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5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7.xml" ContentType="application/vnd.openxmlformats-officedocument.drawingml.chart+xml"/>
  <Override PartName="/ppt/notesSlides/notesSlide2.xml" ContentType="application/vnd.openxmlformats-officedocument.presentationml.notesSlid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5" r:id="rId1"/>
    <p:sldMasterId id="2147484235" r:id="rId2"/>
    <p:sldMasterId id="2147484317" r:id="rId3"/>
    <p:sldMasterId id="2147484358" r:id="rId4"/>
    <p:sldMasterId id="2147484393" r:id="rId5"/>
    <p:sldMasterId id="2147484434" r:id="rId6"/>
  </p:sldMasterIdLst>
  <p:notesMasterIdLst>
    <p:notesMasterId r:id="rId35"/>
  </p:notesMasterIdLst>
  <p:handoutMasterIdLst>
    <p:handoutMasterId r:id="rId36"/>
  </p:handoutMasterIdLst>
  <p:sldIdLst>
    <p:sldId id="12129" r:id="rId7"/>
    <p:sldId id="12130" r:id="rId8"/>
    <p:sldId id="3750" r:id="rId9"/>
    <p:sldId id="12076" r:id="rId10"/>
    <p:sldId id="12104" r:id="rId11"/>
    <p:sldId id="12120" r:id="rId12"/>
    <p:sldId id="4090" r:id="rId13"/>
    <p:sldId id="12132" r:id="rId14"/>
    <p:sldId id="12133" r:id="rId15"/>
    <p:sldId id="12114" r:id="rId16"/>
    <p:sldId id="12091" r:id="rId17"/>
    <p:sldId id="12127" r:id="rId18"/>
    <p:sldId id="12134" r:id="rId19"/>
    <p:sldId id="12083" r:id="rId20"/>
    <p:sldId id="12082" r:id="rId21"/>
    <p:sldId id="12135" r:id="rId22"/>
    <p:sldId id="12085" r:id="rId23"/>
    <p:sldId id="12136" r:id="rId24"/>
    <p:sldId id="12121" r:id="rId25"/>
    <p:sldId id="12137" r:id="rId26"/>
    <p:sldId id="12139" r:id="rId27"/>
    <p:sldId id="12140" r:id="rId28"/>
    <p:sldId id="12089" r:id="rId29"/>
    <p:sldId id="12086" r:id="rId30"/>
    <p:sldId id="12141" r:id="rId31"/>
    <p:sldId id="12113" r:id="rId32"/>
    <p:sldId id="12142" r:id="rId33"/>
    <p:sldId id="12131" r:id="rId34"/>
  </p:sldIdLst>
  <p:sldSz cx="9144000" cy="5143500" type="screen16x9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3">
          <p15:clr>
            <a:srgbClr val="A4A3A4"/>
          </p15:clr>
        </p15:guide>
        <p15:guide id="2" orient="horz" pos="656">
          <p15:clr>
            <a:srgbClr val="A4A3A4"/>
          </p15:clr>
        </p15:guide>
        <p15:guide id="3" orient="horz" pos="2960">
          <p15:clr>
            <a:srgbClr val="A4A3A4"/>
          </p15:clr>
        </p15:guide>
        <p15:guide id="4" orient="horz" pos="2838">
          <p15:clr>
            <a:srgbClr val="A4A3A4"/>
          </p15:clr>
        </p15:guide>
        <p15:guide id="5" orient="horz" pos="1030">
          <p15:clr>
            <a:srgbClr val="A4A3A4"/>
          </p15:clr>
        </p15:guide>
        <p15:guide id="6" pos="5150">
          <p15:clr>
            <a:srgbClr val="A4A3A4"/>
          </p15:clr>
        </p15:guide>
        <p15:guide id="7" pos="85">
          <p15:clr>
            <a:srgbClr val="A4A3A4"/>
          </p15:clr>
        </p15:guide>
        <p15:guide id="8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7A900C-E640-6524-37A5-F4802F923C86}" name="Madeleine Clayeux" initials="MC" userId="S::madeleine.clayeux@globalservs.com::5833b6af-139a-4cb6-be5b-f2eaac2c8f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F41"/>
    <a:srgbClr val="9AB871"/>
    <a:srgbClr val="B2B5B6"/>
    <a:srgbClr val="FF0000"/>
    <a:srgbClr val="990002"/>
    <a:srgbClr val="F9CCAD"/>
    <a:srgbClr val="ED7D31"/>
    <a:srgbClr val="FBB4AB"/>
    <a:srgbClr val="BD534A"/>
    <a:srgbClr val="EE6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72"/>
    <p:restoredTop sz="94651"/>
  </p:normalViewPr>
  <p:slideViewPr>
    <p:cSldViewPr snapToGrid="0">
      <p:cViewPr varScale="1">
        <p:scale>
          <a:sx n="93" d="100"/>
          <a:sy n="93" d="100"/>
        </p:scale>
        <p:origin x="180" y="54"/>
      </p:cViewPr>
      <p:guideLst>
        <p:guide orient="horz" pos="1493"/>
        <p:guide orient="horz" pos="656"/>
        <p:guide orient="horz" pos="2960"/>
        <p:guide orient="horz" pos="2838"/>
        <p:guide orient="horz" pos="1030"/>
        <p:guide pos="5150"/>
        <p:guide pos="85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9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43231365085214"/>
          <c:y val="3.5199875830359273E-2"/>
          <c:w val="0.7049474809800822"/>
          <c:h val="0.9168002934918780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Au total</c:v>
                </c:pt>
              </c:strCache>
            </c:strRef>
          </c:tx>
          <c:spPr>
            <a:solidFill>
              <a:srgbClr val="F9CCAD"/>
            </a:solidFill>
            <a:ln>
              <a:solidFill>
                <a:srgbClr val="F9CCAD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9CCAD"/>
              </a:solidFill>
              <a:ln>
                <a:solidFill>
                  <a:srgbClr val="F9CCA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5D-8547-ADE5-4ECDFDD806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9CCAD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    Le pouvoir d’achat</c:v>
                </c:pt>
                <c:pt idx="1">
                  <c:v>    La santé</c:v>
                </c:pt>
                <c:pt idx="2">
                  <c:v>    L’insécurité</c:v>
                </c:pt>
                <c:pt idx="3">
                  <c:v>    L’immigration</c:v>
                </c:pt>
                <c:pt idx="4">
                  <c:v>L'environnement</c:v>
                </c:pt>
                <c:pt idx="5">
                  <c:v>    Le terrorisme</c:v>
                </c:pt>
                <c:pt idx="6">
                  <c:v>    L’emploi</c:v>
                </c:pt>
                <c:pt idx="7">
                  <c:v>Les inégalités sociales</c:v>
                </c:pt>
                <c:pt idx="8">
                  <c:v>    L’école</c:v>
                </c:pt>
                <c:pt idx="9">
                  <c:v>    Le logement</c:v>
                </c:pt>
              </c:strCache>
            </c:strRef>
          </c:cat>
          <c:val>
            <c:numRef>
              <c:f>Feuil1!$C$2:$C$11</c:f>
              <c:numCache>
                <c:formatCode>0%</c:formatCode>
                <c:ptCount val="10"/>
                <c:pt idx="0">
                  <c:v>0.39</c:v>
                </c:pt>
                <c:pt idx="1">
                  <c:v>0.37</c:v>
                </c:pt>
                <c:pt idx="2">
                  <c:v>0.32</c:v>
                </c:pt>
                <c:pt idx="3">
                  <c:v>0.21</c:v>
                </c:pt>
                <c:pt idx="4">
                  <c:v>0.2</c:v>
                </c:pt>
                <c:pt idx="5">
                  <c:v>0.12</c:v>
                </c:pt>
                <c:pt idx="6">
                  <c:v>0.11</c:v>
                </c:pt>
                <c:pt idx="7">
                  <c:v>0.11</c:v>
                </c:pt>
                <c:pt idx="8">
                  <c:v>0.08</c:v>
                </c:pt>
                <c:pt idx="9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5D-8547-ADE5-4ECDFDD8065E}"/>
            </c:ext>
          </c:extLst>
        </c:ser>
        <c:ser>
          <c:idx val="0"/>
          <c:order val="1"/>
          <c:tx>
            <c:strRef>
              <c:f>Feuil1!$B$1</c:f>
              <c:strCache>
                <c:ptCount val="1"/>
                <c:pt idx="0">
                  <c:v>En premier</c:v>
                </c:pt>
              </c:strCache>
            </c:strRef>
          </c:tx>
          <c:spPr>
            <a:solidFill>
              <a:srgbClr val="ED7D31"/>
            </a:solidFill>
            <a:ln w="0">
              <a:solidFill>
                <a:srgbClr val="ED7D3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D7D31"/>
              </a:solidFill>
              <a:ln w="0">
                <a:solidFill>
                  <a:srgbClr val="ED7D3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95D-8547-ADE5-4ECDFDD806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    Le pouvoir d’achat</c:v>
                </c:pt>
                <c:pt idx="1">
                  <c:v>    La santé</c:v>
                </c:pt>
                <c:pt idx="2">
                  <c:v>    L’insécurité</c:v>
                </c:pt>
                <c:pt idx="3">
                  <c:v>    L’immigration</c:v>
                </c:pt>
                <c:pt idx="4">
                  <c:v>L'environnement</c:v>
                </c:pt>
                <c:pt idx="5">
                  <c:v>    Le terrorisme</c:v>
                </c:pt>
                <c:pt idx="6">
                  <c:v>    L’emploi</c:v>
                </c:pt>
                <c:pt idx="7">
                  <c:v>Les inégalités sociales</c:v>
                </c:pt>
                <c:pt idx="8">
                  <c:v>    L’école</c:v>
                </c:pt>
                <c:pt idx="9">
                  <c:v>    Le logement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0.22</c:v>
                </c:pt>
                <c:pt idx="1">
                  <c:v>0.2</c:v>
                </c:pt>
                <c:pt idx="2">
                  <c:v>0.16</c:v>
                </c:pt>
                <c:pt idx="3">
                  <c:v>0.1</c:v>
                </c:pt>
                <c:pt idx="4">
                  <c:v>0.11</c:v>
                </c:pt>
                <c:pt idx="5">
                  <c:v>0.06</c:v>
                </c:pt>
                <c:pt idx="6">
                  <c:v>0.05</c:v>
                </c:pt>
                <c:pt idx="7">
                  <c:v>0.03</c:v>
                </c:pt>
                <c:pt idx="8">
                  <c:v>0.03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5D-8547-ADE5-4ECDFDD806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033376783"/>
        <c:axId val="1956649311"/>
      </c:barChart>
      <c:catAx>
        <c:axId val="1033376783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ikal Normal Regular" pitchFamily="2" charset="77"/>
                <a:ea typeface="+mn-ea"/>
                <a:cs typeface="+mn-cs"/>
              </a:defRPr>
            </a:pPr>
            <a:endParaRPr lang="fr-FR"/>
          </a:p>
        </c:txPr>
        <c:crossAx val="1956649311"/>
        <c:crosses val="autoZero"/>
        <c:auto val="1"/>
        <c:lblAlgn val="ctr"/>
        <c:lblOffset val="100"/>
        <c:noMultiLvlLbl val="0"/>
      </c:catAx>
      <c:valAx>
        <c:axId val="195664931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33376783"/>
        <c:crosses val="autoZero"/>
        <c:crossBetween val="between"/>
      </c:valAx>
      <c:spPr>
        <a:noFill/>
        <a:ln w="0">
          <a:noFill/>
        </a:ln>
        <a:effectLst/>
      </c:spPr>
    </c:plotArea>
    <c:legend>
      <c:legendPos val="r"/>
      <c:layout>
        <c:manualLayout>
          <c:xMode val="edge"/>
          <c:yMode val="edge"/>
          <c:x val="0.64671314951856795"/>
          <c:y val="0.88034954909604857"/>
          <c:w val="0.30932341816769454"/>
          <c:h val="7.7551096512667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95375624674271E-3"/>
          <c:y val="0.15744008198677018"/>
          <c:w val="0.98152101736257169"/>
          <c:h val="0.417484163085203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important dans la santé des Français</c:v>
                </c:pt>
              </c:strCache>
            </c:strRef>
          </c:tx>
          <c:spPr>
            <a:solidFill>
              <a:srgbClr val="5A7F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F-EB4B-8E61-D1C80AE8C66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important dans la santé des Français</c:v>
                </c:pt>
              </c:strCache>
            </c:strRef>
          </c:tx>
          <c:spPr>
            <a:solidFill>
              <a:srgbClr val="9AB87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FBF-EB4B-8E61-D1C80AE8C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BF-EB4B-8E61-D1C80AE8C66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Pas vraiment important dans la santé des Français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FBF-EB4B-8E61-D1C80AE8C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BF-EB4B-8E61-D1C80AE8C66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important dans la santé des Français</c:v>
                </c:pt>
              </c:strCache>
            </c:strRef>
          </c:tx>
          <c:spPr>
            <a:solidFill>
              <a:srgbClr val="99000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BF-EB4B-8E61-D1C80AE8C66C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Vous ne savez pas </c:v>
                </c:pt>
              </c:strCache>
            </c:strRef>
          </c:tx>
          <c:spPr>
            <a:solidFill>
              <a:srgbClr val="B2B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Feuil1!$F$2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BF-EB4B-8E61-D1C80AE8C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486848255"/>
        <c:axId val="1752831711"/>
      </c:barChart>
      <c:catAx>
        <c:axId val="4868482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2831711"/>
        <c:crosses val="autoZero"/>
        <c:auto val="1"/>
        <c:lblAlgn val="ctr"/>
        <c:lblOffset val="100"/>
        <c:noMultiLvlLbl val="0"/>
      </c:catAx>
      <c:valAx>
        <c:axId val="175283171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6848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66253650954514653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rgbClr val="9AB871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A88-BD44-83F0-FB13EC1A71E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A88-BD44-83F0-FB13EC1A71E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A88-BD44-83F0-FB13EC1A71E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A88-BD44-83F0-FB13EC1A71E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A88-BD44-83F0-FB13EC1A71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</c:v>
                </c:pt>
                <c:pt idx="1">
                  <c:v>25-34 ans</c:v>
                </c:pt>
                <c:pt idx="2">
                  <c:v>35-49 ans</c:v>
                </c:pt>
                <c:pt idx="3">
                  <c:v>50-64 ans</c:v>
                </c:pt>
                <c:pt idx="4">
                  <c:v>65 ans et plus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0.75</c:v>
                </c:pt>
                <c:pt idx="1">
                  <c:v>0.52</c:v>
                </c:pt>
                <c:pt idx="2">
                  <c:v>0.47</c:v>
                </c:pt>
                <c:pt idx="3">
                  <c:v>0.26</c:v>
                </c:pt>
                <c:pt idx="4">
                  <c:v>0.27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A88-BD44-83F0-FB13EC1A7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116928"/>
        <c:axId val="203228288"/>
      </c:lineChart>
      <c:catAx>
        <c:axId val="20311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>
                <a:solidFill>
                  <a:schemeClr val="tx1"/>
                </a:solidFill>
                <a:latin typeface="Baikal Normal Regular" pitchFamily="2" charset="77"/>
              </a:defRPr>
            </a:pPr>
            <a:endParaRPr lang="fr-FR"/>
          </a:p>
        </c:txPr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0.9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20311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638698730169632E-3"/>
          <c:w val="1"/>
          <c:h val="0.9922139059426218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Important</c:v>
                </c:pt>
              </c:strCache>
            </c:strRef>
          </c:tx>
          <c:spPr>
            <a:ln>
              <a:solidFill>
                <a:srgbClr val="9AB871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E8A-F54A-AF4C-624BC8A2D9D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E8A-F54A-AF4C-624BC8A2D9D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E8A-F54A-AF4C-624BC8A2D9D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E8A-F54A-AF4C-624BC8A2D9D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DE8A-F54A-AF4C-624BC8A2D9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9AB871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0.37</c:v>
                </c:pt>
                <c:pt idx="1">
                  <c:v>0.37</c:v>
                </c:pt>
                <c:pt idx="2">
                  <c:v>0.41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DE8A-F54A-AF4C-624BC8A2D9D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Total Pas important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408754263886714E-2"/>
                  <c:y val="4.9104736050944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8A-F54A-AF4C-624BC8A2D9DD}"/>
                </c:ext>
              </c:extLst>
            </c:dLbl>
            <c:dLbl>
              <c:idx val="1"/>
              <c:layout>
                <c:manualLayout>
                  <c:x val="-4.5408754263886693E-2"/>
                  <c:y val="4.062562487544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8A-F54A-AF4C-624BC8A2D9DD}"/>
                </c:ext>
              </c:extLst>
            </c:dLbl>
            <c:dLbl>
              <c:idx val="2"/>
              <c:layout>
                <c:manualLayout>
                  <c:x val="-5.1501163154390427E-2"/>
                  <c:y val="4.4865180463193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8A-F54A-AF4C-624BC8A2D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0.37</c:v>
                </c:pt>
                <c:pt idx="1">
                  <c:v>0.36</c:v>
                </c:pt>
                <c:pt idx="2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E8A-F54A-AF4C-624BC8A2D9D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Vous ne savez pas</c:v>
                </c:pt>
              </c:strCache>
            </c:strRef>
          </c:tx>
          <c:spPr>
            <a:ln>
              <a:solidFill>
                <a:srgbClr val="B2B5B6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B2B5B6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Feuil1!$D$2:$D$4</c:f>
              <c:numCache>
                <c:formatCode>0%</c:formatCode>
                <c:ptCount val="3"/>
                <c:pt idx="0">
                  <c:v>0.26</c:v>
                </c:pt>
                <c:pt idx="1">
                  <c:v>0.27</c:v>
                </c:pt>
                <c:pt idx="2">
                  <c:v>0.25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DE8A-F54A-AF4C-624BC8A2D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116928"/>
        <c:axId val="203228288"/>
      </c:lineChart>
      <c:catAx>
        <c:axId val="203116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0.8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20311692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>
              <a:latin typeface="Baikal Normal Regular" pitchFamily="2" charset="77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95375624674271E-3"/>
          <c:y val="0.15744008198677018"/>
          <c:w val="0.98152101736257169"/>
          <c:h val="0.417484163085203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positif dans la santé des Français</c:v>
                </c:pt>
              </c:strCache>
            </c:strRef>
          </c:tx>
          <c:spPr>
            <a:solidFill>
              <a:srgbClr val="5A7F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C-ED4E-A288-5AF7D543767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positif dans la santé des Français</c:v>
                </c:pt>
              </c:strCache>
            </c:strRef>
          </c:tx>
          <c:spPr>
            <a:solidFill>
              <a:srgbClr val="9AB8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7C-ED4E-A288-5AF7D543767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négatif dans la santé des Français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7C-ED4E-A288-5AF7D5437673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Très négatif dans la santé des Français</c:v>
                </c:pt>
              </c:strCache>
            </c:strRef>
          </c:tx>
          <c:spPr>
            <a:solidFill>
              <a:srgbClr val="99000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7C-ED4E-A288-5AF7D5437673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Vous ne savez pas </c:v>
                </c:pt>
              </c:strCache>
            </c:strRef>
          </c:tx>
          <c:spPr>
            <a:solidFill>
              <a:srgbClr val="B2B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Feuil1!$F$2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7C-ED4E-A288-5AF7D5437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486848255"/>
        <c:axId val="1752831711"/>
      </c:barChart>
      <c:catAx>
        <c:axId val="4868482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2831711"/>
        <c:crosses val="autoZero"/>
        <c:auto val="1"/>
        <c:lblAlgn val="ctr"/>
        <c:lblOffset val="100"/>
        <c:noMultiLvlLbl val="0"/>
      </c:catAx>
      <c:valAx>
        <c:axId val="175283171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6848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52145788571433E-3"/>
          <c:y val="0"/>
          <c:w val="1"/>
          <c:h val="0.69554028433320614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rgbClr val="9AB871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5D2-5844-B5BB-1511EEC493B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5D2-5844-B5BB-1511EEC493B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5D2-5844-B5BB-1511EEC493B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F5D2-5844-B5BB-1511EEC493B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F5D2-5844-B5BB-1511EEC493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</c:v>
                </c:pt>
                <c:pt idx="1">
                  <c:v>25-34 ans</c:v>
                </c:pt>
                <c:pt idx="2">
                  <c:v>35-49 ans</c:v>
                </c:pt>
                <c:pt idx="3">
                  <c:v>50-64 ans</c:v>
                </c:pt>
                <c:pt idx="4">
                  <c:v>65 ans et plus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0.72</c:v>
                </c:pt>
                <c:pt idx="1">
                  <c:v>0.5</c:v>
                </c:pt>
                <c:pt idx="2">
                  <c:v>0.39</c:v>
                </c:pt>
                <c:pt idx="3">
                  <c:v>0.22</c:v>
                </c:pt>
                <c:pt idx="4">
                  <c:v>0.23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F5D2-5844-B5BB-1511EEC49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116928"/>
        <c:axId val="203228288"/>
      </c:lineChart>
      <c:catAx>
        <c:axId val="20311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>
                <a:solidFill>
                  <a:schemeClr val="tx1"/>
                </a:solidFill>
                <a:latin typeface="Baikal Normal Regular" pitchFamily="2" charset="77"/>
              </a:defRPr>
            </a:pPr>
            <a:endParaRPr lang="fr-FR"/>
          </a:p>
        </c:txPr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311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638698730169632E-3"/>
          <c:w val="1"/>
          <c:h val="0.9922139059426218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Rôle positif</c:v>
                </c:pt>
              </c:strCache>
            </c:strRef>
          </c:tx>
          <c:spPr>
            <a:ln>
              <a:solidFill>
                <a:srgbClr val="9AB871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C2F-9E49-8F2A-EECDA24CE37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C2F-9E49-8F2A-EECDA24CE37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C2F-9E49-8F2A-EECDA24CE37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C2F-9E49-8F2A-EECDA24CE37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C2F-9E49-8F2A-EECDA24CE372}"/>
              </c:ext>
            </c:extLst>
          </c:dPt>
          <c:dLbls>
            <c:dLbl>
              <c:idx val="0"/>
              <c:layout>
                <c:manualLayout>
                  <c:x val="-4.7439557227387873E-2"/>
                  <c:y val="4.062562487544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2F-9E49-8F2A-EECDA24CE372}"/>
                </c:ext>
              </c:extLst>
            </c:dLbl>
            <c:dLbl>
              <c:idx val="2"/>
              <c:layout>
                <c:manualLayout>
                  <c:x val="-1.2915906847867593E-2"/>
                  <c:y val="-2.720726452857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2F-9E49-8F2A-EECDA24CE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9AB871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0.31</c:v>
                </c:pt>
                <c:pt idx="1">
                  <c:v>0.31</c:v>
                </c:pt>
                <c:pt idx="2">
                  <c:v>0.35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CC2F-9E49-8F2A-EECDA24CE37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Total Rôle négatif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9932404643407007E-2"/>
                  <c:y val="-1.094873576118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2F-9E49-8F2A-EECDA24CE372}"/>
                </c:ext>
              </c:extLst>
            </c:dLbl>
            <c:dLbl>
              <c:idx val="1"/>
              <c:layout>
                <c:manualLayout>
                  <c:x val="-4.5408754263886693E-2"/>
                  <c:y val="-3.2146513699940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2F-9E49-8F2A-EECDA24CE372}"/>
                </c:ext>
              </c:extLst>
            </c:dLbl>
            <c:dLbl>
              <c:idx val="2"/>
              <c:layout>
                <c:manualLayout>
                  <c:x val="-1.2915906847867593E-2"/>
                  <c:y val="3.1446820116323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2F-9E49-8F2A-EECDA24CE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FF0000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0.33</c:v>
                </c:pt>
                <c:pt idx="1">
                  <c:v>0.32</c:v>
                </c:pt>
                <c:pt idx="2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C2F-9E49-8F2A-EECDA24CE37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Vous ne savez pas</c:v>
                </c:pt>
              </c:strCache>
            </c:strRef>
          </c:tx>
          <c:spPr>
            <a:ln>
              <a:solidFill>
                <a:srgbClr val="B2B5B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387764396154332E-2"/>
                  <c:y val="-4.8150669132062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2F-9E49-8F2A-EECDA24CE372}"/>
                </c:ext>
              </c:extLst>
            </c:dLbl>
            <c:dLbl>
              <c:idx val="1"/>
              <c:layout>
                <c:manualLayout>
                  <c:x val="-4.1387764396154332E-2"/>
                  <c:y val="-5.2390224719813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2F-9E49-8F2A-EECDA24CE372}"/>
                </c:ext>
              </c:extLst>
            </c:dLbl>
            <c:dLbl>
              <c:idx val="2"/>
              <c:layout>
                <c:manualLayout>
                  <c:x val="-8.8949169801352292E-3"/>
                  <c:y val="2.8161331447454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2F-9E49-8F2A-EECDA24CE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B2B5B6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Feuil1!$D$2:$D$4</c:f>
              <c:numCache>
                <c:formatCode>0%</c:formatCode>
                <c:ptCount val="3"/>
                <c:pt idx="0">
                  <c:v>0.36</c:v>
                </c:pt>
                <c:pt idx="1">
                  <c:v>0.37</c:v>
                </c:pt>
                <c:pt idx="2">
                  <c:v>0.35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CC2F-9E49-8F2A-EECDA24CE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116928"/>
        <c:axId val="203228288"/>
      </c:lineChart>
      <c:catAx>
        <c:axId val="203116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0.8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20311692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>
              <a:latin typeface="Baikal Normal Regular" pitchFamily="2" charset="77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6207614198848"/>
          <c:y val="6.3994524407239725E-2"/>
          <c:w val="0.68525774494920699"/>
          <c:h val="0.731000565411736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AB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10-6940-8EB3-0537E66D88C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10-6940-8EB3-0537E66D88C2}"/>
              </c:ext>
            </c:extLst>
          </c:dPt>
          <c:dPt>
            <c:idx val="2"/>
            <c:bubble3D val="0"/>
            <c:spPr>
              <a:solidFill>
                <a:srgbClr val="B2B5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10-6940-8EB3-0537E66D88C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510-6940-8EB3-0537E66D88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10-6940-8EB3-0537E66D8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Plus important dans la santé des Français </c:v>
                </c:pt>
                <c:pt idx="1">
                  <c:v>Moins important dans la santé des Français </c:v>
                </c:pt>
                <c:pt idx="2">
                  <c:v>C'est bien comme ça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0.61</c:v>
                </c:pt>
                <c:pt idx="1">
                  <c:v>0.15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10-6940-8EB3-0537E66D8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5993878073586916"/>
          <c:w val="0.99827875292735591"/>
          <c:h val="0.13402236496871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Baikal Normal Regular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638698730169632E-3"/>
          <c:w val="1"/>
          <c:h val="0.9922139059426218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Moins important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BF4-9D47-90C1-B9176CF4F61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BF4-9D47-90C1-B9176CF4F61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BF4-9D47-90C1-B9176CF4F61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BF4-9D47-90C1-B9176CF4F61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BF4-9D47-90C1-B9176CF4F618}"/>
              </c:ext>
            </c:extLst>
          </c:dPt>
          <c:dLbls>
            <c:dLbl>
              <c:idx val="0"/>
              <c:layout>
                <c:manualLayout>
                  <c:x val="-4.1347148336884305E-2"/>
                  <c:y val="-3.2146513699940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F4-9D47-90C1-B9176CF4F618}"/>
                </c:ext>
              </c:extLst>
            </c:dLbl>
            <c:dLbl>
              <c:idx val="1"/>
              <c:layout>
                <c:manualLayout>
                  <c:x val="-4.3377951300385499E-2"/>
                  <c:y val="-4.910473605094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4-9D47-90C1-B9176CF4F618}"/>
                </c:ext>
              </c:extLst>
            </c:dLbl>
            <c:dLbl>
              <c:idx val="2"/>
              <c:layout>
                <c:manualLayout>
                  <c:x val="-4.3377951300385499E-2"/>
                  <c:y val="-4.910473605094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F4-9D47-90C1-B9176CF4F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0.18</c:v>
                </c:pt>
                <c:pt idx="1">
                  <c:v>0.16</c:v>
                </c:pt>
                <c:pt idx="2">
                  <c:v>0.15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BF4-9D47-90C1-B9176CF4F61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Plus important</c:v>
                </c:pt>
              </c:strCache>
            </c:strRef>
          </c:tx>
          <c:spPr>
            <a:ln>
              <a:solidFill>
                <a:srgbClr val="9AB87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9AB871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0.59</c:v>
                </c:pt>
                <c:pt idx="2">
                  <c:v>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BF4-9D47-90C1-B9176CF4F61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C'est bien comme cela</c:v>
                </c:pt>
              </c:strCache>
            </c:strRef>
          </c:tx>
          <c:spPr>
            <a:ln>
              <a:solidFill>
                <a:srgbClr val="B2B5B6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B2B5B6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Feuil1!$D$2:$D$4</c:f>
              <c:numCache>
                <c:formatCode>0%</c:formatCode>
                <c:ptCount val="3"/>
                <c:pt idx="0">
                  <c:v>0.25</c:v>
                </c:pt>
                <c:pt idx="1">
                  <c:v>0.25</c:v>
                </c:pt>
                <c:pt idx="2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BF4-9D47-90C1-B9176CF4F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116928"/>
        <c:axId val="203228288"/>
      </c:lineChart>
      <c:catAx>
        <c:axId val="203116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3116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5977027301027678E-3"/>
          <c:y val="1.8020448010863943E-2"/>
          <c:w val="0.97415587356188771"/>
          <c:h val="0.10332898584155345"/>
        </c:manualLayout>
      </c:layout>
      <c:overlay val="0"/>
      <c:txPr>
        <a:bodyPr/>
        <a:lstStyle/>
        <a:p>
          <a:pPr>
            <a:defRPr sz="1000" b="0" i="0">
              <a:latin typeface="Baikal Normal Regular" pitchFamily="2" charset="77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10522545754093"/>
          <c:y val="3.5199875830359273E-2"/>
          <c:w val="0.37343592793459141"/>
          <c:h val="0.9168002934918780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Au total</c:v>
                </c:pt>
              </c:strCache>
            </c:strRef>
          </c:tx>
          <c:spPr>
            <a:solidFill>
              <a:srgbClr val="F9CCAD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9CC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D9-E648-B788-FBAE39F5426F}"/>
              </c:ext>
            </c:extLst>
          </c:dPt>
          <c:dPt>
            <c:idx val="8"/>
            <c:invertIfNegative val="0"/>
            <c:bubble3D val="0"/>
            <c:spPr>
              <a:solidFill>
                <a:srgbClr val="F9CC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9-E648-B788-FBAE39F542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9CCAD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  Développer des produits et des services qui ne nuisent pas à la santé des Français</c:v>
                </c:pt>
                <c:pt idx="1">
                  <c:v>  Favoriser l'accès à des services de santé pour leurs salariés (dépistage du cancer du sein, mélanome, vaccination…)</c:v>
                </c:pt>
                <c:pt idx="2">
                  <c:v>  Faire pression sur le gouvernement pour améliorer la politique de santé en France</c:v>
                </c:pt>
                <c:pt idx="3">
                  <c:v>  Proposer des mutuelles de qualité à tous leurs salariés</c:v>
                </c:pt>
                <c:pt idx="4">
                  <c:v>  Financer en partie la recherche et l'innovation française en matière de santé</c:v>
                </c:pt>
                <c:pt idx="5">
                  <c:v>  Agir pour la protection de l’environnement</c:v>
                </c:pt>
                <c:pt idx="6">
                  <c:v>  Financer des associations qui agissent pour la santé des Français</c:v>
                </c:pt>
                <c:pt idx="7">
                  <c:v>  Proposer des solutions en matière de santé qui viennent d’autres pays dans lesquels ces entreprises sont implantées</c:v>
                </c:pt>
                <c:pt idx="8">
                  <c:v>  Autre</c:v>
                </c:pt>
              </c:strCache>
            </c:strRef>
          </c:cat>
          <c:val>
            <c:numRef>
              <c:f>Feuil1!$C$2:$C$10</c:f>
              <c:numCache>
                <c:formatCode>0%</c:formatCode>
                <c:ptCount val="9"/>
                <c:pt idx="0">
                  <c:v>0.36</c:v>
                </c:pt>
                <c:pt idx="1">
                  <c:v>0.31</c:v>
                </c:pt>
                <c:pt idx="2">
                  <c:v>0.3</c:v>
                </c:pt>
                <c:pt idx="3">
                  <c:v>0.3</c:v>
                </c:pt>
                <c:pt idx="4">
                  <c:v>0.26</c:v>
                </c:pt>
                <c:pt idx="5">
                  <c:v>0.18</c:v>
                </c:pt>
                <c:pt idx="6">
                  <c:v>0.11</c:v>
                </c:pt>
                <c:pt idx="7">
                  <c:v>0.11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D9-E648-B788-FBAE39F5426F}"/>
            </c:ext>
          </c:extLst>
        </c:ser>
        <c:ser>
          <c:idx val="0"/>
          <c:order val="1"/>
          <c:tx>
            <c:strRef>
              <c:f>Feuil1!$B$1</c:f>
              <c:strCache>
                <c:ptCount val="1"/>
                <c:pt idx="0">
                  <c:v>En premier</c:v>
                </c:pt>
              </c:strCache>
            </c:strRef>
          </c:tx>
          <c:spPr>
            <a:solidFill>
              <a:srgbClr val="ED7D31"/>
            </a:solidFill>
            <a:ln w="0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D7D3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D9-E648-B788-FBAE39F5426F}"/>
              </c:ext>
            </c:extLst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3D9-E648-B788-FBAE39F5426F}"/>
              </c:ext>
            </c:extLst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3D9-E648-B788-FBAE39F5426F}"/>
              </c:ext>
            </c:extLst>
          </c:dPt>
          <c:dLbls>
            <c:dLbl>
              <c:idx val="8"/>
              <c:layout>
                <c:manualLayout>
                  <c:x val="-2.665950359944134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D9-E648-B788-FBAE39F5426F}"/>
                </c:ext>
              </c:extLst>
            </c:dLbl>
            <c:dLbl>
              <c:idx val="9"/>
              <c:layout>
                <c:manualLayout>
                  <c:x val="-1.949973138497911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D9-E648-B788-FBAE39F5426F}"/>
                </c:ext>
              </c:extLst>
            </c:dLbl>
            <c:dLbl>
              <c:idx val="10"/>
              <c:layout>
                <c:manualLayout>
                  <c:x val="-2.8083091579814545E-2"/>
                  <c:y val="2.765857700675177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D9-E648-B788-FBAE39F542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  Développer des produits et des services qui ne nuisent pas à la santé des Français</c:v>
                </c:pt>
                <c:pt idx="1">
                  <c:v>  Favoriser l'accès à des services de santé pour leurs salariés (dépistage du cancer du sein, mélanome, vaccination…)</c:v>
                </c:pt>
                <c:pt idx="2">
                  <c:v>  Faire pression sur le gouvernement pour améliorer la politique de santé en France</c:v>
                </c:pt>
                <c:pt idx="3">
                  <c:v>  Proposer des mutuelles de qualité à tous leurs salariés</c:v>
                </c:pt>
                <c:pt idx="4">
                  <c:v>  Financer en partie la recherche et l'innovation française en matière de santé</c:v>
                </c:pt>
                <c:pt idx="5">
                  <c:v>  Agir pour la protection de l’environnement</c:v>
                </c:pt>
                <c:pt idx="6">
                  <c:v>  Financer des associations qui agissent pour la santé des Français</c:v>
                </c:pt>
                <c:pt idx="7">
                  <c:v>  Proposer des solutions en matière de santé qui viennent d’autres pays dans lesquels ces entreprises sont implantées</c:v>
                </c:pt>
                <c:pt idx="8">
                  <c:v>  Autre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0.2</c:v>
                </c:pt>
                <c:pt idx="1">
                  <c:v>0.15</c:v>
                </c:pt>
                <c:pt idx="2">
                  <c:v>0.16</c:v>
                </c:pt>
                <c:pt idx="3">
                  <c:v>0.16</c:v>
                </c:pt>
                <c:pt idx="4">
                  <c:v>0.12</c:v>
                </c:pt>
                <c:pt idx="5">
                  <c:v>0.09</c:v>
                </c:pt>
                <c:pt idx="6">
                  <c:v>0.06</c:v>
                </c:pt>
                <c:pt idx="7">
                  <c:v>0.05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D9-E648-B788-FBAE39F5426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033376783"/>
        <c:axId val="1956649311"/>
      </c:barChart>
      <c:catAx>
        <c:axId val="1033376783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ikal Normal Regular" pitchFamily="2" charset="77"/>
                <a:ea typeface="+mn-ea"/>
                <a:cs typeface="+mn-cs"/>
              </a:defRPr>
            </a:pPr>
            <a:endParaRPr lang="fr-FR"/>
          </a:p>
        </c:txPr>
        <c:crossAx val="1956649311"/>
        <c:crosses val="autoZero"/>
        <c:auto val="1"/>
        <c:lblAlgn val="ctr"/>
        <c:lblOffset val="100"/>
        <c:noMultiLvlLbl val="0"/>
      </c:catAx>
      <c:valAx>
        <c:axId val="195664931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33376783"/>
        <c:crosses val="autoZero"/>
        <c:crossBetween val="between"/>
      </c:valAx>
      <c:spPr>
        <a:noFill/>
        <a:ln w="0">
          <a:noFill/>
        </a:ln>
        <a:effectLst/>
      </c:spPr>
    </c:plotArea>
    <c:legend>
      <c:legendPos val="r"/>
      <c:layout>
        <c:manualLayout>
          <c:xMode val="edge"/>
          <c:yMode val="edge"/>
          <c:x val="0.65552670907584976"/>
          <c:y val="0.90845066332182278"/>
          <c:w val="0.30932341816769454"/>
          <c:h val="7.7551096512667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ikal Normal Regular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92988359285332"/>
          <c:y val="1.6413385826771654E-2"/>
          <c:w val="0.49520680772073122"/>
          <c:h val="0.9671732283464566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tout à fait</c:v>
                </c:pt>
              </c:strCache>
            </c:strRef>
          </c:tx>
          <c:spPr>
            <a:solidFill>
              <a:srgbClr val="5A7F4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515796455060862E-1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D-F84F-BCDD-56F55338D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Proposer des congés pour les aidants et leurs proches pour leurs salariés </c:v>
                </c:pt>
                <c:pt idx="1">
                  <c:v>Proposer des congés enfants malades pour leurs salariés</c:v>
                </c:pt>
                <c:pt idx="2">
                  <c:v>Mettre en place des actions de prévention sur les enjeux de santé mentale pour leurs salariés </c:v>
                </c:pt>
                <c:pt idx="3">
                  <c:v>Proposer des bilans de santé réguliers aux salariés </c:v>
                </c:pt>
                <c:pt idx="4">
                  <c:v>Relayer des campagnes de sensibilisation sur la santé </c:v>
                </c:pt>
                <c:pt idx="5">
                  <c:v>Déployer localement des initiatives santé</c:v>
                </c:pt>
                <c:pt idx="6">
                  <c:v>Mettre en place des campagnes de vaccination et de dépistage pour leurs salariés</c:v>
                </c:pt>
                <c:pt idx="7">
                  <c:v>Mettre en place des partenariats</c:v>
                </c:pt>
                <c:pt idx="8">
                  <c:v>Mettre en place des formations obligatoires pour sensibiliser ses collaborateurs sur les sujets de santé</c:v>
                </c:pt>
                <c:pt idx="9">
                  <c:v>Accorder un budget annuel aux salariés pour des activités sportives ou de bien être </c:v>
                </c:pt>
                <c:pt idx="10">
                  <c:v>Soutenir des associations</c:v>
                </c:pt>
              </c:strCache>
            </c:strRef>
          </c:cat>
          <c:val>
            <c:numRef>
              <c:f>Feuil1!$B$2:$B$12</c:f>
              <c:numCache>
                <c:formatCode>0%</c:formatCode>
                <c:ptCount val="11"/>
                <c:pt idx="0">
                  <c:v>0.37</c:v>
                </c:pt>
                <c:pt idx="1">
                  <c:v>0.4</c:v>
                </c:pt>
                <c:pt idx="2">
                  <c:v>0.35</c:v>
                </c:pt>
                <c:pt idx="3">
                  <c:v>0.4</c:v>
                </c:pt>
                <c:pt idx="4">
                  <c:v>0.32</c:v>
                </c:pt>
                <c:pt idx="5">
                  <c:v>0.27</c:v>
                </c:pt>
                <c:pt idx="6">
                  <c:v>0.33</c:v>
                </c:pt>
                <c:pt idx="7">
                  <c:v>0.24</c:v>
                </c:pt>
                <c:pt idx="8">
                  <c:v>0.27</c:v>
                </c:pt>
                <c:pt idx="9">
                  <c:v>0.28000000000000003</c:v>
                </c:pt>
                <c:pt idx="1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D-F84F-BCDD-56F55338D36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 plutôt</c:v>
                </c:pt>
              </c:strCache>
            </c:strRef>
          </c:tx>
          <c:spPr>
            <a:solidFill>
              <a:srgbClr val="9AB8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Proposer des congés pour les aidants et leurs proches pour leurs salariés </c:v>
                </c:pt>
                <c:pt idx="1">
                  <c:v>Proposer des congés enfants malades pour leurs salariés</c:v>
                </c:pt>
                <c:pt idx="2">
                  <c:v>Mettre en place des actions de prévention sur les enjeux de santé mentale pour leurs salariés </c:v>
                </c:pt>
                <c:pt idx="3">
                  <c:v>Proposer des bilans de santé réguliers aux salariés </c:v>
                </c:pt>
                <c:pt idx="4">
                  <c:v>Relayer des campagnes de sensibilisation sur la santé </c:v>
                </c:pt>
                <c:pt idx="5">
                  <c:v>Déployer localement des initiatives santé</c:v>
                </c:pt>
                <c:pt idx="6">
                  <c:v>Mettre en place des campagnes de vaccination et de dépistage pour leurs salariés</c:v>
                </c:pt>
                <c:pt idx="7">
                  <c:v>Mettre en place des partenariats</c:v>
                </c:pt>
                <c:pt idx="8">
                  <c:v>Mettre en place des formations obligatoires pour sensibiliser ses collaborateurs sur les sujets de santé</c:v>
                </c:pt>
                <c:pt idx="9">
                  <c:v>Accorder un budget annuel aux salariés pour des activités sportives ou de bien être </c:v>
                </c:pt>
                <c:pt idx="10">
                  <c:v>Soutenir des associations</c:v>
                </c:pt>
              </c:strCache>
            </c:strRef>
          </c:cat>
          <c:val>
            <c:numRef>
              <c:f>Feuil1!$C$2:$C$12</c:f>
              <c:numCache>
                <c:formatCode>0%</c:formatCode>
                <c:ptCount val="11"/>
                <c:pt idx="0">
                  <c:v>0.51</c:v>
                </c:pt>
                <c:pt idx="1">
                  <c:v>0.47</c:v>
                </c:pt>
                <c:pt idx="2">
                  <c:v>0.52</c:v>
                </c:pt>
                <c:pt idx="3">
                  <c:v>0.46</c:v>
                </c:pt>
                <c:pt idx="4">
                  <c:v>0.5</c:v>
                </c:pt>
                <c:pt idx="5">
                  <c:v>0.53</c:v>
                </c:pt>
                <c:pt idx="6">
                  <c:v>0.46</c:v>
                </c:pt>
                <c:pt idx="7">
                  <c:v>0.53</c:v>
                </c:pt>
                <c:pt idx="8">
                  <c:v>0.46</c:v>
                </c:pt>
                <c:pt idx="9">
                  <c:v>0.43</c:v>
                </c:pt>
                <c:pt idx="1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ED-F84F-BCDD-56F55338D36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Non pas vraiment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Proposer des congés pour les aidants et leurs proches pour leurs salariés </c:v>
                </c:pt>
                <c:pt idx="1">
                  <c:v>Proposer des congés enfants malades pour leurs salariés</c:v>
                </c:pt>
                <c:pt idx="2">
                  <c:v>Mettre en place des actions de prévention sur les enjeux de santé mentale pour leurs salariés </c:v>
                </c:pt>
                <c:pt idx="3">
                  <c:v>Proposer des bilans de santé réguliers aux salariés </c:v>
                </c:pt>
                <c:pt idx="4">
                  <c:v>Relayer des campagnes de sensibilisation sur la santé </c:v>
                </c:pt>
                <c:pt idx="5">
                  <c:v>Déployer localement des initiatives santé</c:v>
                </c:pt>
                <c:pt idx="6">
                  <c:v>Mettre en place des campagnes de vaccination et de dépistage pour leurs salariés</c:v>
                </c:pt>
                <c:pt idx="7">
                  <c:v>Mettre en place des partenariats</c:v>
                </c:pt>
                <c:pt idx="8">
                  <c:v>Mettre en place des formations obligatoires pour sensibiliser ses collaborateurs sur les sujets de santé</c:v>
                </c:pt>
                <c:pt idx="9">
                  <c:v>Accorder un budget annuel aux salariés pour des activités sportives ou de bien être </c:v>
                </c:pt>
                <c:pt idx="10">
                  <c:v>Soutenir des associations</c:v>
                </c:pt>
              </c:strCache>
            </c:strRef>
          </c:cat>
          <c:val>
            <c:numRef>
              <c:f>Feuil1!$D$2:$D$12</c:f>
              <c:numCache>
                <c:formatCode>0%</c:formatCode>
                <c:ptCount val="11"/>
                <c:pt idx="0">
                  <c:v>0.09</c:v>
                </c:pt>
                <c:pt idx="1">
                  <c:v>0.1</c:v>
                </c:pt>
                <c:pt idx="2">
                  <c:v>0.09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0.17</c:v>
                </c:pt>
                <c:pt idx="6">
                  <c:v>0.15</c:v>
                </c:pt>
                <c:pt idx="7">
                  <c:v>0.17</c:v>
                </c:pt>
                <c:pt idx="8">
                  <c:v>0.21</c:v>
                </c:pt>
                <c:pt idx="9">
                  <c:v>0.22</c:v>
                </c:pt>
                <c:pt idx="1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ED-F84F-BCDD-56F55338D363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 pas du tout</c:v>
                </c:pt>
              </c:strCache>
            </c:strRef>
          </c:tx>
          <c:spPr>
            <a:solidFill>
              <a:srgbClr val="99000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Proposer des congés pour les aidants et leurs proches pour leurs salariés </c:v>
                </c:pt>
                <c:pt idx="1">
                  <c:v>Proposer des congés enfants malades pour leurs salariés</c:v>
                </c:pt>
                <c:pt idx="2">
                  <c:v>Mettre en place des actions de prévention sur les enjeux de santé mentale pour leurs salariés </c:v>
                </c:pt>
                <c:pt idx="3">
                  <c:v>Proposer des bilans de santé réguliers aux salariés </c:v>
                </c:pt>
                <c:pt idx="4">
                  <c:v>Relayer des campagnes de sensibilisation sur la santé </c:v>
                </c:pt>
                <c:pt idx="5">
                  <c:v>Déployer localement des initiatives santé</c:v>
                </c:pt>
                <c:pt idx="6">
                  <c:v>Mettre en place des campagnes de vaccination et de dépistage pour leurs salariés</c:v>
                </c:pt>
                <c:pt idx="7">
                  <c:v>Mettre en place des partenariats</c:v>
                </c:pt>
                <c:pt idx="8">
                  <c:v>Mettre en place des formations obligatoires pour sensibiliser ses collaborateurs sur les sujets de santé</c:v>
                </c:pt>
                <c:pt idx="9">
                  <c:v>Accorder un budget annuel aux salariés pour des activités sportives ou de bien être </c:v>
                </c:pt>
                <c:pt idx="10">
                  <c:v>Soutenir des associations</c:v>
                </c:pt>
              </c:strCache>
            </c:strRef>
          </c:cat>
          <c:val>
            <c:numRef>
              <c:f>Feuil1!$E$2:$E$12</c:f>
              <c:numCache>
                <c:formatCode>0%</c:formatCode>
                <c:ptCount val="11"/>
                <c:pt idx="0">
                  <c:v>0.03</c:v>
                </c:pt>
                <c:pt idx="1">
                  <c:v>0.03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0.03</c:v>
                </c:pt>
                <c:pt idx="6">
                  <c:v>0.06</c:v>
                </c:pt>
                <c:pt idx="7">
                  <c:v>0.06</c:v>
                </c:pt>
                <c:pt idx="8">
                  <c:v>0.06</c:v>
                </c:pt>
                <c:pt idx="9">
                  <c:v>7.0000000000000007E-2</c:v>
                </c:pt>
                <c:pt idx="1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ED-F84F-BCDD-56F55338D3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4000191"/>
        <c:axId val="184004511"/>
      </c:barChart>
      <c:catAx>
        <c:axId val="1840001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ikal Normal Regular" pitchFamily="2" charset="77"/>
                <a:ea typeface="+mn-ea"/>
                <a:cs typeface="+mn-cs"/>
              </a:defRPr>
            </a:pPr>
            <a:endParaRPr lang="fr-FR"/>
          </a:p>
        </c:txPr>
        <c:crossAx val="184004511"/>
        <c:crosses val="autoZero"/>
        <c:auto val="1"/>
        <c:lblAlgn val="ctr"/>
        <c:lblOffset val="100"/>
        <c:noMultiLvlLbl val="0"/>
      </c:catAx>
      <c:valAx>
        <c:axId val="18400451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4000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930030641179934E-2"/>
          <c:y val="6.2336723403960445E-2"/>
          <c:w val="0.94882721165702233"/>
          <c:h val="0.79385080994430979"/>
        </c:manualLayout>
      </c:layout>
      <c:lineChart>
        <c:grouping val="standard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Santé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1.1358045508406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D5-B64F-BA3A-30105B772000}"/>
                </c:ext>
              </c:extLst>
            </c:dLbl>
            <c:dLbl>
              <c:idx val="1"/>
              <c:layout>
                <c:manualLayout>
                  <c:x val="-3.1595037521265905E-2"/>
                  <c:y val="-3.6311213565210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D5-B64F-BA3A-30105B772000}"/>
                </c:ext>
              </c:extLst>
            </c:dLbl>
            <c:dLbl>
              <c:idx val="2"/>
              <c:layout>
                <c:manualLayout>
                  <c:x val="-3.2971993266923627E-2"/>
                  <c:y val="-3.9978079647796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D5-B64F-BA3A-30105B772000}"/>
                </c:ext>
              </c:extLst>
            </c:dLbl>
            <c:dLbl>
              <c:idx val="3"/>
              <c:layout>
                <c:manualLayout>
                  <c:x val="-2.7711521439936968E-2"/>
                  <c:y val="-3.9978079647796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D5-B64F-BA3A-30105B772000}"/>
                </c:ext>
              </c:extLst>
            </c:dLbl>
            <c:dLbl>
              <c:idx val="4"/>
              <c:layout>
                <c:manualLayout>
                  <c:x val="-3.0053132978260878E-2"/>
                  <c:y val="-2.531061531745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D5-B64F-BA3A-30105B772000}"/>
                </c:ext>
              </c:extLst>
            </c:dLbl>
            <c:dLbl>
              <c:idx val="5"/>
              <c:layout>
                <c:manualLayout>
                  <c:x val="-3.0068226120857699E-2"/>
                  <c:y val="4.4359840251679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D5-B64F-BA3A-30105B772000}"/>
                </c:ext>
              </c:extLst>
            </c:dLbl>
            <c:dLbl>
              <c:idx val="6"/>
              <c:layout>
                <c:manualLayout>
                  <c:x val="-2.1946068875893437E-2"/>
                  <c:y val="-2.8977481400038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D5-B64F-BA3A-30105B772000}"/>
                </c:ext>
              </c:extLst>
            </c:dLbl>
            <c:dLbl>
              <c:idx val="7"/>
              <c:layout>
                <c:manualLayout>
                  <c:x val="-3.3317089018843407E-2"/>
                  <c:y val="-3.264434748262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D5-B64F-BA3A-30105B772000}"/>
                </c:ext>
              </c:extLst>
            </c:dLbl>
            <c:dLbl>
              <c:idx val="10"/>
              <c:layout>
                <c:manualLayout>
                  <c:x val="-2.3637907834620147E-2"/>
                  <c:y val="-3.264434748262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D5-B64F-BA3A-30105B772000}"/>
                </c:ext>
              </c:extLst>
            </c:dLbl>
            <c:dLbl>
              <c:idx val="11"/>
              <c:layout>
                <c:manualLayout>
                  <c:x val="-3.663335942656297E-2"/>
                  <c:y val="-2.53106153174524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FF0000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D5-B64F-BA3A-30105B772000}"/>
                </c:ext>
              </c:extLst>
            </c:dLbl>
            <c:dLbl>
              <c:idx val="12"/>
              <c:layout>
                <c:manualLayout>
                  <c:x val="-3.494152046783626E-2"/>
                  <c:y val="4.0692974169093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AD5-B64F-BA3A-30105B772000}"/>
                </c:ext>
              </c:extLst>
            </c:dLbl>
            <c:dLbl>
              <c:idx val="13"/>
              <c:layout>
                <c:manualLayout>
                  <c:x val="-3.819038336582202E-2"/>
                  <c:y val="4.0692974169093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D5-B64F-BA3A-30105B772000}"/>
                </c:ext>
              </c:extLst>
            </c:dLbl>
            <c:dLbl>
              <c:idx val="14"/>
              <c:layout>
                <c:manualLayout>
                  <c:x val="-3.3317089018843463E-2"/>
                  <c:y val="-3.6311213565210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AD5-B64F-BA3A-30105B772000}"/>
                </c:ext>
              </c:extLst>
            </c:dLbl>
            <c:dLbl>
              <c:idx val="16"/>
              <c:layout>
                <c:manualLayout>
                  <c:x val="-2.1353534272881527E-2"/>
                  <c:y val="-4.3644945730382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AD5-B64F-BA3A-30105B772000}"/>
                </c:ext>
              </c:extLst>
            </c:dLbl>
            <c:dLbl>
              <c:idx val="17"/>
              <c:layout>
                <c:manualLayout>
                  <c:x val="-2.5194931773879173E-2"/>
                  <c:y val="-3.9978079647796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AD5-B64F-BA3A-30105B772000}"/>
                </c:ext>
              </c:extLst>
            </c:dLbl>
            <c:dLbl>
              <c:idx val="18"/>
              <c:layout>
                <c:manualLayout>
                  <c:x val="-1.8846986231984161E-2"/>
                  <c:y val="-4.3644945730382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AD5-B64F-BA3A-30105B772000}"/>
                </c:ext>
              </c:extLst>
            </c:dLbl>
            <c:dLbl>
              <c:idx val="20"/>
              <c:layout>
                <c:manualLayout>
                  <c:x val="-3.8749469181849357E-2"/>
                  <c:y val="-3.9978079647796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AD5-B64F-BA3A-30105B772000}"/>
                </c:ext>
              </c:extLst>
            </c:dLbl>
            <c:dLbl>
              <c:idx val="21"/>
              <c:layout>
                <c:manualLayout>
                  <c:x val="-3.494152046783626E-2"/>
                  <c:y val="-3.2644347482624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AD5-B64F-BA3A-30105B772000}"/>
                </c:ext>
              </c:extLst>
            </c:dLbl>
            <c:dLbl>
              <c:idx val="22"/>
              <c:layout>
                <c:manualLayout>
                  <c:x val="-3.0068226120857699E-2"/>
                  <c:y val="4.4359840251679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AD5-B64F-BA3A-30105B772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0000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Feuil1!$A$2:$A$24</c:f>
              <c:strCache>
                <c:ptCount val="23"/>
                <c:pt idx="0">
                  <c:v>Mars 2026</c:v>
                </c:pt>
                <c:pt idx="1">
                  <c:v>Mars 2025</c:v>
                </c:pt>
                <c:pt idx="2">
                  <c:v>Mars 2024</c:v>
                </c:pt>
                <c:pt idx="3">
                  <c:v>Janv 2024</c:v>
                </c:pt>
                <c:pt idx="4">
                  <c:v>Juin 2023</c:v>
                </c:pt>
                <c:pt idx="5">
                  <c:v>Oct 2022</c:v>
                </c:pt>
                <c:pt idx="6">
                  <c:v>Sept 2022</c:v>
                </c:pt>
                <c:pt idx="7">
                  <c:v>Août 2022</c:v>
                </c:pt>
                <c:pt idx="8">
                  <c:v>Avril 2022</c:v>
                </c:pt>
                <c:pt idx="9">
                  <c:v>Mars 2022</c:v>
                </c:pt>
                <c:pt idx="10">
                  <c:v>Février 2022</c:v>
                </c:pt>
                <c:pt idx="11">
                  <c:v>Janv 2022</c:v>
                </c:pt>
                <c:pt idx="12">
                  <c:v>Déc 2021</c:v>
                </c:pt>
                <c:pt idx="13">
                  <c:v>Oct 2021</c:v>
                </c:pt>
                <c:pt idx="14">
                  <c:v>Juillet 2021</c:v>
                </c:pt>
                <c:pt idx="15">
                  <c:v>Mai 2021</c:v>
                </c:pt>
                <c:pt idx="16">
                  <c:v>Février 2021</c:v>
                </c:pt>
                <c:pt idx="17">
                  <c:v>Déc 2020</c:v>
                </c:pt>
                <c:pt idx="18">
                  <c:v>Oct 2020</c:v>
                </c:pt>
                <c:pt idx="19">
                  <c:v>Mai 2020</c:v>
                </c:pt>
                <c:pt idx="20">
                  <c:v>Fév 2020</c:v>
                </c:pt>
                <c:pt idx="21">
                  <c:v>Déc 2019</c:v>
                </c:pt>
                <c:pt idx="22">
                  <c:v>Juin 2019</c:v>
                </c:pt>
              </c:strCache>
            </c:strRef>
          </c:cat>
          <c:val>
            <c:numRef>
              <c:f>Feuil1!$C$2:$C$24</c:f>
              <c:numCache>
                <c:formatCode>0%</c:formatCode>
                <c:ptCount val="23"/>
                <c:pt idx="0">
                  <c:v>0.37</c:v>
                </c:pt>
                <c:pt idx="1">
                  <c:v>0.34</c:v>
                </c:pt>
                <c:pt idx="2">
                  <c:v>0.35524865941450495</c:v>
                </c:pt>
                <c:pt idx="3">
                  <c:v>0.31</c:v>
                </c:pt>
                <c:pt idx="4">
                  <c:v>0.38</c:v>
                </c:pt>
                <c:pt idx="5">
                  <c:v>0.22</c:v>
                </c:pt>
                <c:pt idx="6">
                  <c:v>0.23</c:v>
                </c:pt>
                <c:pt idx="7">
                  <c:v>0.34</c:v>
                </c:pt>
                <c:pt idx="8">
                  <c:v>0.28000000000000003</c:v>
                </c:pt>
                <c:pt idx="9">
                  <c:v>0.32</c:v>
                </c:pt>
                <c:pt idx="10">
                  <c:v>0.37</c:v>
                </c:pt>
                <c:pt idx="11">
                  <c:v>0.4</c:v>
                </c:pt>
                <c:pt idx="12">
                  <c:v>0.4</c:v>
                </c:pt>
                <c:pt idx="13">
                  <c:v>0.36</c:v>
                </c:pt>
                <c:pt idx="14">
                  <c:v>0.37</c:v>
                </c:pt>
                <c:pt idx="15">
                  <c:v>0.39</c:v>
                </c:pt>
                <c:pt idx="16">
                  <c:v>0.42</c:v>
                </c:pt>
                <c:pt idx="17">
                  <c:v>0.44</c:v>
                </c:pt>
                <c:pt idx="18">
                  <c:v>0.41</c:v>
                </c:pt>
                <c:pt idx="19">
                  <c:v>0.56999999999999995</c:v>
                </c:pt>
                <c:pt idx="20">
                  <c:v>0.36</c:v>
                </c:pt>
                <c:pt idx="21">
                  <c:v>0.35</c:v>
                </c:pt>
                <c:pt idx="22">
                  <c:v>0.37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FAD5-B64F-BA3A-30105B77200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Pouvoir d'achat</c:v>
                </c:pt>
              </c:strCache>
            </c:strRef>
          </c:tx>
          <c:spPr>
            <a:ln>
              <a:solidFill>
                <a:srgbClr val="F9CCAD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1.4310017069694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AD5-B64F-BA3A-30105B772000}"/>
                </c:ext>
              </c:extLst>
            </c:dLbl>
            <c:dLbl>
              <c:idx val="6"/>
              <c:layout>
                <c:manualLayout>
                  <c:x val="-2.3060451480945564E-2"/>
                  <c:y val="-3.9978079647796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AD5-B64F-BA3A-30105B772000}"/>
                </c:ext>
              </c:extLst>
            </c:dLbl>
            <c:dLbl>
              <c:idx val="8"/>
              <c:layout>
                <c:manualLayout>
                  <c:x val="-2.4050283188285674E-2"/>
                  <c:y val="-4.3644945730381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AD5-B64F-BA3A-30105B772000}"/>
                </c:ext>
              </c:extLst>
            </c:dLbl>
            <c:dLbl>
              <c:idx val="9"/>
              <c:layout>
                <c:manualLayout>
                  <c:x val="-3.8175290223225022E-2"/>
                  <c:y val="-3.2644347482624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AD5-B64F-BA3A-30105B772000}"/>
                </c:ext>
              </c:extLst>
            </c:dLbl>
            <c:dLbl>
              <c:idx val="10"/>
              <c:layout>
                <c:manualLayout>
                  <c:x val="-3.6565951916829167E-2"/>
                  <c:y val="-4.3644945730381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AD5-B64F-BA3A-30105B772000}"/>
                </c:ext>
              </c:extLst>
            </c:dLbl>
            <c:dLbl>
              <c:idx val="11"/>
              <c:layout>
                <c:manualLayout>
                  <c:x val="-3.6565951916829112E-2"/>
                  <c:y val="4.0692974169093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AD5-B64F-BA3A-30105B772000}"/>
                </c:ext>
              </c:extLst>
            </c:dLbl>
            <c:dLbl>
              <c:idx val="12"/>
              <c:layout>
                <c:manualLayout>
                  <c:x val="-4.0764275810552981E-2"/>
                  <c:y val="-3.6311213565210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AD5-B64F-BA3A-30105B772000}"/>
                </c:ext>
              </c:extLst>
            </c:dLbl>
            <c:dLbl>
              <c:idx val="13"/>
              <c:layout>
                <c:manualLayout>
                  <c:x val="-4.4755516671527169E-2"/>
                  <c:y val="-4.3644945730382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AD5-B64F-BA3A-30105B772000}"/>
                </c:ext>
              </c:extLst>
            </c:dLbl>
            <c:dLbl>
              <c:idx val="14"/>
              <c:layout>
                <c:manualLayout>
                  <c:x val="-2.3637907834620088E-2"/>
                  <c:y val="4.0692974169093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AD5-B64F-BA3A-30105B772000}"/>
                </c:ext>
              </c:extLst>
            </c:dLbl>
            <c:dLbl>
              <c:idx val="15"/>
              <c:layout>
                <c:manualLayout>
                  <c:x val="-2.9888131673599338E-2"/>
                  <c:y val="2.2358643756164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AD5-B64F-BA3A-30105B772000}"/>
                </c:ext>
              </c:extLst>
            </c:dLbl>
            <c:dLbl>
              <c:idx val="16"/>
              <c:layout>
                <c:manualLayout>
                  <c:x val="-3.1347561817930657E-2"/>
                  <c:y val="3.3359242003922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AD5-B64F-BA3A-30105B772000}"/>
                </c:ext>
              </c:extLst>
            </c:dLbl>
            <c:dLbl>
              <c:idx val="17"/>
              <c:layout>
                <c:manualLayout>
                  <c:x val="-3.176006507958435E-2"/>
                  <c:y val="2.9692375921336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AD5-B64F-BA3A-30105B772000}"/>
                </c:ext>
              </c:extLst>
            </c:dLbl>
            <c:dLbl>
              <c:idx val="18"/>
              <c:layout>
                <c:manualLayout>
                  <c:x val="-3.3136994571584984E-2"/>
                  <c:y val="3.3359242003922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AD5-B64F-BA3A-30105B772000}"/>
                </c:ext>
              </c:extLst>
            </c:dLbl>
            <c:dLbl>
              <c:idx val="19"/>
              <c:layout>
                <c:manualLayout>
                  <c:x val="-3.1595037521265912E-2"/>
                  <c:y val="4.0692974169093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AD5-B64F-BA3A-30105B772000}"/>
                </c:ext>
              </c:extLst>
            </c:dLbl>
            <c:dLbl>
              <c:idx val="20"/>
              <c:layout>
                <c:manualLayout>
                  <c:x val="-2.8443794671864864E-2"/>
                  <c:y val="3.3359242003922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AD5-B64F-BA3A-30105B772000}"/>
                </c:ext>
              </c:extLst>
            </c:dLbl>
            <c:dLbl>
              <c:idx val="21"/>
              <c:layout>
                <c:manualLayout>
                  <c:x val="-2.8443794671864853E-2"/>
                  <c:y val="3.3359242003922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AD5-B64F-BA3A-30105B772000}"/>
                </c:ext>
              </c:extLst>
            </c:dLbl>
            <c:dLbl>
              <c:idx val="22"/>
              <c:layout>
                <c:manualLayout>
                  <c:x val="-3.0068226120857699E-2"/>
                  <c:y val="-3.2644347482624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AD5-B64F-BA3A-30105B772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9CCAD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Feuil1!$A$2:$A$24</c:f>
              <c:strCache>
                <c:ptCount val="23"/>
                <c:pt idx="0">
                  <c:v>Mars 2026</c:v>
                </c:pt>
                <c:pt idx="1">
                  <c:v>Mars 2025</c:v>
                </c:pt>
                <c:pt idx="2">
                  <c:v>Mars 2024</c:v>
                </c:pt>
                <c:pt idx="3">
                  <c:v>Janv 2024</c:v>
                </c:pt>
                <c:pt idx="4">
                  <c:v>Juin 2023</c:v>
                </c:pt>
                <c:pt idx="5">
                  <c:v>Oct 2022</c:v>
                </c:pt>
                <c:pt idx="6">
                  <c:v>Sept 2022</c:v>
                </c:pt>
                <c:pt idx="7">
                  <c:v>Août 2022</c:v>
                </c:pt>
                <c:pt idx="8">
                  <c:v>Avril 2022</c:v>
                </c:pt>
                <c:pt idx="9">
                  <c:v>Mars 2022</c:v>
                </c:pt>
                <c:pt idx="10">
                  <c:v>Février 2022</c:v>
                </c:pt>
                <c:pt idx="11">
                  <c:v>Janv 2022</c:v>
                </c:pt>
                <c:pt idx="12">
                  <c:v>Déc 2021</c:v>
                </c:pt>
                <c:pt idx="13">
                  <c:v>Oct 2021</c:v>
                </c:pt>
                <c:pt idx="14">
                  <c:v>Juillet 2021</c:v>
                </c:pt>
                <c:pt idx="15">
                  <c:v>Mai 2021</c:v>
                </c:pt>
                <c:pt idx="16">
                  <c:v>Février 2021</c:v>
                </c:pt>
                <c:pt idx="17">
                  <c:v>Déc 2020</c:v>
                </c:pt>
                <c:pt idx="18">
                  <c:v>Oct 2020</c:v>
                </c:pt>
                <c:pt idx="19">
                  <c:v>Mai 2020</c:v>
                </c:pt>
                <c:pt idx="20">
                  <c:v>Fév 2020</c:v>
                </c:pt>
                <c:pt idx="21">
                  <c:v>Déc 2019</c:v>
                </c:pt>
                <c:pt idx="22">
                  <c:v>Juin 2019</c:v>
                </c:pt>
              </c:strCache>
            </c:strRef>
          </c:cat>
          <c:val>
            <c:numRef>
              <c:f>Feuil1!$D$2:$D$24</c:f>
              <c:numCache>
                <c:formatCode>0%</c:formatCode>
                <c:ptCount val="23"/>
                <c:pt idx="0">
                  <c:v>0.39</c:v>
                </c:pt>
                <c:pt idx="1">
                  <c:v>0.41</c:v>
                </c:pt>
                <c:pt idx="2">
                  <c:v>0.40405094260490793</c:v>
                </c:pt>
                <c:pt idx="3">
                  <c:v>0.44</c:v>
                </c:pt>
                <c:pt idx="4">
                  <c:v>0.48</c:v>
                </c:pt>
                <c:pt idx="5">
                  <c:v>0.44</c:v>
                </c:pt>
                <c:pt idx="6">
                  <c:v>0.48</c:v>
                </c:pt>
                <c:pt idx="7">
                  <c:v>0.49</c:v>
                </c:pt>
                <c:pt idx="8">
                  <c:v>0.46</c:v>
                </c:pt>
                <c:pt idx="9">
                  <c:v>0.55000000000000004</c:v>
                </c:pt>
                <c:pt idx="10">
                  <c:v>0.52</c:v>
                </c:pt>
                <c:pt idx="11">
                  <c:v>0.36</c:v>
                </c:pt>
                <c:pt idx="12">
                  <c:v>0.43</c:v>
                </c:pt>
                <c:pt idx="13">
                  <c:v>0.41</c:v>
                </c:pt>
                <c:pt idx="14">
                  <c:v>0.32</c:v>
                </c:pt>
                <c:pt idx="15">
                  <c:v>0.26</c:v>
                </c:pt>
                <c:pt idx="16">
                  <c:v>0.28999999999999998</c:v>
                </c:pt>
                <c:pt idx="17">
                  <c:v>0.3</c:v>
                </c:pt>
                <c:pt idx="18">
                  <c:v>0.28999999999999998</c:v>
                </c:pt>
                <c:pt idx="19">
                  <c:v>0.36</c:v>
                </c:pt>
                <c:pt idx="20">
                  <c:v>0.36</c:v>
                </c:pt>
                <c:pt idx="21">
                  <c:v>0.33</c:v>
                </c:pt>
                <c:pt idx="22">
                  <c:v>0.42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FAD5-B64F-BA3A-30105B77200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8345856"/>
        <c:axId val="4834739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Feuil1!$B$1</c15:sqref>
                        </c15:formulaRef>
                      </c:ext>
                    </c:extLst>
                    <c:strCache>
                      <c:ptCount val="1"/>
                      <c:pt idx="0">
                        <c:v>Ne se prononce pas</c:v>
                      </c:pt>
                    </c:strCache>
                  </c:strRef>
                </c:tx>
                <c:spPr>
                  <a:ln>
                    <a:solidFill>
                      <a:schemeClr val="accent3"/>
                    </a:solidFill>
                  </a:ln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Feuil1!$A$2:$A$24</c15:sqref>
                        </c15:formulaRef>
                      </c:ext>
                    </c:extLst>
                    <c:strCache>
                      <c:ptCount val="23"/>
                      <c:pt idx="0">
                        <c:v>Mars 2026</c:v>
                      </c:pt>
                      <c:pt idx="1">
                        <c:v>Mars 2025</c:v>
                      </c:pt>
                      <c:pt idx="2">
                        <c:v>Mars 2024</c:v>
                      </c:pt>
                      <c:pt idx="3">
                        <c:v>Janv 2024</c:v>
                      </c:pt>
                      <c:pt idx="4">
                        <c:v>Juin 2023</c:v>
                      </c:pt>
                      <c:pt idx="5">
                        <c:v>Oct 2022</c:v>
                      </c:pt>
                      <c:pt idx="6">
                        <c:v>Sept 2022</c:v>
                      </c:pt>
                      <c:pt idx="7">
                        <c:v>Août 2022</c:v>
                      </c:pt>
                      <c:pt idx="8">
                        <c:v>Avril 2022</c:v>
                      </c:pt>
                      <c:pt idx="9">
                        <c:v>Mars 2022</c:v>
                      </c:pt>
                      <c:pt idx="10">
                        <c:v>Février 2022</c:v>
                      </c:pt>
                      <c:pt idx="11">
                        <c:v>Janv 2022</c:v>
                      </c:pt>
                      <c:pt idx="12">
                        <c:v>Déc 2021</c:v>
                      </c:pt>
                      <c:pt idx="13">
                        <c:v>Oct 2021</c:v>
                      </c:pt>
                      <c:pt idx="14">
                        <c:v>Juillet 2021</c:v>
                      </c:pt>
                      <c:pt idx="15">
                        <c:v>Mai 2021</c:v>
                      </c:pt>
                      <c:pt idx="16">
                        <c:v>Février 2021</c:v>
                      </c:pt>
                      <c:pt idx="17">
                        <c:v>Déc 2020</c:v>
                      </c:pt>
                      <c:pt idx="18">
                        <c:v>Oct 2020</c:v>
                      </c:pt>
                      <c:pt idx="19">
                        <c:v>Mai 2020</c:v>
                      </c:pt>
                      <c:pt idx="20">
                        <c:v>Fév 2020</c:v>
                      </c:pt>
                      <c:pt idx="21">
                        <c:v>Déc 2019</c:v>
                      </c:pt>
                      <c:pt idx="22">
                        <c:v>Juin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Feuil1!$B$2:$B$24</c15:sqref>
                        </c15:formulaRef>
                      </c:ext>
                    </c:extLst>
                    <c:numCache>
                      <c:formatCode>General</c:formatCode>
                      <c:ptCount val="23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6-FAD5-B64F-BA3A-30105B772000}"/>
                  </c:ext>
                </c:extLst>
              </c15:ser>
            </c15:filteredLineSeries>
          </c:ext>
        </c:extLst>
      </c:lineChart>
      <c:catAx>
        <c:axId val="4834585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  <a:latin typeface="Baikal Normal Regular" pitchFamily="2" charset="77"/>
              </a:defRPr>
            </a:pPr>
            <a:endParaRPr lang="fr-FR"/>
          </a:p>
        </c:txPr>
        <c:crossAx val="48347392"/>
        <c:crosses val="autoZero"/>
        <c:auto val="1"/>
        <c:lblAlgn val="ctr"/>
        <c:lblOffset val="200"/>
        <c:noMultiLvlLbl val="0"/>
      </c:catAx>
      <c:valAx>
        <c:axId val="48347392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48345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95375624674271E-3"/>
          <c:y val="0"/>
          <c:w val="0.98152101736257169"/>
          <c:h val="0.903273048541914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tout à fait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A7F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D3-1749-8254-E849F203E5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santé mentale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3-1749-8254-E849F203E5C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 plutôt</c:v>
                </c:pt>
              </c:strCache>
            </c:strRef>
          </c:tx>
          <c:spPr>
            <a:solidFill>
              <a:srgbClr val="9AB8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santé mentale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D3-1749-8254-E849F203E5C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Non pas vraiment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santé mentale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D3-1749-8254-E849F203E5CB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 pas du tout </c:v>
                </c:pt>
              </c:strCache>
            </c:strRef>
          </c:tx>
          <c:spPr>
            <a:solidFill>
              <a:srgbClr val="99000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santé mentale</c:v>
                </c:pt>
              </c:strCache>
            </c:strRef>
          </c:cat>
          <c:val>
            <c:numRef>
              <c:f>Feuil1!$E$2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D3-1749-8254-E849F203E5CB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B2B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santé mentale</c:v>
                </c:pt>
              </c:strCache>
            </c:strRef>
          </c:cat>
          <c:val>
            <c:numRef>
              <c:f>Feuil1!$F$2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C8D3-1749-8254-E849F203E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486848255"/>
        <c:axId val="1752831711"/>
      </c:barChart>
      <c:catAx>
        <c:axId val="4868482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2831711"/>
        <c:crosses val="autoZero"/>
        <c:auto val="1"/>
        <c:lblAlgn val="ctr"/>
        <c:lblOffset val="100"/>
        <c:noMultiLvlLbl val="0"/>
      </c:catAx>
      <c:valAx>
        <c:axId val="175283171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6848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69554028433320614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rgbClr val="5A7F41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03D-D141-BD7A-27CE216E8A8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03D-D141-BD7A-27CE216E8A8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03D-D141-BD7A-27CE216E8A8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03D-D141-BD7A-27CE216E8A8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803D-D141-BD7A-27CE216E8A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</c:v>
                </c:pt>
                <c:pt idx="1">
                  <c:v>25-34 ans</c:v>
                </c:pt>
                <c:pt idx="2">
                  <c:v>35-49 ans</c:v>
                </c:pt>
                <c:pt idx="3">
                  <c:v>50-64 ans</c:v>
                </c:pt>
                <c:pt idx="4">
                  <c:v>65 ans et plus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0.87</c:v>
                </c:pt>
                <c:pt idx="1">
                  <c:v>0.87</c:v>
                </c:pt>
                <c:pt idx="2">
                  <c:v>0.9</c:v>
                </c:pt>
                <c:pt idx="3">
                  <c:v>0.83</c:v>
                </c:pt>
                <c:pt idx="4">
                  <c:v>0.86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03D-D141-BD7A-27CE216E8A8E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116928"/>
        <c:axId val="203228288"/>
      </c:lineChart>
      <c:catAx>
        <c:axId val="20311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>
                <a:solidFill>
                  <a:schemeClr val="tx1"/>
                </a:solidFill>
                <a:latin typeface="Baikal Normal Regular" pitchFamily="2" charset="77"/>
              </a:defRPr>
            </a:pPr>
            <a:endParaRPr lang="fr-FR"/>
          </a:p>
        </c:txPr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311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32120205876105"/>
          <c:y val="3.8590828633812281E-2"/>
          <c:w val="0.74360720060373209"/>
          <c:h val="0.868862994290877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AB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66-3D48-A7EE-F5F0F5C844A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66-3D48-A7EE-F5F0F5C844A7}"/>
              </c:ext>
            </c:extLst>
          </c:dPt>
          <c:dPt>
            <c:idx val="2"/>
            <c:bubble3D val="0"/>
            <c:spPr>
              <a:solidFill>
                <a:srgbClr val="B2B5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66-3D48-A7EE-F5F0F5C844A7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466-3D48-A7EE-F5F0F5C844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Un rôle accru des entreprises dans la santé des Français c'est une évolution positive car cela va permettre de donner davantage de moyens à notre système de santé </c:v>
                </c:pt>
                <c:pt idx="1">
                  <c:v>Un rôle accru des entreprises dans la santé des Français c'est une évolution négative car cela signifie que l'on se dirige vers une forme de privatisation de notre système de santé</c:v>
                </c:pt>
                <c:pt idx="2">
                  <c:v>Vous ne savez pas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66-3D48-A7EE-F5F0F5C84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638698730169645E-3"/>
          <c:w val="1"/>
          <c:h val="0.9922139059426218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Evolution négative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B64-B241-A82A-1733F52C02A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B64-B241-A82A-1733F52C02A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B64-B241-A82A-1733F52C02A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B64-B241-A82A-1733F52C02A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B64-B241-A82A-1733F52C02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0.25</c:v>
                </c:pt>
                <c:pt idx="1">
                  <c:v>0.23</c:v>
                </c:pt>
                <c:pt idx="2">
                  <c:v>0.2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7B64-B241-A82A-1733F52C02A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Evolution positive</c:v>
                </c:pt>
              </c:strCache>
            </c:strRef>
          </c:tx>
          <c:spPr>
            <a:ln>
              <a:solidFill>
                <a:srgbClr val="9AB87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9AB871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0.52</c:v>
                </c:pt>
                <c:pt idx="1">
                  <c:v>0.48</c:v>
                </c:pt>
                <c:pt idx="2">
                  <c:v>0.56999999999999995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7B64-B241-A82A-1733F52C02A4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Vous ne savez pas</c:v>
                </c:pt>
              </c:strCache>
            </c:strRef>
          </c:tx>
          <c:spPr>
            <a:ln>
              <a:solidFill>
                <a:srgbClr val="B2B5B6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B2B5B6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Feuil1!$D$2:$D$4</c:f>
              <c:numCache>
                <c:formatCode>0%</c:formatCode>
                <c:ptCount val="3"/>
                <c:pt idx="0">
                  <c:v>0.23</c:v>
                </c:pt>
                <c:pt idx="1">
                  <c:v>0.28999999999999998</c:v>
                </c:pt>
                <c:pt idx="2">
                  <c:v>0.23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7B64-B241-A82A-1733F52C0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116928"/>
        <c:axId val="203228288"/>
      </c:lineChart>
      <c:catAx>
        <c:axId val="203116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3116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5977027301027678E-3"/>
          <c:y val="1.8020448010863943E-2"/>
          <c:w val="0.97415587356188771"/>
          <c:h val="0.10332898584155345"/>
        </c:manualLayout>
      </c:layout>
      <c:overlay val="0"/>
      <c:txPr>
        <a:bodyPr/>
        <a:lstStyle/>
        <a:p>
          <a:pPr>
            <a:defRPr sz="1000" b="0" i="0">
              <a:latin typeface="Baikal Normal Regular" pitchFamily="2" charset="77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6207614198848"/>
          <c:y val="6.3994524407239725E-2"/>
          <c:w val="0.68525774494920699"/>
          <c:h val="0.731000565411736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A7F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D6-FD4F-A79C-75B2D33338C3}"/>
              </c:ext>
            </c:extLst>
          </c:dPt>
          <c:dPt>
            <c:idx val="1"/>
            <c:bubble3D val="0"/>
            <c:spPr>
              <a:solidFill>
                <a:srgbClr val="9AB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D6-FD4F-A79C-75B2D33338C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D6-FD4F-A79C-75B2D33338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CD6-FD4F-A79C-75B2D33338C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2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D6-FD4F-A79C-75B2D3333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Oui c'est possible dans un futur proche </c:v>
                </c:pt>
                <c:pt idx="1">
                  <c:v>Oui c'est possible mais dans un futur lointain</c:v>
                </c:pt>
                <c:pt idx="2">
                  <c:v>Non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0.27</c:v>
                </c:pt>
                <c:pt idx="1">
                  <c:v>0.35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D6-FD4F-A79C-75B2D3333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5993878073586916"/>
          <c:w val="0.99827875292735591"/>
          <c:h val="0.13402236496871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638698730169632E-3"/>
          <c:w val="1"/>
          <c:h val="0.9922139059426218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ST Possible (futur proche ou lointain)</c:v>
                </c:pt>
              </c:strCache>
            </c:strRef>
          </c:tx>
          <c:spPr>
            <a:ln>
              <a:solidFill>
                <a:srgbClr val="9AB871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B03-A34F-B163-2E24AB4A81F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B03-A34F-B163-2E24AB4A81F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B03-A34F-B163-2E24AB4A81F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B03-A34F-B163-2E24AB4A81F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B03-A34F-B163-2E24AB4A81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9AB871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0.59</c:v>
                </c:pt>
                <c:pt idx="1">
                  <c:v>0.6</c:v>
                </c:pt>
                <c:pt idx="2">
                  <c:v>0.62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7B03-A34F-B163-2E24AB4A81F7}"/>
            </c:ext>
          </c:extLst>
        </c:ser>
        <c:ser>
          <c:idx val="1"/>
          <c:order val="1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7B03-A34F-B163-2E24AB4A81F7}"/>
            </c:ext>
          </c:extLst>
        </c:ser>
        <c:ser>
          <c:idx val="2"/>
          <c:order val="2"/>
          <c:tx>
            <c:strRef>
              <c:f>Feuil1!$C$1</c:f>
              <c:strCache>
                <c:ptCount val="1"/>
                <c:pt idx="0">
                  <c:v>Non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0.41</c:v>
                </c:pt>
                <c:pt idx="1">
                  <c:v>0.4</c:v>
                </c:pt>
                <c:pt idx="2">
                  <c:v>0.38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7B03-A34F-B163-2E24AB4A8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116928"/>
        <c:axId val="203228288"/>
      </c:lineChart>
      <c:catAx>
        <c:axId val="203116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3116928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9.5977027301027713E-3"/>
          <c:y val="1.3780892423112976E-2"/>
          <c:w val="0.97415587356188771"/>
          <c:h val="0.10332898584155345"/>
        </c:manualLayout>
      </c:layout>
      <c:overlay val="0"/>
      <c:txPr>
        <a:bodyPr/>
        <a:lstStyle/>
        <a:p>
          <a:pPr>
            <a:defRPr sz="1000" b="0" i="0">
              <a:latin typeface="Baikal Normal Regular" pitchFamily="2" charset="77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6207614198848"/>
          <c:y val="6.3994524407239725E-2"/>
          <c:w val="0.68525774494920699"/>
          <c:h val="0.731000565411736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A7F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2-F148-8BAD-CEFDD148A70D}"/>
              </c:ext>
            </c:extLst>
          </c:dPt>
          <c:dPt>
            <c:idx val="1"/>
            <c:bubble3D val="0"/>
            <c:spPr>
              <a:solidFill>
                <a:srgbClr val="9AB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C2-F148-8BAD-CEFDD148A70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C2-F148-8BAD-CEFDD148A70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C2-F148-8BAD-CEFDD148A70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4C2-F148-8BAD-CEFDD148A70D}"/>
                </c:ext>
              </c:extLst>
            </c:dLbl>
            <c:dLbl>
              <c:idx val="2"/>
              <c:layout>
                <c:manualLayout>
                  <c:x val="1.0257804749013595E-2"/>
                  <c:y val="-1.65492689327872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C2-F148-8BAD-CEFDD148A70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4C2-F148-8BAD-CEFDD148A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Oui, tout à fait</c:v>
                </c:pt>
                <c:pt idx="1">
                  <c:v>Oui, plutôt</c:v>
                </c:pt>
                <c:pt idx="2">
                  <c:v>Non, pas vraiment </c:v>
                </c:pt>
                <c:pt idx="3">
                  <c:v>Non, pas du tout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0.17</c:v>
                </c:pt>
                <c:pt idx="2">
                  <c:v>0.31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C2-F148-8BAD-CEFDD148A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5993878073586916"/>
          <c:w val="0.99827875292735591"/>
          <c:h val="0.13402236496871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Baikal Normal Regular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4342447173066"/>
          <c:y val="0.10879221290349"/>
          <c:w val="0.75531281999330591"/>
          <c:h val="0.71319905731067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A7F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A3-DB40-B46F-59763C394E39}"/>
              </c:ext>
            </c:extLst>
          </c:dPt>
          <c:dPt>
            <c:idx val="1"/>
            <c:bubble3D val="0"/>
            <c:spPr>
              <a:solidFill>
                <a:srgbClr val="9AB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A3-DB40-B46F-59763C394E3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A3-DB40-B46F-59763C394E39}"/>
              </c:ext>
            </c:extLst>
          </c:dPt>
          <c:dPt>
            <c:idx val="3"/>
            <c:bubble3D val="0"/>
            <c:spPr>
              <a:solidFill>
                <a:srgbClr val="9900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A3-DB40-B46F-59763C394E3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A3-DB40-B46F-59763C394E39}"/>
                </c:ext>
              </c:extLst>
            </c:dLbl>
            <c:dLbl>
              <c:idx val="2"/>
              <c:layout>
                <c:manualLayout>
                  <c:x val="-3.2097544184039313E-3"/>
                  <c:y val="-6.95171242024701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A3-DB40-B46F-59763C394E3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DA3-DB40-B46F-59763C394E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Très bien</c:v>
                </c:pt>
                <c:pt idx="1">
                  <c:v>Plutôt bien</c:v>
                </c:pt>
                <c:pt idx="2">
                  <c:v>Plutôt mal</c:v>
                </c:pt>
                <c:pt idx="3">
                  <c:v>Très mal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0.39</c:v>
                </c:pt>
                <c:pt idx="2">
                  <c:v>0.44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A3-DB40-B46F-59763C394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9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183149345323832E-2"/>
          <c:y val="0.8698828280660883"/>
          <c:w val="0.98481685065467617"/>
          <c:h val="0.10231032225292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Baikal Normal Regular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6134022536035577E-2"/>
          <c:w val="1"/>
          <c:h val="0.7251218683532458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DC7-2E4B-BA99-2AC6E84D499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DC7-2E4B-BA99-2AC6E84D499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DC7-2E4B-BA99-2AC6E84D499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9DC7-2E4B-BA99-2AC6E84D499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9DC7-2E4B-BA99-2AC6E84D4993}"/>
              </c:ext>
            </c:extLst>
          </c:dPt>
          <c:dLbls>
            <c:dLbl>
              <c:idx val="0"/>
              <c:layout>
                <c:manualLayout>
                  <c:x val="-6.1388702741944488E-2"/>
                  <c:y val="4.9518189115215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C7-2E4B-BA99-2AC6E84D4993}"/>
                </c:ext>
              </c:extLst>
            </c:dLbl>
            <c:dLbl>
              <c:idx val="1"/>
              <c:layout>
                <c:manualLayout>
                  <c:x val="-7.851530415480501E-2"/>
                  <c:y val="0.10351530926217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C7-2E4B-BA99-2AC6E84D4993}"/>
                </c:ext>
              </c:extLst>
            </c:dLbl>
            <c:dLbl>
              <c:idx val="2"/>
              <c:layout>
                <c:manualLayout>
                  <c:x val="-5.5478537257310973E-2"/>
                  <c:y val="-5.3961000473668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C7-2E4B-BA99-2AC6E84D4993}"/>
                </c:ext>
              </c:extLst>
            </c:dLbl>
            <c:dLbl>
              <c:idx val="3"/>
              <c:layout>
                <c:manualLayout>
                  <c:x val="-6.3560106848346079E-2"/>
                  <c:y val="-8.358387609561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C7-2E4B-BA99-2AC6E84D4993}"/>
                </c:ext>
              </c:extLst>
            </c:dLbl>
            <c:dLbl>
              <c:idx val="4"/>
              <c:layout>
                <c:manualLayout>
                  <c:x val="-5.6930250739934102E-2"/>
                  <c:y val="-6.274825226273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C7-2E4B-BA99-2AC6E84D4993}"/>
                </c:ext>
              </c:extLst>
            </c:dLbl>
            <c:dLbl>
              <c:idx val="5"/>
              <c:layout>
                <c:manualLayout>
                  <c:x val="-1.1060759626505387E-2"/>
                  <c:y val="9.747942998014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C7-2E4B-BA99-2AC6E84D4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</c:v>
                </c:pt>
                <c:pt idx="1">
                  <c:v>25-34 ans</c:v>
                </c:pt>
                <c:pt idx="2">
                  <c:v>35-49 ans</c:v>
                </c:pt>
                <c:pt idx="3">
                  <c:v>50-64 ans</c:v>
                </c:pt>
                <c:pt idx="4">
                  <c:v>65 ans et plus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0.47</c:v>
                </c:pt>
                <c:pt idx="2">
                  <c:v>0.56999999999999995</c:v>
                </c:pt>
                <c:pt idx="3">
                  <c:v>0.69</c:v>
                </c:pt>
                <c:pt idx="4">
                  <c:v>0.56000000000000005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DC7-2E4B-BA99-2AC6E84D4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116928"/>
        <c:axId val="203228288"/>
      </c:lineChart>
      <c:catAx>
        <c:axId val="20311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>
                <a:solidFill>
                  <a:schemeClr val="tx1"/>
                </a:solidFill>
                <a:latin typeface="Baikal Normal Regular" pitchFamily="2" charset="77"/>
              </a:defRPr>
            </a:pPr>
            <a:endParaRPr lang="fr-FR"/>
          </a:p>
        </c:txPr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311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638698730169632E-3"/>
          <c:w val="1"/>
          <c:h val="0.9922139059426218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Fonctionne mal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2D7-6643-AF2E-FD42BB60EB1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2D7-6643-AF2E-FD42BB60EB1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2D7-6643-AF2E-FD42BB60EB1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2D7-6643-AF2E-FD42BB60EB1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2D7-6643-AF2E-FD42BB60EB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0.63</c:v>
                </c:pt>
                <c:pt idx="1">
                  <c:v>0.61</c:v>
                </c:pt>
                <c:pt idx="2">
                  <c:v>0.55000000000000004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12D7-6643-AF2E-FD42BB60EB1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Fonctionne bien</c:v>
                </c:pt>
              </c:strCache>
            </c:strRef>
          </c:tx>
          <c:spPr>
            <a:ln>
              <a:solidFill>
                <a:srgbClr val="9AB871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5.1501163154390427E-2"/>
                  <c:y val="-4.910473605094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D7-6643-AF2E-FD42BB60E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9AB871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0.37</c:v>
                </c:pt>
                <c:pt idx="1">
                  <c:v>0.39</c:v>
                </c:pt>
                <c:pt idx="2">
                  <c:v>0.45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12D7-6643-AF2E-FD42BB60E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116928"/>
        <c:axId val="203228288"/>
      </c:lineChart>
      <c:catAx>
        <c:axId val="203116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31169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4342447173066"/>
          <c:y val="0.10879221290349"/>
          <c:w val="0.75531281999330591"/>
          <c:h val="0.71319905731067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AB8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F-7A43-AA6A-93A628C3CE6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F-7A43-AA6A-93A628C3CE6F}"/>
              </c:ext>
            </c:extLst>
          </c:dPt>
          <c:dPt>
            <c:idx val="2"/>
            <c:bubble3D val="0"/>
            <c:spPr>
              <a:solidFill>
                <a:srgbClr val="B2B5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3F-7A43-AA6A-93A628C3CE6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D3F-7A43-AA6A-93A628C3CE6F}"/>
                </c:ext>
              </c:extLst>
            </c:dLbl>
            <c:dLbl>
              <c:idx val="1"/>
              <c:layout>
                <c:manualLayout>
                  <c:x val="-2.5678035347230923E-2"/>
                  <c:y val="-1.73792810506172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Baikal Normal Regular" pitchFamily="2" charset="77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3F-7A43-AA6A-93A628C3C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Plutôt dans le bon sens </c:v>
                </c:pt>
                <c:pt idx="1">
                  <c:v>Plutôt dans le mauvais sens </c:v>
                </c:pt>
                <c:pt idx="2">
                  <c:v>Ni l'un ni l'autre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0.19</c:v>
                </c:pt>
                <c:pt idx="1">
                  <c:v>0.68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3F-7A43-AA6A-93A628C3C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183149345323832E-2"/>
          <c:y val="0.8698828280660883"/>
          <c:w val="0.98481685065467617"/>
          <c:h val="0.10231032225292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Baikal Normal Regular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2645152917194003E-2"/>
          <c:w val="1"/>
          <c:h val="0.79861073797208759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571-8948-98C2-E965F9B70C1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571-8948-98C2-E965F9B70C1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571-8948-98C2-E965F9B70C1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F571-8948-98C2-E965F9B70C1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F571-8948-98C2-E965F9B70C15}"/>
              </c:ext>
            </c:extLst>
          </c:dPt>
          <c:dLbls>
            <c:dLbl>
              <c:idx val="0"/>
              <c:layout>
                <c:manualLayout>
                  <c:x val="-6.7298832132689987E-2"/>
                  <c:y val="8.626275771847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71-8948-98C2-E965F9B70C15}"/>
                </c:ext>
              </c:extLst>
            </c:dLbl>
            <c:dLbl>
              <c:idx val="1"/>
              <c:layout>
                <c:manualLayout>
                  <c:x val="-7.851530415480501E-2"/>
                  <c:y val="0.10351530926217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71-8948-98C2-E965F9B70C15}"/>
                </c:ext>
              </c:extLst>
            </c:dLbl>
            <c:dLbl>
              <c:idx val="2"/>
              <c:layout>
                <c:manualLayout>
                  <c:x val="-6.7298832132690056E-2"/>
                  <c:y val="0.10351530926217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71-8948-98C2-E965F9B70C15}"/>
                </c:ext>
              </c:extLst>
            </c:dLbl>
            <c:dLbl>
              <c:idx val="3"/>
              <c:layout>
                <c:manualLayout>
                  <c:x val="-6.3560008125318312E-2"/>
                  <c:y val="9.488903349032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71-8948-98C2-E965F9B70C15}"/>
                </c:ext>
              </c:extLst>
            </c:dLbl>
            <c:dLbl>
              <c:idx val="4"/>
              <c:layout>
                <c:manualLayout>
                  <c:x val="-6.8750609022466616E-2"/>
                  <c:y val="8.9478550203890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71-8948-98C2-E965F9B70C15}"/>
                </c:ext>
              </c:extLst>
            </c:dLbl>
            <c:dLbl>
              <c:idx val="5"/>
              <c:layout>
                <c:manualLayout>
                  <c:x val="-1.1060759626505387E-2"/>
                  <c:y val="9.747942998014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71-8948-98C2-E965F9B70C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</c:v>
                </c:pt>
                <c:pt idx="1">
                  <c:v>25-34 ans</c:v>
                </c:pt>
                <c:pt idx="2">
                  <c:v>35-49 ans</c:v>
                </c:pt>
                <c:pt idx="3">
                  <c:v>50-64 ans</c:v>
                </c:pt>
                <c:pt idx="4">
                  <c:v>65 ans et plus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0.39</c:v>
                </c:pt>
                <c:pt idx="1">
                  <c:v>0.54</c:v>
                </c:pt>
                <c:pt idx="2">
                  <c:v>0.64</c:v>
                </c:pt>
                <c:pt idx="3">
                  <c:v>0.85</c:v>
                </c:pt>
                <c:pt idx="4">
                  <c:v>0.73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F571-8948-98C2-E965F9B70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116928"/>
        <c:axId val="203228288"/>
      </c:lineChart>
      <c:catAx>
        <c:axId val="20311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>
                <a:solidFill>
                  <a:schemeClr val="tx1"/>
                </a:solidFill>
                <a:latin typeface="Baikal Normal Regular" pitchFamily="2" charset="77"/>
              </a:defRPr>
            </a:pPr>
            <a:endParaRPr lang="fr-FR"/>
          </a:p>
        </c:txPr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0.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311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638698730169632E-3"/>
          <c:w val="1"/>
          <c:h val="0.9922139059426218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Mauvais sens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D39-3840-8D61-307BA91B0D2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D39-3840-8D61-307BA91B0D2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D39-3840-8D61-307BA91B0D2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D39-3840-8D61-307BA91B0D2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D39-3840-8D61-307BA91B0D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0.71</c:v>
                </c:pt>
                <c:pt idx="1">
                  <c:v>0.72</c:v>
                </c:pt>
                <c:pt idx="2">
                  <c:v>0.68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6D39-3840-8D61-307BA91B0D2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Bon sens </c:v>
                </c:pt>
              </c:strCache>
            </c:strRef>
          </c:tx>
          <c:spPr>
            <a:ln>
              <a:solidFill>
                <a:srgbClr val="9AB871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1.4946709811368936E-2"/>
                  <c:y val="-1.4488597765320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39-3840-8D61-307BA91B0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9AB871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0.12</c:v>
                </c:pt>
                <c:pt idx="1">
                  <c:v>0.12</c:v>
                </c:pt>
                <c:pt idx="2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D39-3840-8D61-307BA91B0D2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Ni l'un ni l'autre</c:v>
                </c:pt>
              </c:strCache>
            </c:strRef>
          </c:tx>
          <c:spPr>
            <a:ln>
              <a:solidFill>
                <a:srgbClr val="B2B5B6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1.0925719943636423E-2"/>
                  <c:y val="1.1203109096450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39-3840-8D61-307BA91B0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B2B5B6"/>
                    </a:solidFill>
                    <a:latin typeface="Baikal Normal Regular" pitchFamily="2" charset="77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Feuil1!$D$2:$D$4</c:f>
              <c:numCache>
                <c:formatCode>0%</c:formatCode>
                <c:ptCount val="3"/>
                <c:pt idx="0">
                  <c:v>0.17</c:v>
                </c:pt>
                <c:pt idx="1">
                  <c:v>0.16</c:v>
                </c:pt>
                <c:pt idx="2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D39-3840-8D61-307BA91B0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116928"/>
        <c:axId val="203228288"/>
      </c:lineChart>
      <c:catAx>
        <c:axId val="203116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31169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37699222807206"/>
          <c:y val="3.5199875830359273E-2"/>
          <c:w val="0.48406575695712906"/>
          <c:h val="0.9168002934918780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Au total</c:v>
                </c:pt>
              </c:strCache>
            </c:strRef>
          </c:tx>
          <c:spPr>
            <a:solidFill>
              <a:srgbClr val="F9CCAD"/>
            </a:solidFill>
            <a:ln>
              <a:solidFill>
                <a:srgbClr val="F9CCAD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9CCAD"/>
              </a:solidFill>
              <a:ln>
                <a:solidFill>
                  <a:srgbClr val="F9CCA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26-CB4C-BDB3-1997223DE5E5}"/>
              </c:ext>
            </c:extLst>
          </c:dPt>
          <c:dLbls>
            <c:dLbl>
              <c:idx val="9"/>
              <c:layout>
                <c:manualLayout>
                  <c:x val="1.0916514451488127E-2"/>
                  <c:y val="-3.51263927822177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26-CB4C-BDB3-1997223DE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9CCAD"/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  Les personnels soignants</c:v>
                </c:pt>
                <c:pt idx="1">
                  <c:v>  Le Gouvernement</c:v>
                </c:pt>
                <c:pt idx="2">
                  <c:v>  Les scientifiques / les chercheurs</c:v>
                </c:pt>
                <c:pt idx="3">
                  <c:v>  Les femmes / hommes politiques</c:v>
                </c:pt>
                <c:pt idx="4">
                  <c:v>  Les professionnels du médicament</c:v>
                </c:pt>
                <c:pt idx="5">
                  <c:v>  Les citoyens comme vous</c:v>
                </c:pt>
                <c:pt idx="6">
                  <c:v>  Les associations / les fédérations / les syndicats</c:v>
                </c:pt>
                <c:pt idx="7">
                  <c:v>  Les grandes entreprises</c:v>
                </c:pt>
                <c:pt idx="8">
                  <c:v>  Les ONG</c:v>
                </c:pt>
                <c:pt idx="9">
                  <c:v>  Les influenceurs santé</c:v>
                </c:pt>
                <c:pt idx="10">
                  <c:v>  Les petites et moyennes entreprises</c:v>
                </c:pt>
                <c:pt idx="11">
                  <c:v>  Autre</c:v>
                </c:pt>
              </c:strCache>
            </c:strRef>
          </c:cat>
          <c:val>
            <c:numRef>
              <c:f>Feuil1!$C$2:$C$13</c:f>
              <c:numCache>
                <c:formatCode>0%</c:formatCode>
                <c:ptCount val="12"/>
                <c:pt idx="0">
                  <c:v>0.51</c:v>
                </c:pt>
                <c:pt idx="1">
                  <c:v>0.49</c:v>
                </c:pt>
                <c:pt idx="2">
                  <c:v>0.25</c:v>
                </c:pt>
                <c:pt idx="3">
                  <c:v>0.17</c:v>
                </c:pt>
                <c:pt idx="4">
                  <c:v>0.15</c:v>
                </c:pt>
                <c:pt idx="5">
                  <c:v>0.1</c:v>
                </c:pt>
                <c:pt idx="6">
                  <c:v>0.08</c:v>
                </c:pt>
                <c:pt idx="7">
                  <c:v>0.06</c:v>
                </c:pt>
                <c:pt idx="8">
                  <c:v>0.04</c:v>
                </c:pt>
                <c:pt idx="9">
                  <c:v>0.03</c:v>
                </c:pt>
                <c:pt idx="10">
                  <c:v>0.03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26-CB4C-BDB3-1997223DE5E5}"/>
            </c:ext>
          </c:extLst>
        </c:ser>
        <c:ser>
          <c:idx val="0"/>
          <c:order val="1"/>
          <c:tx>
            <c:strRef>
              <c:f>Feuil1!$B$1</c:f>
              <c:strCache>
                <c:ptCount val="1"/>
                <c:pt idx="0">
                  <c:v>En premier</c:v>
                </c:pt>
              </c:strCache>
            </c:strRef>
          </c:tx>
          <c:spPr>
            <a:solidFill>
              <a:srgbClr val="ED7D31"/>
            </a:solidFill>
            <a:ln w="0">
              <a:solidFill>
                <a:srgbClr val="ED7D3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D7D31"/>
              </a:solidFill>
              <a:ln w="0">
                <a:solidFill>
                  <a:srgbClr val="ED7D3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826-CB4C-BDB3-1997223DE5E5}"/>
              </c:ext>
            </c:extLst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 w="0">
                <a:solidFill>
                  <a:srgbClr val="ED7D3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826-CB4C-BDB3-1997223DE5E5}"/>
              </c:ext>
            </c:extLst>
          </c:dPt>
          <c:dLbls>
            <c:dLbl>
              <c:idx val="9"/>
              <c:layout>
                <c:manualLayout>
                  <c:x val="-1.949973138497911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26-CB4C-BDB3-1997223DE5E5}"/>
                </c:ext>
              </c:extLst>
            </c:dLbl>
            <c:dLbl>
              <c:idx val="10"/>
              <c:layout>
                <c:manualLayout>
                  <c:x val="-2.8083091579814545E-2"/>
                  <c:y val="2.765857700675177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26-CB4C-BDB3-1997223DE5E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26-CB4C-BDB3-1997223DE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ikal Normal Regular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  Les personnels soignants</c:v>
                </c:pt>
                <c:pt idx="1">
                  <c:v>  Le Gouvernement</c:v>
                </c:pt>
                <c:pt idx="2">
                  <c:v>  Les scientifiques / les chercheurs</c:v>
                </c:pt>
                <c:pt idx="3">
                  <c:v>  Les femmes / hommes politiques</c:v>
                </c:pt>
                <c:pt idx="4">
                  <c:v>  Les professionnels du médicament</c:v>
                </c:pt>
                <c:pt idx="5">
                  <c:v>  Les citoyens comme vous</c:v>
                </c:pt>
                <c:pt idx="6">
                  <c:v>  Les associations / les fédérations / les syndicats</c:v>
                </c:pt>
                <c:pt idx="7">
                  <c:v>  Les grandes entreprises</c:v>
                </c:pt>
                <c:pt idx="8">
                  <c:v>  Les ONG</c:v>
                </c:pt>
                <c:pt idx="9">
                  <c:v>  Les influenceurs santé</c:v>
                </c:pt>
                <c:pt idx="10">
                  <c:v>  Les petites et moyennes entreprises</c:v>
                </c:pt>
                <c:pt idx="11">
                  <c:v>  Autre</c:v>
                </c:pt>
              </c:strCache>
            </c:strRef>
          </c:cat>
          <c:val>
            <c:numRef>
              <c:f>Feuil1!$B$2:$B$13</c:f>
              <c:numCache>
                <c:formatCode>0%</c:formatCode>
                <c:ptCount val="12"/>
                <c:pt idx="0">
                  <c:v>0.28999999999999998</c:v>
                </c:pt>
                <c:pt idx="1">
                  <c:v>0.36</c:v>
                </c:pt>
                <c:pt idx="2">
                  <c:v>0.09</c:v>
                </c:pt>
                <c:pt idx="3">
                  <c:v>0.05</c:v>
                </c:pt>
                <c:pt idx="4">
                  <c:v>0.05</c:v>
                </c:pt>
                <c:pt idx="5">
                  <c:v>0.04</c:v>
                </c:pt>
                <c:pt idx="6">
                  <c:v>0.02</c:v>
                </c:pt>
                <c:pt idx="7">
                  <c:v>0.03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826-CB4C-BDB3-1997223DE5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033376783"/>
        <c:axId val="1956649311"/>
      </c:barChart>
      <c:catAx>
        <c:axId val="1033376783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ikal Normal Regular" pitchFamily="2" charset="77"/>
                <a:ea typeface="+mn-ea"/>
                <a:cs typeface="+mn-cs"/>
              </a:defRPr>
            </a:pPr>
            <a:endParaRPr lang="fr-FR"/>
          </a:p>
        </c:txPr>
        <c:crossAx val="1956649311"/>
        <c:crosses val="autoZero"/>
        <c:auto val="1"/>
        <c:lblAlgn val="ctr"/>
        <c:lblOffset val="100"/>
        <c:noMultiLvlLbl val="0"/>
      </c:catAx>
      <c:valAx>
        <c:axId val="195664931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33376783"/>
        <c:crosses val="autoZero"/>
        <c:crossBetween val="between"/>
      </c:valAx>
      <c:spPr>
        <a:noFill/>
        <a:ln w="0">
          <a:noFill/>
        </a:ln>
        <a:effectLst/>
      </c:spPr>
    </c:plotArea>
    <c:legend>
      <c:legendPos val="r"/>
      <c:layout>
        <c:manualLayout>
          <c:xMode val="edge"/>
          <c:yMode val="edge"/>
          <c:x val="0.65552670907584976"/>
          <c:y val="0.90845066332182278"/>
          <c:w val="0.30932341816769454"/>
          <c:h val="7.7551096512667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ikal Normal Regular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0.55653</cdr:x>
      <cdr:y>0.57514</cdr:y>
    </cdr:from>
    <cdr:to>
      <cdr:x>0.63495</cdr:x>
      <cdr:y>0.63898</cdr:y>
    </cdr:to>
    <cdr:sp macro="" textlink="">
      <cdr:nvSpPr>
        <cdr:cNvPr id="2" name="ZoneTexte 18">
          <a:extLst xmlns:a="http://schemas.openxmlformats.org/drawingml/2006/main">
            <a:ext uri="{FF2B5EF4-FFF2-40B4-BE49-F238E27FC236}">
              <a16:creationId xmlns:a16="http://schemas.microsoft.com/office/drawing/2014/main" id="{4E54A679-7D1E-63EA-E326-32A5691C4404}"/>
            </a:ext>
          </a:extLst>
        </cdr:cNvPr>
        <cdr:cNvSpPr txBox="1"/>
      </cdr:nvSpPr>
      <cdr:spPr>
        <a:xfrm xmlns:a="http://schemas.openxmlformats.org/drawingml/2006/main">
          <a:off x="3884715" y="2079441"/>
          <a:ext cx="547391" cy="2308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dirty="0">
              <a:solidFill>
                <a:schemeClr val="bg1">
                  <a:lumMod val="50000"/>
                  <a:lumOff val="50000"/>
                </a:schemeClr>
              </a:solidFill>
              <a:latin typeface="Baikal Normal Regular" pitchFamily="2" charset="77"/>
            </a:rPr>
            <a:t>(+1)</a:t>
          </a:r>
        </a:p>
      </cdr:txBody>
    </cdr:sp>
  </cdr:relSizeAnchor>
  <cdr:relSizeAnchor xmlns:cdr="http://schemas.openxmlformats.org/drawingml/2006/chartDrawing">
    <cdr:from>
      <cdr:x>0.54038</cdr:x>
      <cdr:y>0.65054</cdr:y>
    </cdr:from>
    <cdr:to>
      <cdr:x>0.61881</cdr:x>
      <cdr:y>0.71439</cdr:y>
    </cdr:to>
    <cdr:sp macro="" textlink="">
      <cdr:nvSpPr>
        <cdr:cNvPr id="3" name="ZoneTexte 18">
          <a:extLst xmlns:a="http://schemas.openxmlformats.org/drawingml/2006/main">
            <a:ext uri="{FF2B5EF4-FFF2-40B4-BE49-F238E27FC236}">
              <a16:creationId xmlns:a16="http://schemas.microsoft.com/office/drawing/2014/main" id="{FCAA0750-8E42-ECDD-F614-ACEF53365995}"/>
            </a:ext>
          </a:extLst>
        </cdr:cNvPr>
        <cdr:cNvSpPr txBox="1"/>
      </cdr:nvSpPr>
      <cdr:spPr>
        <a:xfrm xmlns:a="http://schemas.openxmlformats.org/drawingml/2006/main">
          <a:off x="3771974" y="2352040"/>
          <a:ext cx="547461" cy="2308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dirty="0">
              <a:solidFill>
                <a:schemeClr val="bg1">
                  <a:lumMod val="50000"/>
                  <a:lumOff val="50000"/>
                </a:schemeClr>
              </a:solidFill>
              <a:latin typeface="Baikal Normal Regular" pitchFamily="2" charset="77"/>
            </a:rPr>
            <a:t>(=)</a:t>
          </a:r>
        </a:p>
      </cdr:txBody>
    </cdr:sp>
  </cdr:relSizeAnchor>
  <cdr:relSizeAnchor xmlns:cdr="http://schemas.openxmlformats.org/drawingml/2006/chartDrawing">
    <cdr:from>
      <cdr:x>0.54108</cdr:x>
      <cdr:y>0.72792</cdr:y>
    </cdr:from>
    <cdr:to>
      <cdr:x>0.6195</cdr:x>
      <cdr:y>0.79176</cdr:y>
    </cdr:to>
    <cdr:sp macro="" textlink="">
      <cdr:nvSpPr>
        <cdr:cNvPr id="4" name="ZoneTexte 18">
          <a:extLst xmlns:a="http://schemas.openxmlformats.org/drawingml/2006/main">
            <a:ext uri="{FF2B5EF4-FFF2-40B4-BE49-F238E27FC236}">
              <a16:creationId xmlns:a16="http://schemas.microsoft.com/office/drawing/2014/main" id="{733DE2FA-DEC6-45FD-951B-1175BDB0488F}"/>
            </a:ext>
          </a:extLst>
        </cdr:cNvPr>
        <cdr:cNvSpPr txBox="1"/>
      </cdr:nvSpPr>
      <cdr:spPr>
        <a:xfrm xmlns:a="http://schemas.openxmlformats.org/drawingml/2006/main">
          <a:off x="3776891" y="2631789"/>
          <a:ext cx="547391" cy="2308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dirty="0">
              <a:solidFill>
                <a:schemeClr val="bg1">
                  <a:lumMod val="50000"/>
                  <a:lumOff val="50000"/>
                </a:schemeClr>
              </a:solidFill>
              <a:latin typeface="Baikal Normal Regular" pitchFamily="2" charset="77"/>
            </a:rPr>
            <a:t>(-1)</a:t>
          </a:r>
        </a:p>
      </cdr:txBody>
    </cdr:sp>
  </cdr:relSizeAnchor>
  <cdr:relSizeAnchor xmlns:cdr="http://schemas.openxmlformats.org/drawingml/2006/chartDrawing">
    <cdr:from>
      <cdr:x>0.53588</cdr:x>
      <cdr:y>0.80336</cdr:y>
    </cdr:from>
    <cdr:to>
      <cdr:x>0.61431</cdr:x>
      <cdr:y>0.8672</cdr:y>
    </cdr:to>
    <cdr:sp macro="" textlink="">
      <cdr:nvSpPr>
        <cdr:cNvPr id="5" name="ZoneTexte 18">
          <a:extLst xmlns:a="http://schemas.openxmlformats.org/drawingml/2006/main">
            <a:ext uri="{FF2B5EF4-FFF2-40B4-BE49-F238E27FC236}">
              <a16:creationId xmlns:a16="http://schemas.microsoft.com/office/drawing/2014/main" id="{733DE2FA-DEC6-45FD-951B-1175BDB0488F}"/>
            </a:ext>
          </a:extLst>
        </cdr:cNvPr>
        <cdr:cNvSpPr txBox="1"/>
      </cdr:nvSpPr>
      <cdr:spPr>
        <a:xfrm xmlns:a="http://schemas.openxmlformats.org/drawingml/2006/main">
          <a:off x="3740579" y="2904547"/>
          <a:ext cx="54743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dirty="0">
              <a:solidFill>
                <a:schemeClr val="bg1">
                  <a:lumMod val="50000"/>
                  <a:lumOff val="50000"/>
                </a:schemeClr>
              </a:solidFill>
              <a:latin typeface="Baikal Normal Regular" pitchFamily="2" charset="77"/>
            </a:rPr>
            <a:t>(-1)</a:t>
          </a:r>
        </a:p>
      </cdr:txBody>
    </cdr:sp>
  </cdr:relSizeAnchor>
  <cdr:relSizeAnchor xmlns:cdr="http://schemas.openxmlformats.org/drawingml/2006/chartDrawing">
    <cdr:from>
      <cdr:x>0.5182</cdr:x>
      <cdr:y>0.88088</cdr:y>
    </cdr:from>
    <cdr:to>
      <cdr:x>0.59663</cdr:x>
      <cdr:y>0.94473</cdr:y>
    </cdr:to>
    <cdr:sp macro="" textlink="">
      <cdr:nvSpPr>
        <cdr:cNvPr id="7" name="ZoneTexte 18">
          <a:extLst xmlns:a="http://schemas.openxmlformats.org/drawingml/2006/main">
            <a:ext uri="{FF2B5EF4-FFF2-40B4-BE49-F238E27FC236}">
              <a16:creationId xmlns:a16="http://schemas.microsoft.com/office/drawing/2014/main" id="{8CBE1F08-0DAF-CA0D-38FD-435C620DE1AA}"/>
            </a:ext>
          </a:extLst>
        </cdr:cNvPr>
        <cdr:cNvSpPr txBox="1"/>
      </cdr:nvSpPr>
      <cdr:spPr>
        <a:xfrm xmlns:a="http://schemas.openxmlformats.org/drawingml/2006/main">
          <a:off x="3617177" y="3184841"/>
          <a:ext cx="54743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dirty="0">
              <a:solidFill>
                <a:schemeClr val="bg1">
                  <a:lumMod val="50000"/>
                  <a:lumOff val="50000"/>
                </a:schemeClr>
              </a:solidFill>
              <a:latin typeface="Baikal Normal Regular" pitchFamily="2" charset="77"/>
            </a:rPr>
            <a:t>(-1)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B8FFA-537E-4E30-9C71-EB6FC0243EA2}" type="datetimeFigureOut">
              <a:rPr lang="fr-FR" smtClean="0"/>
              <a:pPr/>
              <a:t>13/04/2026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4B32C-D933-494C-B3B5-371E584BA2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477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041C0-46EE-7D43-8806-0F6427993E7E}" type="datetimeFigureOut">
              <a:rPr lang="en-US" smtClean="0"/>
              <a:pPr/>
              <a:t>4/13/2026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46C6B-6B5B-B846-B904-783F27D5E18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82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907CC-04BD-9662-EC6B-DBCC80E8C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85917D2-9347-D309-7B83-210BA95B0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D3F1DCB-066B-3721-5CB9-E82290136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7A7DB3-95BC-6796-B594-4B20BEA5F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B9E6-A797-49DD-AD11-CB0195FBA42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4CF020-DCE6-9C55-6873-F8835C64F9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36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0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48FBC-3191-4FBA-7257-4D1391814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5A13CB-26EF-1501-F9D4-6BDBCCA6D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1105E5-DA85-308E-59B0-49F997A5A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B41E5B-A647-503E-15A2-D5EF0EA5B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20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emf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emf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emf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e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emf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25451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C2E3F7-70F4-24D8-06B6-80EF07515C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6200000">
            <a:off x="7471584" y="841228"/>
            <a:ext cx="2348544" cy="9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229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84906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20791409">
            <a:off x="4377628" y="2196432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8396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854C33-3968-6840-B7EC-1A8A2E800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57387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B442D3-0690-A348-8E20-A26D5EDC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17480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30" y="0"/>
            <a:ext cx="4198937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B89EA-1F84-3340-BC4B-00B7475585C6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B50600-242A-3E42-A7CE-30424253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65817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DADDE8-1CFD-624B-938F-54A2ED75573C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1" y="0"/>
            <a:ext cx="4424516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DBD92C3-5375-D54C-B84B-09CD32D9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6534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ion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bg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bg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9073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360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6" y="1317909"/>
            <a:ext cx="4649788" cy="167798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06023EA-9A95-3F4A-BBBA-9E47873D22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8323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19" y="3698482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0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6" y="3578226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936301491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0"/>
            <a:ext cx="2367492" cy="62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6" y="3578226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1" y="336917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3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5" y="-18598"/>
            <a:ext cx="4633832" cy="22191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5452347-CD83-D646-8949-409002917C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58384" y="3642087"/>
            <a:ext cx="2147906" cy="6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48598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9073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360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6" y="1317909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2971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648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n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26051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36378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E7B5A-33AE-8745-B28F-FB6F40E54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74048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4564B-9C1E-5342-AE8A-5609179E4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511" y="4757686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43997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ABDBE-8D56-7146-BD73-659C04965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30217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18F19D-12FE-6444-9C9E-15D8C5F74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6611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906572-4C75-B14D-A7B7-51D521F34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10942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9CFB4D-55C9-8649-9331-A8BAE2125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25433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40794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n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87731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2A67C2-755E-E446-87E0-185E13CB9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42556" b="35103"/>
          <a:stretch/>
        </p:blipFill>
        <p:spPr>
          <a:xfrm>
            <a:off x="6562629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0055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2A67C2-755E-E446-87E0-185E13CB9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42556" b="35103"/>
          <a:stretch/>
        </p:blipFill>
        <p:spPr>
          <a:xfrm>
            <a:off x="6562627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2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673994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797" r="36175"/>
          <a:stretch/>
        </p:blipFill>
        <p:spPr>
          <a:xfrm>
            <a:off x="6761621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85FD28-6E45-D649-AB5C-DD725EEF73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9068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3" t="34892" r="41503" b="24093"/>
          <a:stretch/>
        </p:blipFill>
        <p:spPr>
          <a:xfrm>
            <a:off x="6612126" y="1208692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444037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8249" b="32352"/>
          <a:stretch/>
        </p:blipFill>
        <p:spPr>
          <a:xfrm>
            <a:off x="6589986" y="1261274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611151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DAAA08-9197-704B-8714-C09CD01E0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32588" b="28963"/>
          <a:stretch/>
        </p:blipFill>
        <p:spPr>
          <a:xfrm>
            <a:off x="6075090" y="1588390"/>
            <a:ext cx="3068910" cy="3258944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09081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40896" b="27716"/>
          <a:stretch/>
        </p:blipFill>
        <p:spPr>
          <a:xfrm>
            <a:off x="6768663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1984709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6" t="31045" r="40097" b="26623"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7012129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8956E-CF47-764F-8CD9-5F483A378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30208" b="25797"/>
          <a:stretch/>
        </p:blipFill>
        <p:spPr>
          <a:xfrm>
            <a:off x="6134440" y="1343017"/>
            <a:ext cx="3019106" cy="306081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3634863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27918" b="28339"/>
          <a:stretch/>
        </p:blipFill>
        <p:spPr>
          <a:xfrm>
            <a:off x="6768663" y="1922175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0481924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6" t="11271" r="27089" b="30850"/>
          <a:stretch/>
        </p:blipFill>
        <p:spPr>
          <a:xfrm>
            <a:off x="5707117" y="1664704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6492910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64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797" r="36175"/>
          <a:stretch/>
        </p:blipFill>
        <p:spPr>
          <a:xfrm>
            <a:off x="6761619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85FD28-6E45-D649-AB5C-DD725EEF73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018" y="4819177"/>
            <a:ext cx="249413" cy="1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8104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 rot="1955692">
            <a:off x="6200758" y="1337434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000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5609675" y="1791627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181527" y="253735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1011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20828193">
            <a:off x="5704275" y="1904149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493474">
            <a:off x="211491" y="277017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4638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CF8A78-1D64-E543-96B3-BA1238A76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23572" b="28963"/>
          <a:stretch/>
        </p:blipFill>
        <p:spPr>
          <a:xfrm>
            <a:off x="5202731" y="1740607"/>
            <a:ext cx="3773214" cy="32589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172469-766D-4E4E-BD87-8FC4640E5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23572" b="28963"/>
          <a:stretch/>
        </p:blipFill>
        <p:spPr>
          <a:xfrm rot="14638080">
            <a:off x="433580" y="255843"/>
            <a:ext cx="2470518" cy="21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6546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>
            <a:off x="5686099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3480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>
            <a:off x="5123739" y="1562621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 rot="14314434">
            <a:off x="332544" y="443300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03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8368D2-F88E-D947-BF61-E99168989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25509" b="25797"/>
          <a:stretch/>
        </p:blipFill>
        <p:spPr>
          <a:xfrm>
            <a:off x="5863858" y="2290815"/>
            <a:ext cx="3179245" cy="2778262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B3A1B1-E76B-6C41-BFE2-3CB7EBFA2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25509" b="25797"/>
          <a:stretch/>
        </p:blipFill>
        <p:spPr>
          <a:xfrm rot="15709775">
            <a:off x="381596" y="412167"/>
            <a:ext cx="1816261" cy="15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681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19677421">
            <a:off x="5135725" y="1427891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666261">
            <a:off x="196508" y="437767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6094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20791409">
            <a:off x="4377629" y="2196432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963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10DED1-4D8D-0240-B328-173DFCE99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7F9B02-54DA-5745-81B8-AB2D4F280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3213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3" t="34892" r="41503" b="24093"/>
          <a:stretch/>
        </p:blipFill>
        <p:spPr>
          <a:xfrm>
            <a:off x="6612126" y="1208690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39585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2FAA45-A175-2D48-B2F6-3CA50046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80071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31" y="0"/>
            <a:ext cx="4198937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04E02-26DA-0749-945A-5C7B8AF9D696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F1C3E-014E-9644-91DC-2A6F0BE8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15005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5D85D5-4C73-6942-AFBC-AEEC070F8DB0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1" y="0"/>
            <a:ext cx="4424516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A325D3-F9EB-E44B-AA68-58F71B60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47229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9074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361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7" y="1317909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2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4519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20" y="369848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1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7FD0154-C157-2547-9958-C47A879BB2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7" y="3578227"/>
            <a:ext cx="2481263" cy="787400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215142948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1"/>
            <a:ext cx="2367492" cy="62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7" y="3578227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2" y="336918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3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5" y="-18598"/>
            <a:ext cx="4633832" cy="221914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F8E03D3-F1C1-4948-8564-74A23E7CA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63" y="367903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989860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597223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09701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293454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E7B5A-33AE-8745-B28F-FB6F40E54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9856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8249" b="32352"/>
          <a:stretch/>
        </p:blipFill>
        <p:spPr>
          <a:xfrm>
            <a:off x="6589986" y="1261272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111128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4564B-9C1E-5342-AE8A-5609179E4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511" y="4757686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7649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ABDBE-8D56-7146-BD73-659C04965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92368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18F19D-12FE-6444-9C9E-15D8C5F74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44028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906572-4C75-B14D-A7B7-51D521F34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70295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9CFB4D-55C9-8649-9331-A8BAE2125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330329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35828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332173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no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878660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_BLEU_bordureno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95541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2A67C2-755E-E446-87E0-185E13CB9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42556" b="35103"/>
          <a:stretch/>
        </p:blipFill>
        <p:spPr>
          <a:xfrm>
            <a:off x="6562629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073806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6" t="11271" r="27089" b="30850"/>
          <a:stretch/>
        </p:blipFill>
        <p:spPr>
          <a:xfrm>
            <a:off x="5707117" y="1664703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25044760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797" r="36175"/>
          <a:stretch/>
        </p:blipFill>
        <p:spPr>
          <a:xfrm>
            <a:off x="6761621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85FD28-6E45-D649-AB5C-DD725EEF73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1576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3" t="34892" r="41503" b="24093"/>
          <a:stretch/>
        </p:blipFill>
        <p:spPr>
          <a:xfrm>
            <a:off x="6612126" y="1208692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0834880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8249" b="32352"/>
          <a:stretch/>
        </p:blipFill>
        <p:spPr>
          <a:xfrm>
            <a:off x="6589986" y="1261274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3448072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DAAA08-9197-704B-8714-C09CD01E0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32588" b="28963"/>
          <a:stretch/>
        </p:blipFill>
        <p:spPr>
          <a:xfrm>
            <a:off x="6075090" y="1588390"/>
            <a:ext cx="3068910" cy="3258944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6207796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40896" b="27716"/>
          <a:stretch/>
        </p:blipFill>
        <p:spPr>
          <a:xfrm>
            <a:off x="6768663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58729968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6" t="31045" r="40097" b="26623"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31286499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8956E-CF47-764F-8CD9-5F483A378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30208" b="25797"/>
          <a:stretch/>
        </p:blipFill>
        <p:spPr>
          <a:xfrm>
            <a:off x="6134440" y="1343017"/>
            <a:ext cx="3019106" cy="306081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01799906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27918" b="28339"/>
          <a:stretch/>
        </p:blipFill>
        <p:spPr>
          <a:xfrm>
            <a:off x="6768663" y="1922175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42215598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6" t="11271" r="27089" b="30850"/>
          <a:stretch/>
        </p:blipFill>
        <p:spPr>
          <a:xfrm>
            <a:off x="5707117" y="1664704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3426925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329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40896" b="27716"/>
          <a:stretch/>
        </p:blipFill>
        <p:spPr>
          <a:xfrm>
            <a:off x="6768662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254562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 rot="1955692">
            <a:off x="6200758" y="1337434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649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5609675" y="1791627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181527" y="253735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70745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20828193">
            <a:off x="5704275" y="1904149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493474">
            <a:off x="211491" y="277017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68732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CF8A78-1D64-E543-96B3-BA1238A76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23572" b="28963"/>
          <a:stretch/>
        </p:blipFill>
        <p:spPr>
          <a:xfrm>
            <a:off x="5202731" y="1740607"/>
            <a:ext cx="3773214" cy="32589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172469-766D-4E4E-BD87-8FC4640E5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23572" b="28963"/>
          <a:stretch/>
        </p:blipFill>
        <p:spPr>
          <a:xfrm rot="14638080">
            <a:off x="433580" y="255843"/>
            <a:ext cx="2470518" cy="21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1445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>
            <a:off x="5686099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7292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>
            <a:off x="5123739" y="1562621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 rot="14314434">
            <a:off x="332544" y="443300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735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8368D2-F88E-D947-BF61-E99168989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25509" b="25797"/>
          <a:stretch/>
        </p:blipFill>
        <p:spPr>
          <a:xfrm>
            <a:off x="5863858" y="2290815"/>
            <a:ext cx="3179245" cy="2778262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B3A1B1-E76B-6C41-BFE2-3CB7EBFA2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25509" b="25797"/>
          <a:stretch/>
        </p:blipFill>
        <p:spPr>
          <a:xfrm rot="15709775">
            <a:off x="381596" y="412167"/>
            <a:ext cx="1816261" cy="15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97512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19677421">
            <a:off x="5135725" y="1427891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666261">
            <a:off x="196508" y="437767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7386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20791409">
            <a:off x="4377629" y="2196432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02928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10DED1-4D8D-0240-B328-173DFCE99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7F9B02-54DA-5745-81B8-AB2D4F280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2931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6" t="31045" r="40097" b="26623"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15006291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2FAA45-A175-2D48-B2F6-3CA50046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159738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31" y="0"/>
            <a:ext cx="4198937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04E02-26DA-0749-945A-5C7B8AF9D696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F1C3E-014E-9644-91DC-2A6F0BE8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573040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5D85D5-4C73-6942-AFBC-AEEC070F8DB0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1" y="0"/>
            <a:ext cx="4424516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A325D3-F9EB-E44B-AA68-58F71B60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829967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9074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361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7" y="1317909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2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4197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20" y="369848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1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7FD0154-C157-2547-9958-C47A879BB2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7" y="3578227"/>
            <a:ext cx="2481263" cy="787400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3561881666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1"/>
            <a:ext cx="2367492" cy="62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7" y="3578227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2" y="336918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3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5" y="-18598"/>
            <a:ext cx="4633832" cy="221914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F8E03D3-F1C1-4948-8564-74A23E7CA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63" y="367903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0758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27918" b="28339"/>
          <a:stretch/>
        </p:blipFill>
        <p:spPr>
          <a:xfrm>
            <a:off x="6768662" y="1922173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08021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84518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489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 rot="1955692">
            <a:off x="6200757" y="1337433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21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5609675" y="1791625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181525" y="253733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43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20828193">
            <a:off x="5704273" y="1904147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493474">
            <a:off x="211491" y="277016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278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>
            <a:off x="5686097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716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>
            <a:off x="5123739" y="1562619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 rot="14314434">
            <a:off x="332542" y="443298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464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19677421">
            <a:off x="5135725" y="1427889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666261">
            <a:off x="196508" y="437766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584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20791409">
            <a:off x="4377627" y="2196431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141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10DED1-4D8D-0240-B328-173DFCE99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018" y="4819177"/>
            <a:ext cx="249413" cy="16172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7F9B02-54DA-5745-81B8-AB2D4F280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27234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2FAA45-A175-2D48-B2F6-3CA50046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7197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2495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29" y="0"/>
            <a:ext cx="4198937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04E02-26DA-0749-945A-5C7B8AF9D696}"/>
              </a:ext>
            </a:extLst>
          </p:cNvPr>
          <p:cNvSpPr/>
          <p:nvPr userDrawn="1"/>
        </p:nvSpPr>
        <p:spPr>
          <a:xfrm>
            <a:off x="8640566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F1C3E-014E-9644-91DC-2A6F0BE8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7943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5D85D5-4C73-6942-AFBC-AEEC070F8DB0}"/>
              </a:ext>
            </a:extLst>
          </p:cNvPr>
          <p:cNvSpPr/>
          <p:nvPr userDrawn="1"/>
        </p:nvSpPr>
        <p:spPr>
          <a:xfrm>
            <a:off x="8640566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0" y="0"/>
            <a:ext cx="4424516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A325D3-F9EB-E44B-AA68-58F71B60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76454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0" y="761122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9072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359" y="4857681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5" y="1317908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0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429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18" y="3698481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59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7FD0154-C157-2547-9958-C47A879BB2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5" y="3578225"/>
            <a:ext cx="2481263" cy="787400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76577900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59"/>
            <a:ext cx="2367492" cy="62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5" y="3578225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F8E03D3-F1C1-4948-8564-74A23E7CA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61" y="3679031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0288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B63144-2EC4-1D4F-AA34-0B32FF6A0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6999" y="3080768"/>
            <a:ext cx="1739294" cy="5351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2345AFE-D7E4-E14F-A2BD-6AE84E2B5E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407"/>
          <a:stretch/>
        </p:blipFill>
        <p:spPr>
          <a:xfrm>
            <a:off x="0" y="152731"/>
            <a:ext cx="2090992" cy="2419019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99329CD4-6498-FD4B-B228-98E36A2B5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1797" r="36175"/>
          <a:stretch/>
        </p:blipFill>
        <p:spPr>
          <a:xfrm>
            <a:off x="7133263" y="-851312"/>
            <a:ext cx="2010737" cy="6846123"/>
          </a:xfrm>
          <a:prstGeom prst="rect">
            <a:avLst/>
          </a:prstGeom>
        </p:spPr>
      </p:pic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F46EC0B-21D0-6B43-843C-4E3462D970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8056" y="1675127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2" name="Espace réservé pour une image  20">
            <a:extLst>
              <a:ext uri="{FF2B5EF4-FFF2-40B4-BE49-F238E27FC236}">
                <a16:creationId xmlns:a16="http://schemas.microsoft.com/office/drawing/2014/main" id="{EE897D7F-8DB6-B144-921D-51428FD665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4853" y="3063307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7AEBFDC0-1565-D642-87CE-1B84A7F779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7589" y="4802998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7E788758-A00C-9E4B-A989-09B83AC41D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253" y="4121076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Espace réservé du texte 30">
            <a:extLst>
              <a:ext uri="{FF2B5EF4-FFF2-40B4-BE49-F238E27FC236}">
                <a16:creationId xmlns:a16="http://schemas.microsoft.com/office/drawing/2014/main" id="{1FBBC045-66C0-824E-91CA-6D0ACCE3FD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253" y="433262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6" name="Espace réservé du texte 30">
            <a:extLst>
              <a:ext uri="{FF2B5EF4-FFF2-40B4-BE49-F238E27FC236}">
                <a16:creationId xmlns:a16="http://schemas.microsoft.com/office/drawing/2014/main" id="{8871A847-F24E-C743-89F5-A0935B15AC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253" y="455968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7" name="Espace réservé du texte 30">
            <a:extLst>
              <a:ext uri="{FF2B5EF4-FFF2-40B4-BE49-F238E27FC236}">
                <a16:creationId xmlns:a16="http://schemas.microsoft.com/office/drawing/2014/main" id="{933099A5-D626-0F44-BC24-9313DF11CF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253" y="478759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B3EC398-D181-C347-818C-B75A12636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2057" t="35751" r="35103" b="25239"/>
          <a:stretch/>
        </p:blipFill>
        <p:spPr>
          <a:xfrm rot="16200000">
            <a:off x="4059534" y="3341830"/>
            <a:ext cx="1105189" cy="25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07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49486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62420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E7B5A-33AE-8745-B28F-FB6F40E54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68201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4564B-9C1E-5342-AE8A-5609179E4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511" y="4757685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8887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E7B5A-33AE-8745-B28F-FB6F40E54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22744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ABDBE-8D56-7146-BD73-659C04965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04843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18F19D-12FE-6444-9C9E-15D8C5F74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6025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906572-4C75-B14D-A7B7-51D521F34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297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9CFB4D-55C9-8649-9331-A8BAE2125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30829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0636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44596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n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81658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_BLEU_borduren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94103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2A67C2-755E-E446-87E0-185E13CB9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42556" b="35103"/>
          <a:stretch/>
        </p:blipFill>
        <p:spPr>
          <a:xfrm>
            <a:off x="6562628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017641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797" r="36175"/>
          <a:stretch/>
        </p:blipFill>
        <p:spPr>
          <a:xfrm>
            <a:off x="6761620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85FD28-6E45-D649-AB5C-DD725EEF73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019" y="4819177"/>
            <a:ext cx="249413" cy="1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152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4564B-9C1E-5342-AE8A-5609179E4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511" y="4757684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90847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3" t="34892" r="41503" b="24093"/>
          <a:stretch/>
        </p:blipFill>
        <p:spPr>
          <a:xfrm>
            <a:off x="6612126" y="1208691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271467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8249" b="32352"/>
          <a:stretch/>
        </p:blipFill>
        <p:spPr>
          <a:xfrm>
            <a:off x="6589986" y="1261273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2740616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DAAA08-9197-704B-8714-C09CD01E0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32588" b="28963"/>
          <a:stretch/>
        </p:blipFill>
        <p:spPr>
          <a:xfrm>
            <a:off x="6075090" y="1588390"/>
            <a:ext cx="3068910" cy="3258944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4717828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40896" b="27716"/>
          <a:stretch/>
        </p:blipFill>
        <p:spPr>
          <a:xfrm>
            <a:off x="6768663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7915048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6" t="31045" r="40097" b="26623"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8435658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8956E-CF47-764F-8CD9-5F483A378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30208" b="25797"/>
          <a:stretch/>
        </p:blipFill>
        <p:spPr>
          <a:xfrm>
            <a:off x="6134439" y="1343017"/>
            <a:ext cx="3019106" cy="306081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3088982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27918" b="28339"/>
          <a:stretch/>
        </p:blipFill>
        <p:spPr>
          <a:xfrm>
            <a:off x="6768663" y="1922174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1597721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6" t="11271" r="27089" b="30850"/>
          <a:stretch/>
        </p:blipFill>
        <p:spPr>
          <a:xfrm>
            <a:off x="5707117" y="1664704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6077147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1307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 rot="1955692">
            <a:off x="6200758" y="1337434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ABDBE-8D56-7146-BD73-659C04965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97351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5609675" y="1791626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181526" y="253734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1961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20828193">
            <a:off x="5704274" y="1904148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493474">
            <a:off x="211491" y="277017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45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CF8A78-1D64-E543-96B3-BA1238A76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23572" b="28963"/>
          <a:stretch/>
        </p:blipFill>
        <p:spPr>
          <a:xfrm>
            <a:off x="5202731" y="1740606"/>
            <a:ext cx="3773214" cy="32589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172469-766D-4E4E-BD87-8FC4640E5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23572" b="28963"/>
          <a:stretch/>
        </p:blipFill>
        <p:spPr>
          <a:xfrm rot="14638080">
            <a:off x="433580" y="255842"/>
            <a:ext cx="2470518" cy="21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0381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>
            <a:off x="5686098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6389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>
            <a:off x="5123739" y="1562620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 rot="14314434">
            <a:off x="332543" y="443299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1637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8368D2-F88E-D947-BF61-E99168989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25509" b="25797"/>
          <a:stretch/>
        </p:blipFill>
        <p:spPr>
          <a:xfrm>
            <a:off x="5863857" y="2290814"/>
            <a:ext cx="3179245" cy="2778262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B3A1B1-E76B-6C41-BFE2-3CB7EBFA2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25509" b="25797"/>
          <a:stretch/>
        </p:blipFill>
        <p:spPr>
          <a:xfrm rot="15709775">
            <a:off x="381596" y="412166"/>
            <a:ext cx="1816261" cy="15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2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19677421">
            <a:off x="5135725" y="1427890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666261">
            <a:off x="196508" y="437767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253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20791409">
            <a:off x="4377628" y="2196432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916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10DED1-4D8D-0240-B328-173DFCE99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019" y="4819177"/>
            <a:ext cx="249413" cy="16172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7F9B02-54DA-5745-81B8-AB2D4F280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64682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2FAA45-A175-2D48-B2F6-3CA50046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2462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18F19D-12FE-6444-9C9E-15D8C5F74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74356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30" y="0"/>
            <a:ext cx="4198937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04E02-26DA-0749-945A-5C7B8AF9D696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F1C3E-014E-9644-91DC-2A6F0BE8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25054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5D85D5-4C73-6942-AFBC-AEEC070F8DB0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1" y="0"/>
            <a:ext cx="4424516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A325D3-F9EB-E44B-AA68-58F71B60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09715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9073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360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6" y="1317909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8841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19" y="3698482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0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7FD0154-C157-2547-9958-C47A879BB2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6" y="3578226"/>
            <a:ext cx="2481263" cy="787400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040024966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0"/>
            <a:ext cx="2367492" cy="62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6" y="3578226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1" y="336917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3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5" y="-18598"/>
            <a:ext cx="4633832" cy="221914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F8E03D3-F1C1-4948-8564-74A23E7CA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62" y="3679032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277313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1702D3-4926-7546-B197-A6D2C2BED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78453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1702D3-4926-7546-B197-A6D2C2BED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91072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DA8F63-DD89-0F49-9030-961584791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92967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561CBF-818F-4145-892B-96F271CC9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6807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rgbClr val="F7E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429E18-CC50-D44C-9044-B1626A30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9192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906572-4C75-B14D-A7B7-51D521F34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99561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FC7AAD-CF41-0542-A528-A85E503D6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22784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rgbClr val="FC8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328ED1-9BF4-3E4C-A592-4B26E00F1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31493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rgbClr val="7E8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29F7CD-216C-BA49-908E-CE56C437C3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2982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032B1F-2582-6449-AE30-9B73350E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5177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032B1F-2582-6449-AE30-9B73350E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1987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8BEC784-CC0D-FB48-8140-711D7C35C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42556" b="35103"/>
          <a:stretch/>
        </p:blipFill>
        <p:spPr>
          <a:xfrm>
            <a:off x="6562628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123610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797" r="36175"/>
          <a:stretch/>
        </p:blipFill>
        <p:spPr>
          <a:xfrm>
            <a:off x="6761620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41375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3" t="34892" r="41503" b="24093"/>
          <a:stretch/>
        </p:blipFill>
        <p:spPr>
          <a:xfrm>
            <a:off x="6612126" y="1208691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712854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8249" b="32352"/>
          <a:stretch/>
        </p:blipFill>
        <p:spPr>
          <a:xfrm>
            <a:off x="6589986" y="1261273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106684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6" t="11271" r="27089" b="30850"/>
          <a:stretch/>
        </p:blipFill>
        <p:spPr>
          <a:xfrm>
            <a:off x="5707117" y="1664704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473915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9CFB4D-55C9-8649-9331-A8BAE2125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0159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40896" b="27716"/>
          <a:stretch/>
        </p:blipFill>
        <p:spPr>
          <a:xfrm>
            <a:off x="6768663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474574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6" t="31045" r="40097" b="26623"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7097202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27918" b="28339"/>
          <a:stretch/>
        </p:blipFill>
        <p:spPr>
          <a:xfrm>
            <a:off x="6768663" y="1922174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9647199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3179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 rot="1955692">
            <a:off x="6200758" y="1337434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6639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5609675" y="1791626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181526" y="253734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3040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20828193">
            <a:off x="5704274" y="1904148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493474">
            <a:off x="211491" y="277017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1313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>
            <a:off x="5686098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1466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>
            <a:off x="5123739" y="1562620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 rot="14314434">
            <a:off x="332543" y="443299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939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19677421">
            <a:off x="5135725" y="1427890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666261">
            <a:off x="196508" y="437767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141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image" Target="../media/image14.emf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theme" Target="../theme/theme5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40" Type="http://schemas.openxmlformats.org/officeDocument/2006/relationships/image" Target="../media/image7.png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9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167.xml"/><Relationship Id="rId34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66.xml"/><Relationship Id="rId29" Type="http://schemas.openxmlformats.org/officeDocument/2006/relationships/slideLayout" Target="../slideLayouts/slideLayout175.xml"/><Relationship Id="rId41" Type="http://schemas.openxmlformats.org/officeDocument/2006/relationships/image" Target="../media/image7.png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32" Type="http://schemas.openxmlformats.org/officeDocument/2006/relationships/slideLayout" Target="../slideLayouts/slideLayout178.xml"/><Relationship Id="rId37" Type="http://schemas.openxmlformats.org/officeDocument/2006/relationships/slideLayout" Target="../slideLayouts/slideLayout183.xml"/><Relationship Id="rId40" Type="http://schemas.openxmlformats.org/officeDocument/2006/relationships/theme" Target="../theme/theme6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4.xml"/><Relationship Id="rId36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31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30" Type="http://schemas.openxmlformats.org/officeDocument/2006/relationships/slideLayout" Target="../slideLayouts/slideLayout176.xml"/><Relationship Id="rId35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33" Type="http://schemas.openxmlformats.org/officeDocument/2006/relationships/slideLayout" Target="../slideLayouts/slideLayout179.xml"/><Relationship Id="rId38" Type="http://schemas.openxmlformats.org/officeDocument/2006/relationships/slideLayout" Target="../slideLayouts/slideLayout1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4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18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439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</p:sldLayoutIdLst>
  <p:transition/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88" indent="-22225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1260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8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900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4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2165DD-FE51-4545-884A-09B8A18B1B7F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71018" y="4819177"/>
            <a:ext cx="249413" cy="16172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18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81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91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93" r:id="rId10"/>
    <p:sldLayoutId id="2147484245" r:id="rId11"/>
    <p:sldLayoutId id="2147484246" r:id="rId12"/>
    <p:sldLayoutId id="2147484247" r:id="rId13"/>
    <p:sldLayoutId id="2147484248" r:id="rId14"/>
    <p:sldLayoutId id="2147484254" r:id="rId15"/>
    <p:sldLayoutId id="2147484250" r:id="rId16"/>
    <p:sldLayoutId id="2147484251" r:id="rId17"/>
    <p:sldLayoutId id="2147484253" r:id="rId18"/>
    <p:sldLayoutId id="2147484255" r:id="rId19"/>
    <p:sldLayoutId id="2147484256" r:id="rId20"/>
    <p:sldLayoutId id="2147484257" r:id="rId21"/>
    <p:sldLayoutId id="2147484258" r:id="rId22"/>
    <p:sldLayoutId id="2147484260" r:id="rId23"/>
    <p:sldLayoutId id="2147484261" r:id="rId24"/>
    <p:sldLayoutId id="2147484263" r:id="rId25"/>
    <p:sldLayoutId id="2147484264" r:id="rId26"/>
    <p:sldLayoutId id="2147484265" r:id="rId27"/>
    <p:sldLayoutId id="2147484279" r:id="rId28"/>
    <p:sldLayoutId id="2147484272" r:id="rId29"/>
    <p:sldLayoutId id="2147484273" r:id="rId30"/>
    <p:sldLayoutId id="2147484267" r:id="rId31"/>
    <p:sldLayoutId id="2147484268" r:id="rId32"/>
    <p:sldLayoutId id="2147484277" r:id="rId33"/>
    <p:sldLayoutId id="2147484474" r:id="rId34"/>
  </p:sldLayoutIdLst>
  <p:transition/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88" indent="-22225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1260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8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900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5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2165DD-FE51-4545-884A-09B8A18B1B7F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71019" y="4819177"/>
            <a:ext cx="249413" cy="16172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19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244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431" r:id="rId10"/>
    <p:sldLayoutId id="2147484327" r:id="rId11"/>
    <p:sldLayoutId id="2147484432" r:id="rId12"/>
    <p:sldLayoutId id="2147484328" r:id="rId13"/>
    <p:sldLayoutId id="2147484329" r:id="rId14"/>
    <p:sldLayoutId id="2147484330" r:id="rId15"/>
    <p:sldLayoutId id="2147484331" r:id="rId16"/>
    <p:sldLayoutId id="2147484332" r:id="rId17"/>
    <p:sldLayoutId id="2147484333" r:id="rId18"/>
    <p:sldLayoutId id="2147484334" r:id="rId19"/>
    <p:sldLayoutId id="2147484335" r:id="rId20"/>
    <p:sldLayoutId id="2147484336" r:id="rId21"/>
    <p:sldLayoutId id="2147484337" r:id="rId22"/>
    <p:sldLayoutId id="2147484338" r:id="rId23"/>
    <p:sldLayoutId id="2147484339" r:id="rId24"/>
    <p:sldLayoutId id="2147484340" r:id="rId25"/>
    <p:sldLayoutId id="2147484341" r:id="rId26"/>
    <p:sldLayoutId id="2147484342" r:id="rId27"/>
    <p:sldLayoutId id="2147484343" r:id="rId28"/>
    <p:sldLayoutId id="2147484344" r:id="rId29"/>
    <p:sldLayoutId id="2147484345" r:id="rId30"/>
    <p:sldLayoutId id="2147484346" r:id="rId31"/>
    <p:sldLayoutId id="2147484347" r:id="rId32"/>
    <p:sldLayoutId id="2147484348" r:id="rId33"/>
    <p:sldLayoutId id="2147484349" r:id="rId34"/>
    <p:sldLayoutId id="2147484350" r:id="rId35"/>
    <p:sldLayoutId id="2147484351" r:id="rId36"/>
    <p:sldLayoutId id="2147484352" r:id="rId37"/>
    <p:sldLayoutId id="2147484353" r:id="rId38"/>
    <p:sldLayoutId id="2147484354" r:id="rId39"/>
  </p:sldLayoutIdLst>
  <p:transition/>
  <p:hf hdr="0" ftr="0" dt="0"/>
  <p:txStyles>
    <p:titleStyle>
      <a:lvl1pPr algn="l" defTabSz="457189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78" indent="-22224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786" indent="-125997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781" indent="-20519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89975" indent="-20519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5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9953E20C-F195-5E4B-9690-20476ADD4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19739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65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  <p:sldLayoutId id="2147484371" r:id="rId13"/>
    <p:sldLayoutId id="2147484372" r:id="rId14"/>
    <p:sldLayoutId id="2147484373" r:id="rId15"/>
    <p:sldLayoutId id="2147484374" r:id="rId16"/>
    <p:sldLayoutId id="2147484375" r:id="rId17"/>
    <p:sldLayoutId id="2147484376" r:id="rId18"/>
    <p:sldLayoutId id="2147484377" r:id="rId19"/>
    <p:sldLayoutId id="2147484378" r:id="rId20"/>
    <p:sldLayoutId id="2147484379" r:id="rId21"/>
    <p:sldLayoutId id="2147484380" r:id="rId22"/>
    <p:sldLayoutId id="2147484381" r:id="rId23"/>
    <p:sldLayoutId id="2147484382" r:id="rId24"/>
    <p:sldLayoutId id="2147484383" r:id="rId25"/>
    <p:sldLayoutId id="2147484384" r:id="rId26"/>
    <p:sldLayoutId id="2147484385" r:id="rId27"/>
    <p:sldLayoutId id="2147484386" r:id="rId28"/>
    <p:sldLayoutId id="2147484387" r:id="rId29"/>
    <p:sldLayoutId id="2147484388" r:id="rId30"/>
    <p:sldLayoutId id="2147484389" r:id="rId31"/>
    <p:sldLayoutId id="2147484390" r:id="rId32"/>
    <p:sldLayoutId id="2147484391" r:id="rId33"/>
    <p:sldLayoutId id="2147484392" r:id="rId34"/>
  </p:sldLayoutIdLst>
  <p:transition/>
  <p:hf hdr="0" ftr="0" dt="0"/>
  <p:txStyles>
    <p:titleStyle>
      <a:lvl1pPr algn="l" defTabSz="457189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78" indent="-22224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786" indent="-125997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781" indent="-20519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89975" indent="-20519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6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2165DD-FE51-4545-884A-09B8A18B1B7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20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69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  <p:sldLayoutId id="2147484405" r:id="rId12"/>
    <p:sldLayoutId id="2147484406" r:id="rId13"/>
    <p:sldLayoutId id="2147484407" r:id="rId14"/>
    <p:sldLayoutId id="2147484408" r:id="rId15"/>
    <p:sldLayoutId id="2147484409" r:id="rId16"/>
    <p:sldLayoutId id="2147484410" r:id="rId17"/>
    <p:sldLayoutId id="2147484411" r:id="rId18"/>
    <p:sldLayoutId id="2147484412" r:id="rId19"/>
    <p:sldLayoutId id="2147484413" r:id="rId20"/>
    <p:sldLayoutId id="2147484414" r:id="rId21"/>
    <p:sldLayoutId id="2147484415" r:id="rId22"/>
    <p:sldLayoutId id="2147484416" r:id="rId23"/>
    <p:sldLayoutId id="2147484417" r:id="rId24"/>
    <p:sldLayoutId id="2147484418" r:id="rId25"/>
    <p:sldLayoutId id="2147484419" r:id="rId26"/>
    <p:sldLayoutId id="2147484420" r:id="rId27"/>
    <p:sldLayoutId id="2147484421" r:id="rId28"/>
    <p:sldLayoutId id="2147484422" r:id="rId29"/>
    <p:sldLayoutId id="2147484423" r:id="rId30"/>
    <p:sldLayoutId id="2147484424" r:id="rId31"/>
    <p:sldLayoutId id="2147484425" r:id="rId32"/>
    <p:sldLayoutId id="2147484426" r:id="rId33"/>
    <p:sldLayoutId id="2147484427" r:id="rId34"/>
    <p:sldLayoutId id="2147484428" r:id="rId35"/>
    <p:sldLayoutId id="2147484429" r:id="rId36"/>
    <p:sldLayoutId id="2147484430" r:id="rId37"/>
    <p:sldLayoutId id="2147484433" r:id="rId38"/>
  </p:sldLayoutIdLst>
  <p:transition/>
  <p:hf hdr="0" ftr="0" dt="0"/>
  <p:txStyles>
    <p:titleStyle>
      <a:lvl1pPr algn="l" defTabSz="457178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68" indent="-222239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772" indent="-125994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762" indent="-20519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89951" indent="-20519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6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2165DD-FE51-4545-884A-09B8A18B1B7F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20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400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  <p:sldLayoutId id="2147484447" r:id="rId13"/>
    <p:sldLayoutId id="2147484448" r:id="rId14"/>
    <p:sldLayoutId id="2147484449" r:id="rId15"/>
    <p:sldLayoutId id="2147484450" r:id="rId16"/>
    <p:sldLayoutId id="2147484451" r:id="rId17"/>
    <p:sldLayoutId id="2147484452" r:id="rId18"/>
    <p:sldLayoutId id="2147484453" r:id="rId19"/>
    <p:sldLayoutId id="2147484454" r:id="rId20"/>
    <p:sldLayoutId id="2147484455" r:id="rId21"/>
    <p:sldLayoutId id="2147484456" r:id="rId22"/>
    <p:sldLayoutId id="2147484457" r:id="rId23"/>
    <p:sldLayoutId id="2147484458" r:id="rId24"/>
    <p:sldLayoutId id="2147484459" r:id="rId25"/>
    <p:sldLayoutId id="2147484460" r:id="rId26"/>
    <p:sldLayoutId id="2147484461" r:id="rId27"/>
    <p:sldLayoutId id="2147484462" r:id="rId28"/>
    <p:sldLayoutId id="2147484463" r:id="rId29"/>
    <p:sldLayoutId id="2147484464" r:id="rId30"/>
    <p:sldLayoutId id="2147484465" r:id="rId31"/>
    <p:sldLayoutId id="2147484466" r:id="rId32"/>
    <p:sldLayoutId id="2147484467" r:id="rId33"/>
    <p:sldLayoutId id="2147484468" r:id="rId34"/>
    <p:sldLayoutId id="2147484469" r:id="rId35"/>
    <p:sldLayoutId id="2147484470" r:id="rId36"/>
    <p:sldLayoutId id="2147484471" r:id="rId37"/>
    <p:sldLayoutId id="2147484472" r:id="rId38"/>
    <p:sldLayoutId id="2147484473" r:id="rId39"/>
  </p:sldLayoutIdLst>
  <p:transition/>
  <p:hf hdr="0" ftr="0" dt="0"/>
  <p:txStyles>
    <p:titleStyle>
      <a:lvl1pPr algn="l" defTabSz="457178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68" indent="-222239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772" indent="-125994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762" indent="-20519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89951" indent="-20519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9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chart" Target="../charts/chart2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2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BB86D-AB22-1488-A06F-D1F44248D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5F6BF3-A39D-DE8B-FDD6-6687BED77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31" y="1957611"/>
            <a:ext cx="8063938" cy="122827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800" dirty="0">
                <a:solidFill>
                  <a:schemeClr val="tx1"/>
                </a:solidFill>
                <a:latin typeface="Baikal Exp Regular" pitchFamily="2" charset="77"/>
              </a:rPr>
              <a:t>Quel rôle sociétal pour les entreprises en matière de santé 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400" b="0" dirty="0">
                <a:latin typeface="Baikal Exp Regular" pitchFamily="2" charset="77"/>
              </a:rPr>
              <a:t>Vague 3  </a:t>
            </a:r>
          </a:p>
        </p:txBody>
      </p:sp>
      <p:pic>
        <p:nvPicPr>
          <p:cNvPr id="5" name="Image 4" descr="Une image contenant Police, Graphique, logo, symbole&#10;&#10;Le contenu généré par l’IA peut être incorrect.">
            <a:extLst>
              <a:ext uri="{FF2B5EF4-FFF2-40B4-BE49-F238E27FC236}">
                <a16:creationId xmlns:a16="http://schemas.microsoft.com/office/drawing/2014/main" id="{08DD7892-10DA-F017-2099-6851F6B22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365" y="264003"/>
            <a:ext cx="1684692" cy="715994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831C5969-F2B9-FB2A-DD0D-D02F82C19B92}"/>
              </a:ext>
            </a:extLst>
          </p:cNvPr>
          <p:cNvSpPr txBox="1">
            <a:spLocks/>
          </p:cNvSpPr>
          <p:nvPr/>
        </p:nvSpPr>
        <p:spPr>
          <a:xfrm>
            <a:off x="6710754" y="4761045"/>
            <a:ext cx="2246342" cy="2369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Baikal Med Exp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900" dirty="0">
                <a:solidFill>
                  <a:sysClr val="window" lastClr="FFFFFF"/>
                </a:solidFill>
              </a:rPr>
              <a:t>Mars 2026 – N°2600106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aikal Med Exp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56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BBF8C04-4726-096B-E45F-F57EB5602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CDA46523-7B84-80FC-263E-853A302D63D2}"/>
              </a:ext>
            </a:extLst>
          </p:cNvPr>
          <p:cNvSpPr txBox="1"/>
          <p:nvPr/>
        </p:nvSpPr>
        <p:spPr>
          <a:xfrm>
            <a:off x="4878004" y="2107360"/>
            <a:ext cx="1437762" cy="8463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700" dirty="0">
                <a:solidFill>
                  <a:srgbClr val="FF0000"/>
                </a:solidFill>
                <a:latin typeface="Baikal Normal Regular" pitchFamily="2" charset="77"/>
              </a:rPr>
              <a:t>Frais de santé : augmentation tarifaire et des mutuelles</a:t>
            </a:r>
          </a:p>
          <a:p>
            <a:pPr algn="r"/>
            <a:endParaRPr lang="fr-FR" sz="700" dirty="0">
              <a:solidFill>
                <a:srgbClr val="FF0000"/>
              </a:solidFill>
              <a:latin typeface="Baikal Normal Regular" pitchFamily="2" charset="77"/>
            </a:endParaRPr>
          </a:p>
          <a:p>
            <a:pPr algn="r"/>
            <a:r>
              <a:rPr lang="fr-FR" sz="700" dirty="0">
                <a:solidFill>
                  <a:srgbClr val="FF0000"/>
                </a:solidFill>
                <a:latin typeface="Baikal Normal Regular" pitchFamily="2" charset="77"/>
              </a:rPr>
              <a:t>Baisse des remboursements</a:t>
            </a:r>
          </a:p>
          <a:p>
            <a:pPr algn="r"/>
            <a:endParaRPr lang="fr-FR" sz="700" dirty="0">
              <a:solidFill>
                <a:srgbClr val="FF0000"/>
              </a:solidFill>
              <a:latin typeface="Baikal Normal Regular" pitchFamily="2" charset="77"/>
            </a:endParaRPr>
          </a:p>
          <a:p>
            <a:pPr algn="r"/>
            <a:r>
              <a:rPr lang="fr-FR" sz="700" dirty="0">
                <a:solidFill>
                  <a:srgbClr val="FF0000"/>
                </a:solidFill>
                <a:latin typeface="Baikal Normal Regular" pitchFamily="2" charset="77"/>
              </a:rPr>
              <a:t>Inégalité, médecine à 2 vitesses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CF5BC19C-5FA4-3D5B-5071-24CB6EF67568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55" name="Image 54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E5FF4C76-4A38-D6C7-BDD6-C24D68ACA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56" name="Image 55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E97B84FD-AE70-ECBC-21B8-E2279081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  <p:sp>
        <p:nvSpPr>
          <p:cNvPr id="9" name="Titre 8">
            <a:extLst>
              <a:ext uri="{FF2B5EF4-FFF2-40B4-BE49-F238E27FC236}">
                <a16:creationId xmlns:a16="http://schemas.microsoft.com/office/drawing/2014/main" id="{3695F865-962A-7156-E58E-BF2A85CD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54" y="210596"/>
            <a:ext cx="8897204" cy="480901"/>
          </a:xfrm>
        </p:spPr>
        <p:txBody>
          <a:bodyPr/>
          <a:lstStyle/>
          <a:p>
            <a:r>
              <a:rPr lang="fr-FR" sz="1600" dirty="0">
                <a:latin typeface="Baikal Exp Regular" pitchFamily="2" charset="77"/>
              </a:rPr>
              <a:t>Le manque de moyens humains reste largement en tête des raisons qui nourrissent ces perceptions </a:t>
            </a:r>
          </a:p>
        </p:txBody>
      </p:sp>
      <p:sp>
        <p:nvSpPr>
          <p:cNvPr id="34" name="Titre 8">
            <a:extLst>
              <a:ext uri="{FF2B5EF4-FFF2-40B4-BE49-F238E27FC236}">
                <a16:creationId xmlns:a16="http://schemas.microsoft.com/office/drawing/2014/main" id="{C25D0CCA-8F93-A29F-CB56-EFFEA3AE4F4A}"/>
              </a:ext>
            </a:extLst>
          </p:cNvPr>
          <p:cNvSpPr txBox="1">
            <a:spLocks/>
          </p:cNvSpPr>
          <p:nvPr/>
        </p:nvSpPr>
        <p:spPr>
          <a:xfrm>
            <a:off x="74207" y="143181"/>
            <a:ext cx="8326944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ABBEEDF-FAE8-A63B-0CAA-3546E4F05825}"/>
              </a:ext>
            </a:extLst>
          </p:cNvPr>
          <p:cNvSpPr/>
          <p:nvPr/>
        </p:nvSpPr>
        <p:spPr>
          <a:xfrm>
            <a:off x="122817" y="1231819"/>
            <a:ext cx="2346960" cy="188214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D27B5D9-6F86-08C3-A12E-3E4CA29159BA}"/>
              </a:ext>
            </a:extLst>
          </p:cNvPr>
          <p:cNvSpPr txBox="1"/>
          <p:nvPr/>
        </p:nvSpPr>
        <p:spPr>
          <a:xfrm>
            <a:off x="179994" y="1688251"/>
            <a:ext cx="191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rgbClr val="FF0000"/>
                </a:solidFill>
                <a:latin typeface="Baikal Exp Regular" pitchFamily="50" charset="0"/>
              </a:rPr>
              <a:t>Les moyens humains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7FB29C1-C565-4250-6B79-C48250F3B3BE}"/>
              </a:ext>
            </a:extLst>
          </p:cNvPr>
          <p:cNvSpPr/>
          <p:nvPr/>
        </p:nvSpPr>
        <p:spPr>
          <a:xfrm>
            <a:off x="596892" y="774236"/>
            <a:ext cx="922020" cy="792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7029D6B-0948-B369-5E09-21C356B29586}"/>
              </a:ext>
            </a:extLst>
          </p:cNvPr>
          <p:cNvSpPr txBox="1"/>
          <p:nvPr/>
        </p:nvSpPr>
        <p:spPr>
          <a:xfrm>
            <a:off x="584393" y="846886"/>
            <a:ext cx="96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>
                <a:latin typeface="Baikal Exp Regular" pitchFamily="50" charset="0"/>
              </a:rPr>
              <a:t>Numerus clausus, Manque de médecins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24C86E2-AA4E-76E0-C569-F2607890317F}"/>
              </a:ext>
            </a:extLst>
          </p:cNvPr>
          <p:cNvSpPr txBox="1"/>
          <p:nvPr/>
        </p:nvSpPr>
        <p:spPr>
          <a:xfrm>
            <a:off x="-49504" y="1052037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Baikal Exp Regular" pitchFamily="50" charset="0"/>
              </a:rPr>
              <a:t>25%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2F64A6F-2A9C-4439-558A-F2A9DDFC2EA6}"/>
              </a:ext>
            </a:extLst>
          </p:cNvPr>
          <p:cNvSpPr txBox="1"/>
          <p:nvPr/>
        </p:nvSpPr>
        <p:spPr>
          <a:xfrm>
            <a:off x="2545351" y="1006081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Baikal Exp Regular" pitchFamily="50" charset="0"/>
              </a:rPr>
              <a:t>22%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CD2A01B-3631-CC4F-E76A-D89DD1CCF549}"/>
              </a:ext>
            </a:extLst>
          </p:cNvPr>
          <p:cNvSpPr txBox="1"/>
          <p:nvPr/>
        </p:nvSpPr>
        <p:spPr>
          <a:xfrm>
            <a:off x="451876" y="3285736"/>
            <a:ext cx="2255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rgbClr val="FF0000"/>
                </a:solidFill>
                <a:latin typeface="Baikal Normal Regular" pitchFamily="2" charset="77"/>
              </a:rPr>
              <a:t>13</a:t>
            </a:r>
            <a:r>
              <a:rPr lang="fr-FR" sz="800" b="1" dirty="0">
                <a:solidFill>
                  <a:srgbClr val="FF0000"/>
                </a:solidFill>
                <a:latin typeface="Baikal Normal Regular" pitchFamily="2" charset="77"/>
              </a:rPr>
              <a:t>% </a:t>
            </a:r>
            <a:r>
              <a:rPr lang="fr-FR" sz="800" dirty="0">
                <a:solidFill>
                  <a:srgbClr val="FF0000"/>
                </a:solidFill>
                <a:latin typeface="Baikal Normal Regular" pitchFamily="2" charset="77"/>
              </a:rPr>
              <a:t>Les déserts médicaux</a:t>
            </a:r>
          </a:p>
          <a:p>
            <a:endParaRPr lang="fr-FR" sz="700" dirty="0">
              <a:solidFill>
                <a:srgbClr val="FF0000"/>
              </a:solidFill>
              <a:latin typeface="Baikal Normal Regular" pitchFamily="2" charset="77"/>
            </a:endParaRPr>
          </a:p>
          <a:p>
            <a:r>
              <a:rPr lang="fr-FR" sz="900" b="1" dirty="0">
                <a:solidFill>
                  <a:srgbClr val="FF0000"/>
                </a:solidFill>
                <a:latin typeface="Baikal Normal Regular" pitchFamily="2" charset="77"/>
              </a:rPr>
              <a:t>11</a:t>
            </a:r>
            <a:r>
              <a:rPr lang="fr-FR" sz="800" b="1" dirty="0">
                <a:solidFill>
                  <a:srgbClr val="FF0000"/>
                </a:solidFill>
                <a:latin typeface="Baikal Normal Regular" pitchFamily="2" charset="77"/>
              </a:rPr>
              <a:t>% </a:t>
            </a:r>
            <a:r>
              <a:rPr lang="fr-FR" sz="800" dirty="0">
                <a:solidFill>
                  <a:srgbClr val="FF0000"/>
                </a:solidFill>
                <a:latin typeface="Baikal Normal Regular" pitchFamily="2" charset="77"/>
              </a:rPr>
              <a:t>Manque de spécialistes</a:t>
            </a:r>
          </a:p>
          <a:p>
            <a:endParaRPr lang="fr-FR" sz="800" dirty="0">
              <a:solidFill>
                <a:srgbClr val="FF0000"/>
              </a:solidFill>
              <a:latin typeface="Baikal Normal Regular" pitchFamily="2" charset="77"/>
            </a:endParaRPr>
          </a:p>
          <a:p>
            <a:r>
              <a:rPr lang="fr-FR" sz="900" b="1" dirty="0">
                <a:solidFill>
                  <a:srgbClr val="FF0000"/>
                </a:solidFill>
                <a:latin typeface="Baikal Normal Regular" pitchFamily="2" charset="77"/>
              </a:rPr>
              <a:t>4% </a:t>
            </a:r>
            <a:r>
              <a:rPr lang="fr-FR" sz="800" dirty="0">
                <a:solidFill>
                  <a:srgbClr val="FF0000"/>
                </a:solidFill>
                <a:latin typeface="Baikal Normal Regular" pitchFamily="2" charset="77"/>
              </a:rPr>
              <a:t>Médecin généraliste saturé, ne prend pas de nouveaux patients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33D2CC2-B832-931E-7C1F-7B2703EC0DB4}"/>
              </a:ext>
            </a:extLst>
          </p:cNvPr>
          <p:cNvSpPr txBox="1"/>
          <p:nvPr/>
        </p:nvSpPr>
        <p:spPr>
          <a:xfrm>
            <a:off x="532211" y="2157508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Baikal Exp Regular" pitchFamily="50" charset="0"/>
              </a:rPr>
              <a:t>61%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7FE88A48-DE7B-2EBB-E87F-2BCD83F553E7}"/>
              </a:ext>
            </a:extLst>
          </p:cNvPr>
          <p:cNvSpPr/>
          <p:nvPr/>
        </p:nvSpPr>
        <p:spPr>
          <a:xfrm>
            <a:off x="1773360" y="1131974"/>
            <a:ext cx="922020" cy="75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1631B6F-0E3D-AE08-56DB-A06CF678FED3}"/>
              </a:ext>
            </a:extLst>
          </p:cNvPr>
          <p:cNvSpPr txBox="1"/>
          <p:nvPr/>
        </p:nvSpPr>
        <p:spPr>
          <a:xfrm>
            <a:off x="1735188" y="1283511"/>
            <a:ext cx="102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>
                <a:latin typeface="Baikal Exp Regular" pitchFamily="50" charset="0"/>
              </a:rPr>
              <a:t>Délais pour obtenir un RDV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D109C39-A51E-2472-E6E7-5D6966C9E01C}"/>
              </a:ext>
            </a:extLst>
          </p:cNvPr>
          <p:cNvSpPr/>
          <p:nvPr/>
        </p:nvSpPr>
        <p:spPr>
          <a:xfrm>
            <a:off x="1540137" y="2511666"/>
            <a:ext cx="922020" cy="75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89C9A0F-7582-FBA7-080F-A205F3CD4CA6}"/>
              </a:ext>
            </a:extLst>
          </p:cNvPr>
          <p:cNvSpPr txBox="1"/>
          <p:nvPr/>
        </p:nvSpPr>
        <p:spPr>
          <a:xfrm>
            <a:off x="1532056" y="2696772"/>
            <a:ext cx="944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>
                <a:latin typeface="Baikal Exp Regular" pitchFamily="50" charset="0"/>
              </a:rPr>
              <a:t>Le manque de soignants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03E23C9-2010-EDAF-CE13-F51833FA054B}"/>
              </a:ext>
            </a:extLst>
          </p:cNvPr>
          <p:cNvSpPr txBox="1"/>
          <p:nvPr/>
        </p:nvSpPr>
        <p:spPr>
          <a:xfrm>
            <a:off x="2360988" y="2545547"/>
            <a:ext cx="5196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>
                <a:solidFill>
                  <a:srgbClr val="FF0000"/>
                </a:solidFill>
                <a:latin typeface="Baikal Med Exp" pitchFamily="2" charset="77"/>
              </a:rPr>
              <a:t>16%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EF07E8-D0C3-8AA7-296B-488B11062E63}"/>
              </a:ext>
            </a:extLst>
          </p:cNvPr>
          <p:cNvSpPr txBox="1"/>
          <p:nvPr/>
        </p:nvSpPr>
        <p:spPr>
          <a:xfrm>
            <a:off x="5797021" y="3206470"/>
            <a:ext cx="265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00" b="1" dirty="0">
                <a:latin typeface="Baikal Normal Regular" pitchFamily="2" charset="77"/>
              </a:rPr>
              <a:t>Les abus, la dette</a:t>
            </a:r>
          </a:p>
          <a:p>
            <a:pPr algn="r"/>
            <a:r>
              <a:rPr lang="fr-FR" sz="700" dirty="0">
                <a:latin typeface="Baikal Normal Regular" pitchFamily="2" charset="77"/>
              </a:rPr>
              <a:t>Abus, fraude à la sécurité sociale (5%)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1466658-C2AC-E704-7EC4-E5FE3DE65020}"/>
              </a:ext>
            </a:extLst>
          </p:cNvPr>
          <p:cNvSpPr txBox="1"/>
          <p:nvPr/>
        </p:nvSpPr>
        <p:spPr>
          <a:xfrm>
            <a:off x="6734398" y="4681700"/>
            <a:ext cx="21968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Baikal Normal Regular" pitchFamily="2" charset="77"/>
              </a:rPr>
              <a:t>Les résultats inférieurs à 4% ne sont pas affichés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8F04E68-FDA7-F919-0CA2-755E6FFD541C}"/>
              </a:ext>
            </a:extLst>
          </p:cNvPr>
          <p:cNvSpPr txBox="1"/>
          <p:nvPr/>
        </p:nvSpPr>
        <p:spPr>
          <a:xfrm>
            <a:off x="1342059" y="4710562"/>
            <a:ext cx="6315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Q4. Pour quelles raisons pensez-vous que le système de santé fonctionne mal en France ? </a:t>
            </a:r>
          </a:p>
          <a:p>
            <a:r>
              <a:rPr lang="fr-FR" sz="900" i="1" dirty="0">
                <a:latin typeface="Baikal Normal Regular" pitchFamily="2" charset="77"/>
              </a:rPr>
              <a:t>Base :</a:t>
            </a:r>
            <a:r>
              <a:rPr lang="fr-FR" sz="900" b="1" i="1" dirty="0">
                <a:latin typeface="Baikal Normal Regular" pitchFamily="2" charset="77"/>
              </a:rPr>
              <a:t> A ceux qui pensent que le système de santé fonctionne mal (n=559) </a:t>
            </a:r>
            <a:r>
              <a:rPr lang="fr-FR" sz="900" i="1" dirty="0">
                <a:latin typeface="Baikal Normal Regular" pitchFamily="2" charset="77"/>
              </a:rPr>
              <a:t>–  Question ouverte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54B5BB6-BBEC-A7E3-6FD3-8D5E91C755A7}"/>
              </a:ext>
            </a:extLst>
          </p:cNvPr>
          <p:cNvCxnSpPr>
            <a:cxnSpLocks/>
          </p:cNvCxnSpPr>
          <p:nvPr/>
        </p:nvCxnSpPr>
        <p:spPr>
          <a:xfrm>
            <a:off x="410487" y="2879778"/>
            <a:ext cx="0" cy="1267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B24BECD8-5712-FD53-4B6A-EFB338210898}"/>
              </a:ext>
            </a:extLst>
          </p:cNvPr>
          <p:cNvSpPr/>
          <p:nvPr/>
        </p:nvSpPr>
        <p:spPr>
          <a:xfrm>
            <a:off x="364411" y="3329861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9CCAD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1C64264-1227-E223-B892-9B90242F7B59}"/>
              </a:ext>
            </a:extLst>
          </p:cNvPr>
          <p:cNvSpPr/>
          <p:nvPr/>
        </p:nvSpPr>
        <p:spPr>
          <a:xfrm>
            <a:off x="364411" y="3602170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9CCAD"/>
              </a:solidFill>
            </a:endParaRP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6B6B798-20C4-F9CE-A095-39B643E80E2B}"/>
              </a:ext>
            </a:extLst>
          </p:cNvPr>
          <p:cNvGrpSpPr/>
          <p:nvPr/>
        </p:nvGrpSpPr>
        <p:grpSpPr>
          <a:xfrm>
            <a:off x="3088488" y="1837328"/>
            <a:ext cx="2862883" cy="2467888"/>
            <a:chOff x="3460090" y="1803566"/>
            <a:chExt cx="2862883" cy="2467888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B5A15E67-9480-69CA-5956-0F98BDDE2F22}"/>
                </a:ext>
              </a:extLst>
            </p:cNvPr>
            <p:cNvGrpSpPr/>
            <p:nvPr/>
          </p:nvGrpSpPr>
          <p:grpSpPr>
            <a:xfrm>
              <a:off x="3460090" y="1803566"/>
              <a:ext cx="2862883" cy="2052796"/>
              <a:chOff x="4574671" y="134144"/>
              <a:chExt cx="2862883" cy="2052796"/>
            </a:xfrm>
          </p:grpSpPr>
          <p:sp>
            <p:nvSpPr>
              <p:cNvPr id="3" name="Ellipse 2">
                <a:extLst>
                  <a:ext uri="{FF2B5EF4-FFF2-40B4-BE49-F238E27FC236}">
                    <a16:creationId xmlns:a16="http://schemas.microsoft.com/office/drawing/2014/main" id="{77070BAE-491B-3358-82D9-4D996BE95786}"/>
                  </a:ext>
                </a:extLst>
              </p:cNvPr>
              <p:cNvSpPr/>
              <p:nvPr/>
            </p:nvSpPr>
            <p:spPr>
              <a:xfrm>
                <a:off x="4587240" y="403860"/>
                <a:ext cx="2011680" cy="178308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A00000"/>
                  </a:solidFill>
                </a:endParaRPr>
              </a:p>
            </p:txBody>
          </p:sp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E2A278F-257D-02DA-494C-D878754AEBE0}"/>
                  </a:ext>
                </a:extLst>
              </p:cNvPr>
              <p:cNvSpPr txBox="1"/>
              <p:nvPr/>
            </p:nvSpPr>
            <p:spPr>
              <a:xfrm>
                <a:off x="4770626" y="1030112"/>
                <a:ext cx="15392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FF0000"/>
                    </a:solidFill>
                    <a:latin typeface="Baikal Exp Regular" pitchFamily="50" charset="0"/>
                  </a:rPr>
                  <a:t>Les soins</a:t>
                </a: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2229AF3-4ADB-CBB7-E11E-9EF775BDE2AE}"/>
                  </a:ext>
                </a:extLst>
              </p:cNvPr>
              <p:cNvSpPr txBox="1"/>
              <p:nvPr/>
            </p:nvSpPr>
            <p:spPr>
              <a:xfrm>
                <a:off x="5146991" y="1307202"/>
                <a:ext cx="9733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>
                    <a:solidFill>
                      <a:srgbClr val="FF0000"/>
                    </a:solidFill>
                    <a:latin typeface="Baikal Exp Regular" pitchFamily="50" charset="0"/>
                  </a:rPr>
                  <a:t>22%</a:t>
                </a:r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AE6C5436-F1CC-9059-5E36-BCF707A5EBD6}"/>
                  </a:ext>
                </a:extLst>
              </p:cNvPr>
              <p:cNvSpPr/>
              <p:nvPr/>
            </p:nvSpPr>
            <p:spPr>
              <a:xfrm>
                <a:off x="4918018" y="260850"/>
                <a:ext cx="739140" cy="6629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AFCD43B-C467-A98F-C8BB-6083DE6CC93C}"/>
                  </a:ext>
                </a:extLst>
              </p:cNvPr>
              <p:cNvSpPr txBox="1"/>
              <p:nvPr/>
            </p:nvSpPr>
            <p:spPr>
              <a:xfrm>
                <a:off x="4810508" y="407654"/>
                <a:ext cx="9677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>
                    <a:latin typeface="Baikal Exp Regular" pitchFamily="50" charset="0"/>
                  </a:rPr>
                  <a:t>Urgences saturées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771DDEA-F4BF-BA8C-8C2F-15DDC45EBD6C}"/>
                  </a:ext>
                </a:extLst>
              </p:cNvPr>
              <p:cNvSpPr txBox="1"/>
              <p:nvPr/>
            </p:nvSpPr>
            <p:spPr>
              <a:xfrm>
                <a:off x="4574671" y="134144"/>
                <a:ext cx="5229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solidFill>
                      <a:srgbClr val="FF0000"/>
                    </a:solidFill>
                    <a:latin typeface="Baikal Exp Regular" pitchFamily="50" charset="0"/>
                  </a:rPr>
                  <a:t>9%</a:t>
                </a: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D98A7730-1E4E-D68D-01F9-2F7A9C99BD86}"/>
                  </a:ext>
                </a:extLst>
              </p:cNvPr>
              <p:cNvSpPr/>
              <p:nvPr/>
            </p:nvSpPr>
            <p:spPr>
              <a:xfrm>
                <a:off x="6241444" y="1373090"/>
                <a:ext cx="739140" cy="6629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F0FEEFA-3CE5-EFA5-4687-D8EE77AB2CC9}"/>
                  </a:ext>
                </a:extLst>
              </p:cNvPr>
              <p:cNvSpPr txBox="1"/>
              <p:nvPr/>
            </p:nvSpPr>
            <p:spPr>
              <a:xfrm>
                <a:off x="6200210" y="1473728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>
                    <a:latin typeface="Baikal Exp Regular" pitchFamily="50" charset="0"/>
                  </a:rPr>
                  <a:t>Baisse de la qualité de soins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BF02F2A-7083-AF4C-F145-1645E921D21F}"/>
                  </a:ext>
                </a:extLst>
              </p:cNvPr>
              <p:cNvSpPr txBox="1"/>
              <p:nvPr/>
            </p:nvSpPr>
            <p:spPr>
              <a:xfrm>
                <a:off x="6916257" y="1366605"/>
                <a:ext cx="5212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solidFill>
                      <a:srgbClr val="FF0000"/>
                    </a:solidFill>
                    <a:latin typeface="Baikal Exp Regular" pitchFamily="50" charset="0"/>
                  </a:rPr>
                  <a:t>8%</a:t>
                </a:r>
              </a:p>
            </p:txBody>
          </p:sp>
        </p:grp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13A8FFF0-6015-1EEE-869C-E06D1E9CA636}"/>
                </a:ext>
              </a:extLst>
            </p:cNvPr>
            <p:cNvSpPr txBox="1"/>
            <p:nvPr/>
          </p:nvSpPr>
          <p:spPr>
            <a:xfrm>
              <a:off x="3776820" y="3894824"/>
              <a:ext cx="24463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rgbClr val="FF0000"/>
                  </a:solidFill>
                  <a:latin typeface="Baikal Normal Regular" pitchFamily="2" charset="77"/>
                </a:rPr>
                <a:t>5</a:t>
              </a:r>
              <a:r>
                <a:rPr lang="fr-FR" sz="800" b="1" dirty="0">
                  <a:solidFill>
                    <a:srgbClr val="FF0000"/>
                  </a:solidFill>
                  <a:latin typeface="Baikal Normal Regular" pitchFamily="2" charset="77"/>
                </a:rPr>
                <a:t>% </a:t>
              </a:r>
              <a:r>
                <a:rPr lang="fr-FR" sz="800" dirty="0">
                  <a:solidFill>
                    <a:srgbClr val="FF0000"/>
                  </a:solidFill>
                  <a:latin typeface="Baikal Normal Regular" pitchFamily="2" charset="77"/>
                </a:rPr>
                <a:t>Surcharge hospitalière </a:t>
              </a:r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C4993A6B-CB83-7D8E-3D68-D5A2ABCC27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1592" y="3695454"/>
              <a:ext cx="10293" cy="576000"/>
            </a:xfrm>
            <a:prstGeom prst="line">
              <a:avLst/>
            </a:prstGeom>
            <a:solidFill>
              <a:srgbClr val="ED7D3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A082D6F1-3233-4C34-DF7D-CA1C5CA516F3}"/>
                </a:ext>
              </a:extLst>
            </p:cNvPr>
            <p:cNvSpPr/>
            <p:nvPr/>
          </p:nvSpPr>
          <p:spPr>
            <a:xfrm>
              <a:off x="3680473" y="3967825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4" name="ZoneTexte 103">
            <a:extLst>
              <a:ext uri="{FF2B5EF4-FFF2-40B4-BE49-F238E27FC236}">
                <a16:creationId xmlns:a16="http://schemas.microsoft.com/office/drawing/2014/main" id="{2545CE2A-DE6F-56A0-30E5-656643B1AF54}"/>
              </a:ext>
            </a:extLst>
          </p:cNvPr>
          <p:cNvSpPr txBox="1"/>
          <p:nvPr/>
        </p:nvSpPr>
        <p:spPr>
          <a:xfrm>
            <a:off x="8239525" y="3246198"/>
            <a:ext cx="54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b="1" dirty="0">
                <a:latin typeface="Baikal Exp Regular" pitchFamily="50" charset="0"/>
              </a:rPr>
              <a:t>10%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62852F88-1C50-41B9-D975-A137CD61E154}"/>
              </a:ext>
            </a:extLst>
          </p:cNvPr>
          <p:cNvSpPr txBox="1"/>
          <p:nvPr/>
        </p:nvSpPr>
        <p:spPr>
          <a:xfrm>
            <a:off x="8154622" y="3617373"/>
            <a:ext cx="54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b="1">
                <a:latin typeface="Baikal Exp Regular" pitchFamily="50" charset="0"/>
              </a:rPr>
              <a:t>8%</a:t>
            </a:r>
          </a:p>
        </p:txBody>
      </p:sp>
      <p:sp>
        <p:nvSpPr>
          <p:cNvPr id="117" name="Arc 116">
            <a:extLst>
              <a:ext uri="{FF2B5EF4-FFF2-40B4-BE49-F238E27FC236}">
                <a16:creationId xmlns:a16="http://schemas.microsoft.com/office/drawing/2014/main" id="{9E079F7C-3313-6BEB-9EA9-56088324F5B3}"/>
              </a:ext>
            </a:extLst>
          </p:cNvPr>
          <p:cNvSpPr/>
          <p:nvPr/>
        </p:nvSpPr>
        <p:spPr>
          <a:xfrm rot="2508815" flipH="1" flipV="1">
            <a:off x="8697811" y="2964521"/>
            <a:ext cx="1440000" cy="1440000"/>
          </a:xfrm>
          <a:prstGeom prst="arc">
            <a:avLst>
              <a:gd name="adj1" fmla="val 15160649"/>
              <a:gd name="adj2" fmla="val 1500379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F5720183-32CB-AAAE-E82A-BBEB846602BF}"/>
              </a:ext>
            </a:extLst>
          </p:cNvPr>
          <p:cNvSpPr/>
          <p:nvPr/>
        </p:nvSpPr>
        <p:spPr>
          <a:xfrm>
            <a:off x="8737724" y="3309550"/>
            <a:ext cx="90000" cy="90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C350259B-8A1A-4B68-14BF-1FAC7A22A94B}"/>
              </a:ext>
            </a:extLst>
          </p:cNvPr>
          <p:cNvSpPr/>
          <p:nvPr/>
        </p:nvSpPr>
        <p:spPr>
          <a:xfrm>
            <a:off x="8652170" y="3683808"/>
            <a:ext cx="90000" cy="90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7A05F798-3345-3B4C-D436-288EBAADA77E}"/>
              </a:ext>
            </a:extLst>
          </p:cNvPr>
          <p:cNvSpPr/>
          <p:nvPr/>
        </p:nvSpPr>
        <p:spPr>
          <a:xfrm>
            <a:off x="8770092" y="4021837"/>
            <a:ext cx="90000" cy="90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34BA62A4-C3D3-AF32-71AB-51AA1F7671B7}"/>
              </a:ext>
            </a:extLst>
          </p:cNvPr>
          <p:cNvSpPr txBox="1"/>
          <p:nvPr/>
        </p:nvSpPr>
        <p:spPr>
          <a:xfrm>
            <a:off x="5978304" y="3582431"/>
            <a:ext cx="244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00" b="1" dirty="0">
                <a:latin typeface="Baikal Normal Regular" pitchFamily="2" charset="77"/>
              </a:rPr>
              <a:t>Les conditions de travail</a:t>
            </a:r>
          </a:p>
          <a:p>
            <a:pPr algn="r"/>
            <a:r>
              <a:rPr lang="fr-FR" sz="700" dirty="0">
                <a:latin typeface="Baikal Normal Regular" pitchFamily="2" charset="77"/>
              </a:rPr>
              <a:t>Manque de formations, compétences, implication (4%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A4E6EF48-4299-C3AA-C405-8E2B89E9915B}"/>
              </a:ext>
            </a:extLst>
          </p:cNvPr>
          <p:cNvSpPr txBox="1"/>
          <p:nvPr/>
        </p:nvSpPr>
        <p:spPr>
          <a:xfrm>
            <a:off x="7419345" y="4360420"/>
            <a:ext cx="16788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solidFill>
                  <a:schemeClr val="bg2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Rien/NSP 7%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040835-7347-FDE5-6D32-D4C05EFA7B90}"/>
              </a:ext>
            </a:extLst>
          </p:cNvPr>
          <p:cNvSpPr txBox="1"/>
          <p:nvPr/>
        </p:nvSpPr>
        <p:spPr>
          <a:xfrm>
            <a:off x="8260195" y="3967113"/>
            <a:ext cx="54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b="1" dirty="0">
                <a:latin typeface="Baikal Exp Regular" pitchFamily="50" charset="0"/>
              </a:rPr>
              <a:t>5%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C302D9-E699-449A-6D17-EC5207427D46}"/>
              </a:ext>
            </a:extLst>
          </p:cNvPr>
          <p:cNvSpPr txBox="1"/>
          <p:nvPr/>
        </p:nvSpPr>
        <p:spPr>
          <a:xfrm>
            <a:off x="6124276" y="3918320"/>
            <a:ext cx="242402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700" b="1" dirty="0">
                <a:latin typeface="Baikal Normal Regular" pitchFamily="2" charset="77"/>
              </a:rPr>
              <a:t>La politique de santé</a:t>
            </a:r>
          </a:p>
          <a:p>
            <a:pPr algn="r"/>
            <a:r>
              <a:rPr lang="fr-FR" sz="700" dirty="0">
                <a:latin typeface="Baikal Normal Regular" pitchFamily="2" charset="77"/>
              </a:rPr>
              <a:t>À cause de la politique du gouvernement, mauvaise gestion(4%)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7E9E6B8-5464-D90F-7DA7-5E84DCC57E6C}"/>
              </a:ext>
            </a:extLst>
          </p:cNvPr>
          <p:cNvSpPr/>
          <p:nvPr/>
        </p:nvSpPr>
        <p:spPr>
          <a:xfrm>
            <a:off x="5186073" y="687995"/>
            <a:ext cx="1698524" cy="141208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BC957B-3CBA-E301-7494-0BD1210EEBD7}"/>
              </a:ext>
            </a:extLst>
          </p:cNvPr>
          <p:cNvSpPr txBox="1"/>
          <p:nvPr/>
        </p:nvSpPr>
        <p:spPr>
          <a:xfrm>
            <a:off x="5609473" y="15661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ikal Exp Regular" pitchFamily="50" charset="0"/>
              </a:rPr>
              <a:t>21%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32D3AFA-DA80-C79A-95DE-1FBDC70D4808}"/>
              </a:ext>
            </a:extLst>
          </p:cNvPr>
          <p:cNvSpPr txBox="1"/>
          <p:nvPr/>
        </p:nvSpPr>
        <p:spPr>
          <a:xfrm>
            <a:off x="5163332" y="906745"/>
            <a:ext cx="1774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  <a:latin typeface="Baikal Exp Regular" pitchFamily="50" charset="0"/>
              </a:rPr>
              <a:t>Les </a:t>
            </a:r>
            <a:r>
              <a:rPr lang="fr-FR" sz="1050" b="1">
                <a:solidFill>
                  <a:srgbClr val="FF0000"/>
                </a:solidFill>
                <a:latin typeface="Baikal Exp Regular" pitchFamily="50" charset="0"/>
              </a:rPr>
              <a:t>remboursements, </a:t>
            </a:r>
            <a:r>
              <a:rPr lang="fr-FR" sz="1100" b="1">
                <a:solidFill>
                  <a:srgbClr val="FF0000"/>
                </a:solidFill>
                <a:latin typeface="Baikal Exp Regular" pitchFamily="50" charset="0"/>
              </a:rPr>
              <a:t>le coût des frais de santé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51CF55C-C839-28FD-E687-9DD4B8115170}"/>
              </a:ext>
            </a:extLst>
          </p:cNvPr>
          <p:cNvSpPr txBox="1"/>
          <p:nvPr/>
        </p:nvSpPr>
        <p:spPr>
          <a:xfrm>
            <a:off x="6068349" y="2163186"/>
            <a:ext cx="5492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900" b="1" dirty="0">
                <a:solidFill>
                  <a:srgbClr val="FF0000"/>
                </a:solidFill>
                <a:latin typeface="Baikal Normal Regular" pitchFamily="2" charset="77"/>
              </a:rPr>
              <a:t>10</a:t>
            </a:r>
            <a:r>
              <a:rPr lang="fr-FR" sz="800" b="1" dirty="0">
                <a:solidFill>
                  <a:srgbClr val="FF0000"/>
                </a:solidFill>
                <a:latin typeface="Baikal Normal Regular" pitchFamily="2" charset="77"/>
              </a:rPr>
              <a:t>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DCD7516-A4D9-033C-D551-0DF272373F79}"/>
              </a:ext>
            </a:extLst>
          </p:cNvPr>
          <p:cNvSpPr txBox="1"/>
          <p:nvPr/>
        </p:nvSpPr>
        <p:spPr>
          <a:xfrm>
            <a:off x="6025149" y="2402571"/>
            <a:ext cx="5492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900" b="1" dirty="0">
                <a:solidFill>
                  <a:srgbClr val="FF0000"/>
                </a:solidFill>
                <a:latin typeface="Baikal Normal Regular" pitchFamily="2" charset="77"/>
              </a:rPr>
              <a:t>9</a:t>
            </a:r>
            <a:r>
              <a:rPr lang="fr-FR" sz="800" b="1" dirty="0">
                <a:solidFill>
                  <a:srgbClr val="FF0000"/>
                </a:solidFill>
                <a:latin typeface="Baikal Normal Regular" pitchFamily="2" charset="77"/>
              </a:rPr>
              <a:t>%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BF8E850-B7AD-24C4-B884-0ECFF5E124FE}"/>
              </a:ext>
            </a:extLst>
          </p:cNvPr>
          <p:cNvSpPr/>
          <p:nvPr/>
        </p:nvSpPr>
        <p:spPr>
          <a:xfrm>
            <a:off x="6620813" y="2214676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53F36B5-3A7F-DD3C-65C4-1B7693D44B15}"/>
              </a:ext>
            </a:extLst>
          </p:cNvPr>
          <p:cNvSpPr/>
          <p:nvPr/>
        </p:nvSpPr>
        <p:spPr>
          <a:xfrm>
            <a:off x="6620813" y="244711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ADE1C0FA-D10B-8932-EAD6-74A29EEE337E}"/>
              </a:ext>
            </a:extLst>
          </p:cNvPr>
          <p:cNvSpPr/>
          <p:nvPr/>
        </p:nvSpPr>
        <p:spPr>
          <a:xfrm>
            <a:off x="6982661" y="687995"/>
            <a:ext cx="1698524" cy="141208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C54BFCA-DCD7-4F94-A50F-7ABB60722713}"/>
              </a:ext>
            </a:extLst>
          </p:cNvPr>
          <p:cNvSpPr txBox="1"/>
          <p:nvPr/>
        </p:nvSpPr>
        <p:spPr>
          <a:xfrm>
            <a:off x="7428254" y="140896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ikal Exp Regular" pitchFamily="50" charset="0"/>
              </a:rPr>
              <a:t>15%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B5ECC0B-8A16-E256-7FBD-14C18315FE54}"/>
              </a:ext>
            </a:extLst>
          </p:cNvPr>
          <p:cNvSpPr txBox="1"/>
          <p:nvPr/>
        </p:nvSpPr>
        <p:spPr>
          <a:xfrm>
            <a:off x="7312063" y="2165004"/>
            <a:ext cx="5492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rgbClr val="FF0000"/>
                </a:solidFill>
                <a:latin typeface="Baikal Normal Regular" pitchFamily="2" charset="77"/>
              </a:rPr>
              <a:t>6</a:t>
            </a:r>
            <a:r>
              <a:rPr lang="fr-FR" sz="800" b="1" dirty="0">
                <a:solidFill>
                  <a:srgbClr val="FF0000"/>
                </a:solidFill>
                <a:latin typeface="Baikal Normal Regular" pitchFamily="2" charset="77"/>
              </a:rPr>
              <a:t>%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E5BEBB4-944E-9B8D-70D2-F9D34578D7D5}"/>
              </a:ext>
            </a:extLst>
          </p:cNvPr>
          <p:cNvSpPr txBox="1"/>
          <p:nvPr/>
        </p:nvSpPr>
        <p:spPr>
          <a:xfrm>
            <a:off x="7312063" y="2404488"/>
            <a:ext cx="5492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rgbClr val="FF0000"/>
                </a:solidFill>
                <a:latin typeface="Baikal Normal Regular" pitchFamily="2" charset="77"/>
              </a:rPr>
              <a:t>5</a:t>
            </a:r>
            <a:r>
              <a:rPr lang="fr-FR" sz="800" b="1" dirty="0">
                <a:solidFill>
                  <a:srgbClr val="FF0000"/>
                </a:solidFill>
                <a:latin typeface="Baikal Normal Regular" pitchFamily="2" charset="77"/>
              </a:rPr>
              <a:t>%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721592C-3FA9-202B-A3AC-8E7CBDA44551}"/>
              </a:ext>
            </a:extLst>
          </p:cNvPr>
          <p:cNvSpPr txBox="1"/>
          <p:nvPr/>
        </p:nvSpPr>
        <p:spPr>
          <a:xfrm>
            <a:off x="6969252" y="989252"/>
            <a:ext cx="1769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rgbClr val="FF0000"/>
                </a:solidFill>
                <a:latin typeface="Baikal Exp Regular" pitchFamily="50" charset="0"/>
              </a:rPr>
              <a:t>Les moyens financiers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24B268F9-ADCA-2100-4563-9C262910B71F}"/>
              </a:ext>
            </a:extLst>
          </p:cNvPr>
          <p:cNvCxnSpPr>
            <a:cxnSpLocks/>
          </p:cNvCxnSpPr>
          <p:nvPr/>
        </p:nvCxnSpPr>
        <p:spPr>
          <a:xfrm>
            <a:off x="7248721" y="2032789"/>
            <a:ext cx="0" cy="93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Ellipse 61">
            <a:extLst>
              <a:ext uri="{FF2B5EF4-FFF2-40B4-BE49-F238E27FC236}">
                <a16:creationId xmlns:a16="http://schemas.microsoft.com/office/drawing/2014/main" id="{DAEF5BEA-C08B-CCE0-5ABB-7B891DAE7016}"/>
              </a:ext>
            </a:extLst>
          </p:cNvPr>
          <p:cNvSpPr/>
          <p:nvPr/>
        </p:nvSpPr>
        <p:spPr>
          <a:xfrm>
            <a:off x="7200312" y="221850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2AE19A1B-ABCA-E390-83CF-B8786932D80A}"/>
              </a:ext>
            </a:extLst>
          </p:cNvPr>
          <p:cNvSpPr/>
          <p:nvPr/>
        </p:nvSpPr>
        <p:spPr>
          <a:xfrm>
            <a:off x="7200312" y="244711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AC6A59F8-3473-0943-BE3B-E52D83A7F2A0}"/>
              </a:ext>
            </a:extLst>
          </p:cNvPr>
          <p:cNvSpPr txBox="1"/>
          <p:nvPr/>
        </p:nvSpPr>
        <p:spPr>
          <a:xfrm>
            <a:off x="7320686" y="2646637"/>
            <a:ext cx="5492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rgbClr val="FF0000"/>
                </a:solidFill>
                <a:latin typeface="Baikal Normal Regular" pitchFamily="2" charset="77"/>
              </a:rPr>
              <a:t>5</a:t>
            </a:r>
            <a:r>
              <a:rPr lang="fr-FR" sz="800" b="1" dirty="0">
                <a:solidFill>
                  <a:srgbClr val="FF0000"/>
                </a:solidFill>
                <a:latin typeface="Baikal Normal Regular" pitchFamily="2" charset="77"/>
              </a:rPr>
              <a:t>%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2F14440-18F2-7A09-DDA5-FC6F2B6ADCD6}"/>
              </a:ext>
            </a:extLst>
          </p:cNvPr>
          <p:cNvSpPr txBox="1"/>
          <p:nvPr/>
        </p:nvSpPr>
        <p:spPr>
          <a:xfrm>
            <a:off x="1681584" y="2282193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(-2)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AA4A34B4-E905-14C9-F28F-78136C0D63A3}"/>
              </a:ext>
            </a:extLst>
          </p:cNvPr>
          <p:cNvSpPr txBox="1"/>
          <p:nvPr/>
        </p:nvSpPr>
        <p:spPr>
          <a:xfrm>
            <a:off x="4354651" y="3282749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(+3)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CBBF1B70-B4B7-4A8E-2295-6753326292E5}"/>
              </a:ext>
            </a:extLst>
          </p:cNvPr>
          <p:cNvSpPr txBox="1"/>
          <p:nvPr/>
        </p:nvSpPr>
        <p:spPr>
          <a:xfrm>
            <a:off x="3083885" y="2057283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(+1)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1190CDF6-5FAA-A842-3A36-77B478F7EA0D}"/>
              </a:ext>
            </a:extLst>
          </p:cNvPr>
          <p:cNvSpPr txBox="1"/>
          <p:nvPr/>
        </p:nvSpPr>
        <p:spPr>
          <a:xfrm>
            <a:off x="5548929" y="3273924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(+2)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2F2518E4-ACA3-791E-ABB5-D5B990080C5F}"/>
              </a:ext>
            </a:extLst>
          </p:cNvPr>
          <p:cNvSpPr txBox="1"/>
          <p:nvPr/>
        </p:nvSpPr>
        <p:spPr>
          <a:xfrm>
            <a:off x="4739114" y="3938436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(+1)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B1BC6FBE-67B8-A3F8-4948-CC16F3B91421}"/>
              </a:ext>
            </a:extLst>
          </p:cNvPr>
          <p:cNvSpPr txBox="1"/>
          <p:nvPr/>
        </p:nvSpPr>
        <p:spPr>
          <a:xfrm>
            <a:off x="8774340" y="3241796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(+4)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7E0125C5-489F-CE06-7A7A-111C05F7C4E8}"/>
              </a:ext>
            </a:extLst>
          </p:cNvPr>
          <p:cNvSpPr txBox="1"/>
          <p:nvPr/>
        </p:nvSpPr>
        <p:spPr>
          <a:xfrm>
            <a:off x="8703909" y="3622641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(-1)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E84F11B0-DF7D-AB41-036A-49733A943114}"/>
              </a:ext>
            </a:extLst>
          </p:cNvPr>
          <p:cNvSpPr txBox="1"/>
          <p:nvPr/>
        </p:nvSpPr>
        <p:spPr>
          <a:xfrm>
            <a:off x="8800821" y="3949246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(-3)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DD341915-34B3-1FD4-D0CD-01FD1218D06B}"/>
              </a:ext>
            </a:extLst>
          </p:cNvPr>
          <p:cNvSpPr txBox="1"/>
          <p:nvPr/>
        </p:nvSpPr>
        <p:spPr>
          <a:xfrm>
            <a:off x="8088541" y="1494666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(-1)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FC6F5761-8111-86DE-75A1-3B804F6410A7}"/>
              </a:ext>
            </a:extLst>
          </p:cNvPr>
          <p:cNvSpPr txBox="1"/>
          <p:nvPr/>
        </p:nvSpPr>
        <p:spPr>
          <a:xfrm>
            <a:off x="6274664" y="1660015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(+2)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49F7831-D474-FAB7-A88A-16F666E30FA4}"/>
              </a:ext>
            </a:extLst>
          </p:cNvPr>
          <p:cNvSpPr txBox="1"/>
          <p:nvPr/>
        </p:nvSpPr>
        <p:spPr>
          <a:xfrm>
            <a:off x="2490320" y="2756825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(=)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B5D1F79-DD0A-C3C0-13D3-13A87553E5A1}"/>
              </a:ext>
            </a:extLst>
          </p:cNvPr>
          <p:cNvSpPr txBox="1"/>
          <p:nvPr/>
        </p:nvSpPr>
        <p:spPr>
          <a:xfrm>
            <a:off x="3145196" y="1062095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(-1)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55D1F89-E2E8-8922-A4B0-74DC7BE8B509}"/>
              </a:ext>
            </a:extLst>
          </p:cNvPr>
          <p:cNvSpPr txBox="1"/>
          <p:nvPr/>
        </p:nvSpPr>
        <p:spPr>
          <a:xfrm>
            <a:off x="266765" y="1255967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(-3)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789F197-831C-77C5-A5B4-FE3C45B18260}"/>
              </a:ext>
            </a:extLst>
          </p:cNvPr>
          <p:cNvSpPr/>
          <p:nvPr/>
        </p:nvSpPr>
        <p:spPr>
          <a:xfrm>
            <a:off x="7203759" y="2676660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61EAB7B-83D3-CAF7-D036-A4EE35D41B9B}"/>
              </a:ext>
            </a:extLst>
          </p:cNvPr>
          <p:cNvSpPr txBox="1"/>
          <p:nvPr/>
        </p:nvSpPr>
        <p:spPr>
          <a:xfrm>
            <a:off x="87687" y="4422158"/>
            <a:ext cx="3019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ikal Normal Regular" pitchFamily="2" charset="77"/>
              </a:rPr>
              <a:t>(+/- xx) : évolutions par rapport à mars 2025</a:t>
            </a:r>
          </a:p>
        </p:txBody>
      </p:sp>
      <p:sp>
        <p:nvSpPr>
          <p:cNvPr id="69" name="Espace réservé du numéro de diapositive 68">
            <a:extLst>
              <a:ext uri="{FF2B5EF4-FFF2-40B4-BE49-F238E27FC236}">
                <a16:creationId xmlns:a16="http://schemas.microsoft.com/office/drawing/2014/main" id="{44CFCFDD-5C3D-A4FF-D683-BA5DDAAC2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10</a:t>
            </a:fld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78B0C68-0D4F-FA48-4A68-6511A8804999}"/>
              </a:ext>
            </a:extLst>
          </p:cNvPr>
          <p:cNvSpPr txBox="1"/>
          <p:nvPr/>
        </p:nvSpPr>
        <p:spPr>
          <a:xfrm>
            <a:off x="1790048" y="3298137"/>
            <a:ext cx="547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(=)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6BC2FF9B-7B0D-70CB-2637-F3CF40CB76DF}"/>
              </a:ext>
            </a:extLst>
          </p:cNvPr>
          <p:cNvSpPr/>
          <p:nvPr/>
        </p:nvSpPr>
        <p:spPr>
          <a:xfrm>
            <a:off x="365611" y="3862570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9CCAD"/>
              </a:solidFill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430B3FDA-A54D-F599-34BA-6A59229E0A75}"/>
              </a:ext>
            </a:extLst>
          </p:cNvPr>
          <p:cNvSpPr txBox="1"/>
          <p:nvPr/>
        </p:nvSpPr>
        <p:spPr>
          <a:xfrm>
            <a:off x="1840245" y="3539151"/>
            <a:ext cx="547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(+2)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CDB19A5D-AC8C-644E-92B1-5D7D7D33AF70}"/>
              </a:ext>
            </a:extLst>
          </p:cNvPr>
          <p:cNvSpPr txBox="1"/>
          <p:nvPr/>
        </p:nvSpPr>
        <p:spPr>
          <a:xfrm>
            <a:off x="1703551" y="3930042"/>
            <a:ext cx="547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(+4)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8DAD4048-CD3C-7B6C-C8AF-C8FD4C051139}"/>
              </a:ext>
            </a:extLst>
          </p:cNvPr>
          <p:cNvCxnSpPr>
            <a:cxnSpLocks/>
          </p:cNvCxnSpPr>
          <p:nvPr/>
        </p:nvCxnSpPr>
        <p:spPr>
          <a:xfrm>
            <a:off x="6665747" y="2032789"/>
            <a:ext cx="0" cy="93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Ellipse 84">
            <a:extLst>
              <a:ext uri="{FF2B5EF4-FFF2-40B4-BE49-F238E27FC236}">
                <a16:creationId xmlns:a16="http://schemas.microsoft.com/office/drawing/2014/main" id="{E79C894A-E183-6765-33BF-EE85059557FD}"/>
              </a:ext>
            </a:extLst>
          </p:cNvPr>
          <p:cNvSpPr/>
          <p:nvPr/>
        </p:nvSpPr>
        <p:spPr>
          <a:xfrm>
            <a:off x="6622013" y="2678717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AE36689D-A413-9119-A106-F25F0901B732}"/>
              </a:ext>
            </a:extLst>
          </p:cNvPr>
          <p:cNvSpPr txBox="1"/>
          <p:nvPr/>
        </p:nvSpPr>
        <p:spPr>
          <a:xfrm>
            <a:off x="6025149" y="2646637"/>
            <a:ext cx="5492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900" b="1" dirty="0">
                <a:solidFill>
                  <a:srgbClr val="FF0000"/>
                </a:solidFill>
                <a:latin typeface="Baikal Normal Regular" pitchFamily="2" charset="77"/>
              </a:rPr>
              <a:t>5</a:t>
            </a:r>
            <a:r>
              <a:rPr lang="fr-FR" sz="800" b="1" dirty="0">
                <a:solidFill>
                  <a:srgbClr val="FF0000"/>
                </a:solidFill>
                <a:latin typeface="Baikal Normal Regular" pitchFamily="2" charset="77"/>
              </a:rPr>
              <a:t>%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61533F68-5A5B-E6C1-2956-F075481D5878}"/>
              </a:ext>
            </a:extLst>
          </p:cNvPr>
          <p:cNvSpPr txBox="1"/>
          <p:nvPr/>
        </p:nvSpPr>
        <p:spPr>
          <a:xfrm>
            <a:off x="7602721" y="2121523"/>
            <a:ext cx="143776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rgbClr val="FF0000"/>
                </a:solidFill>
                <a:latin typeface="Baikal Normal Regular" pitchFamily="2" charset="77"/>
              </a:rPr>
              <a:t>Manque d'équipements de santé, manque de moyens</a:t>
            </a:r>
          </a:p>
          <a:p>
            <a:endParaRPr lang="fr-FR" sz="700" dirty="0">
              <a:solidFill>
                <a:srgbClr val="FF0000"/>
              </a:solidFill>
              <a:latin typeface="Baikal Normal Regular" pitchFamily="2" charset="77"/>
            </a:endParaRPr>
          </a:p>
          <a:p>
            <a:r>
              <a:rPr lang="fr-FR" sz="700" dirty="0">
                <a:solidFill>
                  <a:srgbClr val="FF0000"/>
                </a:solidFill>
                <a:latin typeface="Baikal Normal Regular" pitchFamily="2" charset="77"/>
              </a:rPr>
              <a:t>Fermeture des lits</a:t>
            </a:r>
          </a:p>
          <a:p>
            <a:endParaRPr lang="fr-FR" sz="700" dirty="0">
              <a:solidFill>
                <a:srgbClr val="FF0000"/>
              </a:solidFill>
              <a:latin typeface="Baikal Normal Regular" pitchFamily="2" charset="77"/>
            </a:endParaRPr>
          </a:p>
          <a:p>
            <a:r>
              <a:rPr lang="fr-FR" sz="700" dirty="0">
                <a:solidFill>
                  <a:srgbClr val="FF0000"/>
                </a:solidFill>
                <a:latin typeface="Baikal Normal Regular" pitchFamily="2" charset="77"/>
              </a:rPr>
              <a:t>Les réductions budgétaires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328211A8-A11A-3B3C-1527-B185A4EDE64D}"/>
              </a:ext>
            </a:extLst>
          </p:cNvPr>
          <p:cNvSpPr txBox="1"/>
          <p:nvPr/>
        </p:nvSpPr>
        <p:spPr>
          <a:xfrm>
            <a:off x="6668377" y="2149283"/>
            <a:ext cx="547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(+1)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025E786C-B87D-F6BF-AE22-CCB803CAE4D5}"/>
              </a:ext>
            </a:extLst>
          </p:cNvPr>
          <p:cNvSpPr txBox="1"/>
          <p:nvPr/>
        </p:nvSpPr>
        <p:spPr>
          <a:xfrm>
            <a:off x="6674813" y="2381084"/>
            <a:ext cx="547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(-1)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410DFC10-C021-34B4-F5B9-94E4D211C84D}"/>
              </a:ext>
            </a:extLst>
          </p:cNvPr>
          <p:cNvSpPr txBox="1"/>
          <p:nvPr/>
        </p:nvSpPr>
        <p:spPr>
          <a:xfrm>
            <a:off x="6669161" y="2619857"/>
            <a:ext cx="547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(+2)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F49107C9-AFD0-BFF8-6427-F87FD63019C7}"/>
              </a:ext>
            </a:extLst>
          </p:cNvPr>
          <p:cNvSpPr txBox="1"/>
          <p:nvPr/>
        </p:nvSpPr>
        <p:spPr>
          <a:xfrm>
            <a:off x="8774339" y="2165640"/>
            <a:ext cx="547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(-2)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B17EA198-7C09-08F5-DC47-909960FB53D6}"/>
              </a:ext>
            </a:extLst>
          </p:cNvPr>
          <p:cNvSpPr txBox="1"/>
          <p:nvPr/>
        </p:nvSpPr>
        <p:spPr>
          <a:xfrm>
            <a:off x="8401151" y="2418540"/>
            <a:ext cx="547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(=)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17D05D75-4AF8-3F49-52E2-EC13F92B4ED8}"/>
              </a:ext>
            </a:extLst>
          </p:cNvPr>
          <p:cNvSpPr txBox="1"/>
          <p:nvPr/>
        </p:nvSpPr>
        <p:spPr>
          <a:xfrm>
            <a:off x="8766764" y="2642889"/>
            <a:ext cx="547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(=)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E711F357-EBFB-0E0A-B86A-8BA1FAE96284}"/>
              </a:ext>
            </a:extLst>
          </p:cNvPr>
          <p:cNvSpPr txBox="1"/>
          <p:nvPr/>
        </p:nvSpPr>
        <p:spPr>
          <a:xfrm>
            <a:off x="8797335" y="4504226"/>
            <a:ext cx="5474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(+2)</a:t>
            </a:r>
          </a:p>
        </p:txBody>
      </p:sp>
    </p:spTree>
    <p:extLst>
      <p:ext uri="{BB962C8B-B14F-4D97-AF65-F5344CB8AC3E}">
        <p14:creationId xmlns:p14="http://schemas.microsoft.com/office/powerpoint/2010/main" val="1778893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754C16-90A3-F1E6-BE89-7694E2E1D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A0B8E4A-4756-7623-12C5-474DA7B39620}"/>
              </a:ext>
            </a:extLst>
          </p:cNvPr>
          <p:cNvSpPr txBox="1">
            <a:spLocks/>
          </p:cNvSpPr>
          <p:nvPr/>
        </p:nvSpPr>
        <p:spPr>
          <a:xfrm>
            <a:off x="267967" y="240723"/>
            <a:ext cx="8503894" cy="6625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latin typeface="Baikal Exp Regular" pitchFamily="2" charset="77"/>
              </a:rPr>
              <a:t>Pour améliorer la santé des Français, le Gouvernement et les personnels soignants restent les deux acteurs les plus légitimes </a:t>
            </a:r>
          </a:p>
          <a:p>
            <a:endParaRPr lang="fr-FR" sz="1600" dirty="0">
              <a:latin typeface="Baikal Exp Regular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7847CD-F4B6-A0EB-7198-4DBB9366841C}"/>
              </a:ext>
            </a:extLst>
          </p:cNvPr>
          <p:cNvSpPr txBox="1"/>
          <p:nvPr/>
        </p:nvSpPr>
        <p:spPr>
          <a:xfrm>
            <a:off x="1410956" y="4716343"/>
            <a:ext cx="7221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Q5. Quels sont d’après vous les acteurs les plus légitimes pour améliorer la santé des Français ? En premier ? En second ? 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Deux réponses possibles hiérarchisées 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F786B3F4-FAF5-AD73-D83A-135B858AFAE9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32" name="Image 31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5500CF85-31E1-92C6-5DC4-52FF1909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33" name="Image 32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11DBB15A-2635-073B-C91D-FA3410F1D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C4B6BD60-12C3-822D-9E6E-20D5D47D0968}"/>
              </a:ext>
            </a:extLst>
          </p:cNvPr>
          <p:cNvSpPr txBox="1"/>
          <p:nvPr/>
        </p:nvSpPr>
        <p:spPr>
          <a:xfrm>
            <a:off x="3292438" y="955992"/>
            <a:ext cx="3019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ikal Normal Regular" pitchFamily="2" charset="77"/>
              </a:rPr>
              <a:t>(+/- xx) : évolutions par rapport à mars 2025</a:t>
            </a:r>
          </a:p>
        </p:txBody>
      </p:sp>
      <p:sp>
        <p:nvSpPr>
          <p:cNvPr id="35" name="Espace réservé du numéro de diapositive 34">
            <a:extLst>
              <a:ext uri="{FF2B5EF4-FFF2-40B4-BE49-F238E27FC236}">
                <a16:creationId xmlns:a16="http://schemas.microsoft.com/office/drawing/2014/main" id="{7080FC4E-D7B9-B344-F015-6B30F74789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11</a:t>
            </a:fld>
            <a:endParaRPr lang="fr-FR" dirty="0"/>
          </a:p>
        </p:txBody>
      </p:sp>
      <p:graphicFrame>
        <p:nvGraphicFramePr>
          <p:cNvPr id="49" name="Graphique 48">
            <a:extLst>
              <a:ext uri="{FF2B5EF4-FFF2-40B4-BE49-F238E27FC236}">
                <a16:creationId xmlns:a16="http://schemas.microsoft.com/office/drawing/2014/main" id="{9196AC2E-6B52-5E67-16BD-D9BD4B343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219909"/>
              </p:ext>
            </p:extLst>
          </p:nvPr>
        </p:nvGraphicFramePr>
        <p:xfrm>
          <a:off x="125717" y="1019213"/>
          <a:ext cx="6980250" cy="361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A07FEE82-105E-2688-4D7E-17F214A79FD1}"/>
              </a:ext>
            </a:extLst>
          </p:cNvPr>
          <p:cNvSpPr/>
          <p:nvPr/>
        </p:nvSpPr>
        <p:spPr>
          <a:xfrm>
            <a:off x="1685275" y="3074938"/>
            <a:ext cx="2642563" cy="273109"/>
          </a:xfrm>
          <a:prstGeom prst="roundRect">
            <a:avLst/>
          </a:prstGeom>
          <a:noFill/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5ED297AF-A5BE-078A-3AEB-EA300B137767}"/>
              </a:ext>
            </a:extLst>
          </p:cNvPr>
          <p:cNvSpPr/>
          <p:nvPr/>
        </p:nvSpPr>
        <p:spPr>
          <a:xfrm>
            <a:off x="864128" y="3897083"/>
            <a:ext cx="3420000" cy="273109"/>
          </a:xfrm>
          <a:prstGeom prst="roundRect">
            <a:avLst/>
          </a:prstGeom>
          <a:noFill/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DE7C36B-B4BF-A7C4-87DC-545A8BB2D42A}"/>
              </a:ext>
            </a:extLst>
          </p:cNvPr>
          <p:cNvCxnSpPr/>
          <p:nvPr/>
        </p:nvCxnSpPr>
        <p:spPr>
          <a:xfrm>
            <a:off x="4337186" y="3208994"/>
            <a:ext cx="2268000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EACE85E-0EA6-5150-18BC-83A445B2FF02}"/>
              </a:ext>
            </a:extLst>
          </p:cNvPr>
          <p:cNvCxnSpPr>
            <a:cxnSpLocks/>
          </p:cNvCxnSpPr>
          <p:nvPr/>
        </p:nvCxnSpPr>
        <p:spPr>
          <a:xfrm>
            <a:off x="4291838" y="4044928"/>
            <a:ext cx="230660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3E0C682-3FFC-D769-A851-FEE5BFCDC8BF}"/>
              </a:ext>
            </a:extLst>
          </p:cNvPr>
          <p:cNvCxnSpPr>
            <a:cxnSpLocks/>
          </p:cNvCxnSpPr>
          <p:nvPr/>
        </p:nvCxnSpPr>
        <p:spPr>
          <a:xfrm>
            <a:off x="6599290" y="3208994"/>
            <a:ext cx="0" cy="82800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2AD66A75-394B-6802-1658-60205B6A4BC0}"/>
              </a:ext>
            </a:extLst>
          </p:cNvPr>
          <p:cNvSpPr txBox="1"/>
          <p:nvPr/>
        </p:nvSpPr>
        <p:spPr>
          <a:xfrm>
            <a:off x="5876463" y="3330663"/>
            <a:ext cx="1329210" cy="600164"/>
          </a:xfrm>
          <a:prstGeom prst="rect">
            <a:avLst/>
          </a:prstGeom>
          <a:solidFill>
            <a:schemeClr val="bg2"/>
          </a:solidFill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Baikal Normal Regular" pitchFamily="2" charset="77"/>
              </a:rPr>
              <a:t>Total Entreprises </a:t>
            </a:r>
          </a:p>
          <a:p>
            <a:r>
              <a:rPr lang="fr-FR" sz="1000" dirty="0">
                <a:latin typeface="Baikal Normal Regular" pitchFamily="2" charset="77"/>
              </a:rPr>
              <a:t>En premier </a:t>
            </a:r>
            <a:r>
              <a:rPr lang="fr-FR" sz="1100" dirty="0">
                <a:latin typeface="Baikal Normal Regular" pitchFamily="2" charset="77"/>
              </a:rPr>
              <a:t>: </a:t>
            </a:r>
            <a:r>
              <a:rPr lang="fr-FR" sz="1100" b="1" dirty="0">
                <a:solidFill>
                  <a:srgbClr val="ED7D31"/>
                </a:solidFill>
                <a:latin typeface="Baikal Normal Regular" pitchFamily="2" charset="77"/>
              </a:rPr>
              <a:t>5%</a:t>
            </a:r>
          </a:p>
          <a:p>
            <a:r>
              <a:rPr lang="fr-FR" sz="1000" dirty="0">
                <a:latin typeface="Baikal Normal Regular" pitchFamily="2" charset="77"/>
              </a:rPr>
              <a:t>Au total </a:t>
            </a:r>
            <a:r>
              <a:rPr lang="fr-FR" sz="1100" dirty="0">
                <a:latin typeface="Baikal Normal Regular" pitchFamily="2" charset="77"/>
              </a:rPr>
              <a:t>: </a:t>
            </a:r>
            <a:r>
              <a:rPr lang="fr-FR" sz="1100" b="1" dirty="0">
                <a:solidFill>
                  <a:srgbClr val="ED7D31"/>
                </a:solidFill>
                <a:latin typeface="Baikal Normal Regular" pitchFamily="2" charset="77"/>
              </a:rPr>
              <a:t>9%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3DEFEDC-0159-3FD6-9518-011BFFF2F867}"/>
              </a:ext>
            </a:extLst>
          </p:cNvPr>
          <p:cNvSpPr/>
          <p:nvPr/>
        </p:nvSpPr>
        <p:spPr>
          <a:xfrm>
            <a:off x="4226528" y="1431450"/>
            <a:ext cx="404949" cy="27310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4AA100D-913D-9268-28F5-7AE4804ABD79}"/>
              </a:ext>
            </a:extLst>
          </p:cNvPr>
          <p:cNvSpPr txBox="1"/>
          <p:nvPr/>
        </p:nvSpPr>
        <p:spPr>
          <a:xfrm>
            <a:off x="6584224" y="1159867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(=)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A72C4707-CF31-F342-52E1-9631D29E080C}"/>
              </a:ext>
            </a:extLst>
          </p:cNvPr>
          <p:cNvSpPr txBox="1"/>
          <p:nvPr/>
        </p:nvSpPr>
        <p:spPr>
          <a:xfrm>
            <a:off x="6509407" y="1445388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(-1)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BED74D1-69F7-C98A-E4C5-B3F29199F441}"/>
              </a:ext>
            </a:extLst>
          </p:cNvPr>
          <p:cNvSpPr txBox="1"/>
          <p:nvPr/>
        </p:nvSpPr>
        <p:spPr>
          <a:xfrm>
            <a:off x="5147895" y="1711759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(=)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B68378E-C41A-65D8-5F58-659B38466676}"/>
              </a:ext>
            </a:extLst>
          </p:cNvPr>
          <p:cNvSpPr txBox="1"/>
          <p:nvPr/>
        </p:nvSpPr>
        <p:spPr>
          <a:xfrm>
            <a:off x="4668341" y="1992157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(-2)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FD5BF45-93F5-A7BE-6A29-B2AB5C13DA16}"/>
              </a:ext>
            </a:extLst>
          </p:cNvPr>
          <p:cNvSpPr txBox="1"/>
          <p:nvPr/>
        </p:nvSpPr>
        <p:spPr>
          <a:xfrm>
            <a:off x="4564800" y="2273900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tx2"/>
                </a:solidFill>
                <a:latin typeface="Baikal Normal Regular" pitchFamily="2" charset="77"/>
              </a:rPr>
              <a:t>(+4)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D9A1980-58EA-0CE8-68AF-BE3F73A418B3}"/>
              </a:ext>
            </a:extLst>
          </p:cNvPr>
          <p:cNvSpPr txBox="1"/>
          <p:nvPr/>
        </p:nvSpPr>
        <p:spPr>
          <a:xfrm>
            <a:off x="4289329" y="2546354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(-3)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5FC821F-8DF2-3BD7-DF9B-F181783D34EB}"/>
              </a:ext>
            </a:extLst>
          </p:cNvPr>
          <p:cNvSpPr txBox="1"/>
          <p:nvPr/>
        </p:nvSpPr>
        <p:spPr>
          <a:xfrm>
            <a:off x="4117679" y="2822235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(+1)</a:t>
            </a:r>
          </a:p>
        </p:txBody>
      </p:sp>
      <p:sp>
        <p:nvSpPr>
          <p:cNvPr id="64" name="ZoneTexte 18">
            <a:extLst>
              <a:ext uri="{FF2B5EF4-FFF2-40B4-BE49-F238E27FC236}">
                <a16:creationId xmlns:a16="http://schemas.microsoft.com/office/drawing/2014/main" id="{D62135F3-E731-3CBD-5C6B-7D56287FE320}"/>
              </a:ext>
            </a:extLst>
          </p:cNvPr>
          <p:cNvSpPr txBox="1"/>
          <p:nvPr/>
        </p:nvSpPr>
        <p:spPr>
          <a:xfrm>
            <a:off x="6871729" y="3507578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(+2)</a:t>
            </a:r>
          </a:p>
        </p:txBody>
      </p:sp>
      <p:sp>
        <p:nvSpPr>
          <p:cNvPr id="65" name="ZoneTexte 18">
            <a:extLst>
              <a:ext uri="{FF2B5EF4-FFF2-40B4-BE49-F238E27FC236}">
                <a16:creationId xmlns:a16="http://schemas.microsoft.com/office/drawing/2014/main" id="{3C196C78-23FA-B026-FEF3-F80ABA32D3E6}"/>
              </a:ext>
            </a:extLst>
          </p:cNvPr>
          <p:cNvSpPr txBox="1"/>
          <p:nvPr/>
        </p:nvSpPr>
        <p:spPr>
          <a:xfrm>
            <a:off x="6699606" y="3676078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(=)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D540C63-01A0-8B56-828D-62ECEE018645}"/>
              </a:ext>
            </a:extLst>
          </p:cNvPr>
          <p:cNvSpPr txBox="1"/>
          <p:nvPr/>
        </p:nvSpPr>
        <p:spPr>
          <a:xfrm>
            <a:off x="7214526" y="3635359"/>
            <a:ext cx="153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Baikal Normal Regular" pitchFamily="2" charset="77"/>
              </a:rPr>
              <a:t>Moins de 35 ans : </a:t>
            </a:r>
            <a:r>
              <a:rPr lang="fr-FR" sz="900" dirty="0">
                <a:solidFill>
                  <a:srgbClr val="ED7D31"/>
                </a:solidFill>
                <a:latin typeface="Baikal Normal Regular" pitchFamily="2" charset="77"/>
              </a:rPr>
              <a:t>23%</a:t>
            </a:r>
          </a:p>
          <a:p>
            <a:r>
              <a:rPr lang="fr-FR" sz="900" dirty="0">
                <a:latin typeface="Baikal Normal Regular" pitchFamily="2" charset="77"/>
              </a:rPr>
              <a:t>IDF : </a:t>
            </a:r>
            <a:r>
              <a:rPr lang="fr-FR" sz="900" dirty="0">
                <a:solidFill>
                  <a:srgbClr val="ED7D31"/>
                </a:solidFill>
                <a:latin typeface="Baikal Normal Regular" pitchFamily="2" charset="77"/>
              </a:rPr>
              <a:t>15% </a:t>
            </a:r>
            <a:r>
              <a:rPr lang="fr-FR" sz="900" dirty="0">
                <a:latin typeface="Baikal Normal Regular" pitchFamily="2" charset="77"/>
              </a:rPr>
              <a:t>/</a:t>
            </a:r>
            <a:r>
              <a:rPr lang="fr-FR" sz="900" dirty="0">
                <a:solidFill>
                  <a:srgbClr val="00B050"/>
                </a:solidFill>
                <a:latin typeface="Baikal Normal Regular" pitchFamily="2" charset="77"/>
              </a:rPr>
              <a:t> </a:t>
            </a:r>
            <a:r>
              <a:rPr lang="fr-FR" sz="900" dirty="0">
                <a:latin typeface="Baikal Normal Regular" pitchFamily="2" charset="77"/>
              </a:rPr>
              <a:t>CSP+ : </a:t>
            </a:r>
            <a:r>
              <a:rPr lang="fr-FR" sz="900" dirty="0">
                <a:solidFill>
                  <a:srgbClr val="ED7D31"/>
                </a:solidFill>
                <a:latin typeface="Baikal Normal Regular" pitchFamily="2" charset="77"/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17020912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6CDF8B6-EE35-0368-54CB-6EAFF7357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204214-F08C-5153-8368-27AAC2EC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85"/>
          <a:stretch/>
        </p:blipFill>
        <p:spPr>
          <a:xfrm rot="10800000">
            <a:off x="4000502" y="0"/>
            <a:ext cx="5143498" cy="51435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0D048F5-FDB9-DE5E-D2B5-DE5DFF5BC900}"/>
              </a:ext>
            </a:extLst>
          </p:cNvPr>
          <p:cNvSpPr txBox="1"/>
          <p:nvPr/>
        </p:nvSpPr>
        <p:spPr>
          <a:xfrm>
            <a:off x="8771861" y="4809904"/>
            <a:ext cx="40827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2962B7C-1DE5-4986-99F7-388182E6DDCC}" type="slidenum">
              <a:rPr kumimoji="0" lang="en-GB" sz="110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Med Exp" pitchFamily="2" charset="77"/>
                <a:cs typeface="Arial" panose="020B0604020202020204" pitchFamily="34" charset="0"/>
              </a:rPr>
              <a:pPr/>
              <a:t>12</a:t>
            </a:fld>
            <a:endParaRPr lang="fr-FR">
              <a:latin typeface="Baikal Med Exp" pitchFamily="2" charset="77"/>
            </a:endParaRP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6760C564-2EE7-CF26-8090-DFD11A372882}"/>
              </a:ext>
            </a:extLst>
          </p:cNvPr>
          <p:cNvSpPr txBox="1">
            <a:spLocks/>
          </p:cNvSpPr>
          <p:nvPr/>
        </p:nvSpPr>
        <p:spPr>
          <a:xfrm>
            <a:off x="410889" y="1651742"/>
            <a:ext cx="1232546" cy="1840016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Lucida Grande"/>
              <a:buNone/>
              <a:defRPr sz="49600" b="1" kern="1200" spc="0" baseline="0">
                <a:ln w="19050">
                  <a:solidFill>
                    <a:schemeClr val="tx1"/>
                  </a:solidFill>
                </a:ln>
                <a:noFill/>
                <a:latin typeface="+mn-lt"/>
                <a:ea typeface="+mn-ea"/>
                <a:cs typeface="+mn-cs"/>
              </a:defRPr>
            </a:lvl1pPr>
            <a:lvl2pPr marL="407988" indent="-22225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−"/>
              <a:tabLst>
                <a:tab pos="5380038" algn="l"/>
              </a:tabLst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800" indent="-12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tabLst>
                <a:tab pos="5380038" algn="l"/>
              </a:tabLst>
              <a:defRPr sz="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800" indent="-20520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−"/>
              <a:tabLst>
                <a:tab pos="5380038" algn="l"/>
              </a:tabLst>
              <a:defRPr sz="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000" indent="-20520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−"/>
              <a:tabLst>
                <a:tab pos="5380038" algn="l"/>
              </a:tabLst>
              <a:defRPr sz="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Titre 4">
            <a:extLst>
              <a:ext uri="{FF2B5EF4-FFF2-40B4-BE49-F238E27FC236}">
                <a16:creationId xmlns:a16="http://schemas.microsoft.com/office/drawing/2014/main" id="{B957CF5C-99AC-0E13-C778-EAA528F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755" y="1849772"/>
            <a:ext cx="4313510" cy="912766"/>
          </a:xfrm>
          <a:solidFill>
            <a:srgbClr val="C00000"/>
          </a:solidFill>
        </p:spPr>
        <p:txBody>
          <a:bodyPr/>
          <a:lstStyle/>
          <a:p>
            <a:pPr marL="177800"/>
            <a:r>
              <a:rPr lang="fr-FR" sz="2000">
                <a:latin typeface="Baikal Exp Regular" pitchFamily="2" charset="77"/>
              </a:rPr>
              <a:t>Rôle des entreprises en matière de santé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D51CD3-54C6-8917-53B4-C5A893079B5D}"/>
              </a:ext>
            </a:extLst>
          </p:cNvPr>
          <p:cNvSpPr txBox="1"/>
          <p:nvPr/>
        </p:nvSpPr>
        <p:spPr>
          <a:xfrm>
            <a:off x="1425855" y="3031360"/>
            <a:ext cx="440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ikal Med Exp" pitchFamily="2" charset="77"/>
                <a:ea typeface="+mj-ea"/>
                <a:cs typeface="+mj-cs"/>
              </a:rPr>
              <a:t>Une place à investir… mais pas sans l’Etat !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334A7AE-3052-8489-6C45-BAEEC3E4A611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7" name="Image 6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8E2911F9-7379-E072-CCAA-4307A16EB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8" name="Image 7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6496C937-2B70-9C55-2EBD-9EC8BC87F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82553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492EC67-0EF7-A934-77DB-7FBE0EF03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A6CE6022-D79D-E63A-06EE-2ED50A190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840653"/>
              </p:ext>
            </p:extLst>
          </p:nvPr>
        </p:nvGraphicFramePr>
        <p:xfrm>
          <a:off x="906256" y="325396"/>
          <a:ext cx="7559940" cy="363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00916AA-1875-452B-465A-76C48179BFA0}"/>
              </a:ext>
            </a:extLst>
          </p:cNvPr>
          <p:cNvSpPr/>
          <p:nvPr/>
        </p:nvSpPr>
        <p:spPr>
          <a:xfrm>
            <a:off x="190832" y="2783378"/>
            <a:ext cx="3806634" cy="1764000"/>
          </a:xfrm>
          <a:prstGeom prst="rect">
            <a:avLst/>
          </a:prstGeom>
          <a:solidFill>
            <a:schemeClr val="bg1"/>
          </a:solidFill>
          <a:ln>
            <a:solidFill>
              <a:srgbClr val="9AB8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0" name="Graphique 59">
            <a:extLst>
              <a:ext uri="{FF2B5EF4-FFF2-40B4-BE49-F238E27FC236}">
                <a16:creationId xmlns:a16="http://schemas.microsoft.com/office/drawing/2014/main" id="{22C18BDE-4AC4-DB03-FDBA-F0FFB0041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533008"/>
              </p:ext>
            </p:extLst>
          </p:nvPr>
        </p:nvGraphicFramePr>
        <p:xfrm>
          <a:off x="294256" y="3123382"/>
          <a:ext cx="3665692" cy="140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re 8">
            <a:extLst>
              <a:ext uri="{FF2B5EF4-FFF2-40B4-BE49-F238E27FC236}">
                <a16:creationId xmlns:a16="http://schemas.microsoft.com/office/drawing/2014/main" id="{AE7C4C3D-A10C-8A6F-EDD5-9BB1298B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52" y="254059"/>
            <a:ext cx="8634629" cy="456477"/>
          </a:xfrm>
        </p:spPr>
        <p:txBody>
          <a:bodyPr/>
          <a:lstStyle/>
          <a:p>
            <a:r>
              <a:rPr lang="fr-FR" sz="1600" dirty="0">
                <a:latin typeface="Baikal Exp Regular" pitchFamily="2" charset="77"/>
              </a:rPr>
              <a:t>Bien qu’encore timide, la perception de l’importance du rôle des entreprises dans la santé des Français progresse…</a:t>
            </a:r>
          </a:p>
        </p:txBody>
      </p:sp>
      <p:sp>
        <p:nvSpPr>
          <p:cNvPr id="34" name="Titre 8">
            <a:extLst>
              <a:ext uri="{FF2B5EF4-FFF2-40B4-BE49-F238E27FC236}">
                <a16:creationId xmlns:a16="http://schemas.microsoft.com/office/drawing/2014/main" id="{357AB184-DC3E-9E8E-C278-D2D3277E4B2F}"/>
              </a:ext>
            </a:extLst>
          </p:cNvPr>
          <p:cNvSpPr txBox="1">
            <a:spLocks/>
          </p:cNvSpPr>
          <p:nvPr/>
        </p:nvSpPr>
        <p:spPr>
          <a:xfrm>
            <a:off x="801472" y="108661"/>
            <a:ext cx="8545002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C59EAA-0FA0-DCE3-F28D-DA1B36283EEA}"/>
              </a:ext>
            </a:extLst>
          </p:cNvPr>
          <p:cNvSpPr txBox="1"/>
          <p:nvPr/>
        </p:nvSpPr>
        <p:spPr>
          <a:xfrm>
            <a:off x="1410957" y="4698600"/>
            <a:ext cx="5282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Q7. D’après vous les entreprises françaises jouent-elles à l’heure actuelle un rôle ? 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Une seule réponse possible</a:t>
            </a:r>
          </a:p>
        </p:txBody>
      </p:sp>
      <p:sp>
        <p:nvSpPr>
          <p:cNvPr id="31" name="Parallélogramme 30">
            <a:extLst>
              <a:ext uri="{FF2B5EF4-FFF2-40B4-BE49-F238E27FC236}">
                <a16:creationId xmlns:a16="http://schemas.microsoft.com/office/drawing/2014/main" id="{FB172BEA-CA6C-FE96-EFBB-1BB4837D48F7}"/>
              </a:ext>
            </a:extLst>
          </p:cNvPr>
          <p:cNvSpPr/>
          <p:nvPr/>
        </p:nvSpPr>
        <p:spPr>
          <a:xfrm>
            <a:off x="259712" y="3066738"/>
            <a:ext cx="2245186" cy="712236"/>
          </a:xfrm>
          <a:prstGeom prst="parallelogram">
            <a:avLst/>
          </a:prstGeom>
          <a:noFill/>
          <a:ln>
            <a:solidFill>
              <a:srgbClr val="9AB8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AF268BC-303A-B06A-CA54-32C15E9705F5}"/>
              </a:ext>
            </a:extLst>
          </p:cNvPr>
          <p:cNvCxnSpPr>
            <a:cxnSpLocks/>
          </p:cNvCxnSpPr>
          <p:nvPr/>
        </p:nvCxnSpPr>
        <p:spPr>
          <a:xfrm>
            <a:off x="2702740" y="2783378"/>
            <a:ext cx="1294725" cy="0"/>
          </a:xfrm>
          <a:prstGeom prst="line">
            <a:avLst/>
          </a:prstGeom>
          <a:ln>
            <a:solidFill>
              <a:srgbClr val="9AB87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572563E-D720-06C3-5C18-E5777A57C9A3}"/>
              </a:ext>
            </a:extLst>
          </p:cNvPr>
          <p:cNvSpPr txBox="1"/>
          <p:nvPr/>
        </p:nvSpPr>
        <p:spPr>
          <a:xfrm>
            <a:off x="6624502" y="3354062"/>
            <a:ext cx="205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u="none" strike="noStrike" baseline="0" dirty="0">
                <a:latin typeface="Baikal Normal Regular" pitchFamily="2" charset="77"/>
              </a:rPr>
              <a:t>Très important dans la santé des Français	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826C9BA-240E-C3EF-0855-EAED9D17D02F}"/>
              </a:ext>
            </a:extLst>
          </p:cNvPr>
          <p:cNvSpPr txBox="1"/>
          <p:nvPr/>
        </p:nvSpPr>
        <p:spPr>
          <a:xfrm>
            <a:off x="6624502" y="3538942"/>
            <a:ext cx="2088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u="none" strike="noStrike" baseline="0">
                <a:latin typeface="Baikal Normal Regular" pitchFamily="2" charset="77"/>
              </a:rPr>
              <a:t>Plutôt important dans la santé des Français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C912881-7F20-BE71-4B2E-2AD320B2C62F}"/>
              </a:ext>
            </a:extLst>
          </p:cNvPr>
          <p:cNvSpPr txBox="1"/>
          <p:nvPr/>
        </p:nvSpPr>
        <p:spPr>
          <a:xfrm>
            <a:off x="6624502" y="3734427"/>
            <a:ext cx="2268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u="none" strike="noStrike" baseline="0">
                <a:latin typeface="Baikal Normal Regular" pitchFamily="2" charset="77"/>
              </a:rPr>
              <a:t>Plutôt pas important dans la santé des Français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2A7A082-6C4B-199B-572F-B0E2CDD7D921}"/>
              </a:ext>
            </a:extLst>
          </p:cNvPr>
          <p:cNvSpPr txBox="1"/>
          <p:nvPr/>
        </p:nvSpPr>
        <p:spPr>
          <a:xfrm>
            <a:off x="6624502" y="3927140"/>
            <a:ext cx="230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u="none" strike="noStrike" baseline="0">
                <a:latin typeface="Baikal Normal Regular" pitchFamily="2" charset="77"/>
              </a:rPr>
              <a:t>Pas du tout important dans la santé des Français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09DD16-A706-4352-9DE7-AE6D01D28B1E}"/>
              </a:ext>
            </a:extLst>
          </p:cNvPr>
          <p:cNvSpPr/>
          <p:nvPr/>
        </p:nvSpPr>
        <p:spPr>
          <a:xfrm>
            <a:off x="6578740" y="3418089"/>
            <a:ext cx="72000" cy="72000"/>
          </a:xfrm>
          <a:prstGeom prst="rect">
            <a:avLst/>
          </a:prstGeom>
          <a:solidFill>
            <a:srgbClr val="5A7F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B0F7C5-597C-E53F-525C-4E1C15BBC3CA}"/>
              </a:ext>
            </a:extLst>
          </p:cNvPr>
          <p:cNvSpPr/>
          <p:nvPr/>
        </p:nvSpPr>
        <p:spPr>
          <a:xfrm>
            <a:off x="6578740" y="3602969"/>
            <a:ext cx="72000" cy="72000"/>
          </a:xfrm>
          <a:prstGeom prst="rect">
            <a:avLst/>
          </a:prstGeom>
          <a:solidFill>
            <a:srgbClr val="9AB8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79D1D2C-BFEE-0FA4-9520-56590BEF0C55}"/>
              </a:ext>
            </a:extLst>
          </p:cNvPr>
          <p:cNvSpPr/>
          <p:nvPr/>
        </p:nvSpPr>
        <p:spPr>
          <a:xfrm>
            <a:off x="6578740" y="3798454"/>
            <a:ext cx="72000" cy="72000"/>
          </a:xfrm>
          <a:prstGeom prst="rect">
            <a:avLst/>
          </a:prstGeom>
          <a:solidFill>
            <a:srgbClr val="E40E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253E8C-774A-B0E6-AF97-E431A9181478}"/>
              </a:ext>
            </a:extLst>
          </p:cNvPr>
          <p:cNvSpPr/>
          <p:nvPr/>
        </p:nvSpPr>
        <p:spPr>
          <a:xfrm>
            <a:off x="6578740" y="3991167"/>
            <a:ext cx="72000" cy="72000"/>
          </a:xfrm>
          <a:prstGeom prst="rect">
            <a:avLst/>
          </a:prstGeom>
          <a:solidFill>
            <a:srgbClr val="9900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D7E1D7B-6F70-FE3E-2A12-F18D1C0F2D63}"/>
              </a:ext>
            </a:extLst>
          </p:cNvPr>
          <p:cNvSpPr txBox="1"/>
          <p:nvPr/>
        </p:nvSpPr>
        <p:spPr>
          <a:xfrm>
            <a:off x="2504898" y="1696647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Baikal Normal Regular" pitchFamily="2" charset="77"/>
              </a:rPr>
              <a:t>(=)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3E617E4-74FE-6945-1E88-4E622E64B771}"/>
              </a:ext>
            </a:extLst>
          </p:cNvPr>
          <p:cNvSpPr txBox="1"/>
          <p:nvPr/>
        </p:nvSpPr>
        <p:spPr>
          <a:xfrm>
            <a:off x="7223736" y="1692996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Baikal Normal Regular" pitchFamily="2" charset="77"/>
              </a:rPr>
              <a:t>(+1)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B951A655-727C-1B0D-3C09-453968301C57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43" name="Image 42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C3C42433-40CA-92C2-AEF7-DAC542F26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44" name="Image 43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59402494-E8AF-B516-165E-85D8E8A3E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2BC05043-9944-0266-1611-39CE2BD6034D}"/>
              </a:ext>
            </a:extLst>
          </p:cNvPr>
          <p:cNvSpPr txBox="1"/>
          <p:nvPr/>
        </p:nvSpPr>
        <p:spPr>
          <a:xfrm>
            <a:off x="906308" y="953851"/>
            <a:ext cx="3019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ikal Normal Regular" pitchFamily="2" charset="77"/>
              </a:rPr>
              <a:t>(+/- xx) : évolutions par rapport à mars 2025</a:t>
            </a:r>
          </a:p>
        </p:txBody>
      </p:sp>
      <p:sp>
        <p:nvSpPr>
          <p:cNvPr id="46" name="Espace réservé du numéro de diapositive 45">
            <a:extLst>
              <a:ext uri="{FF2B5EF4-FFF2-40B4-BE49-F238E27FC236}">
                <a16:creationId xmlns:a16="http://schemas.microsoft.com/office/drawing/2014/main" id="{3BBE2EB4-1188-969B-33BA-AAE72EF41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13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2065138-7DE1-8940-28D5-0920C95DC6F4}"/>
              </a:ext>
            </a:extLst>
          </p:cNvPr>
          <p:cNvCxnSpPr>
            <a:cxnSpLocks/>
          </p:cNvCxnSpPr>
          <p:nvPr/>
        </p:nvCxnSpPr>
        <p:spPr>
          <a:xfrm>
            <a:off x="4003996" y="2249265"/>
            <a:ext cx="2520000" cy="0"/>
          </a:xfrm>
          <a:prstGeom prst="line">
            <a:avLst/>
          </a:prstGeom>
          <a:ln w="28575">
            <a:solidFill>
              <a:srgbClr val="9900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3771293B-5908-9507-659E-7520E76F3519}"/>
              </a:ext>
            </a:extLst>
          </p:cNvPr>
          <p:cNvCxnSpPr>
            <a:cxnSpLocks/>
          </p:cNvCxnSpPr>
          <p:nvPr/>
        </p:nvCxnSpPr>
        <p:spPr>
          <a:xfrm>
            <a:off x="6523637" y="2245347"/>
            <a:ext cx="1908000" cy="0"/>
          </a:xfrm>
          <a:prstGeom prst="line">
            <a:avLst/>
          </a:prstGeom>
          <a:ln w="28575">
            <a:solidFill>
              <a:srgbClr val="B2B5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9F2A3327-48C1-4CEC-AEAC-4CE4C0475B17}"/>
              </a:ext>
            </a:extLst>
          </p:cNvPr>
          <p:cNvSpPr txBox="1"/>
          <p:nvPr/>
        </p:nvSpPr>
        <p:spPr>
          <a:xfrm>
            <a:off x="959827" y="2260272"/>
            <a:ext cx="2769801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9AB871"/>
                </a:solidFill>
                <a:latin typeface="Baikal Exp Regular" pitchFamily="50" charset="0"/>
              </a:rPr>
              <a:t>Total Important</a:t>
            </a:r>
          </a:p>
          <a:p>
            <a:pPr algn="ctr"/>
            <a:r>
              <a:rPr lang="fr-FR" sz="2000" b="1" dirty="0">
                <a:solidFill>
                  <a:srgbClr val="9AB871"/>
                </a:solidFill>
                <a:latin typeface="Baikal Normal Regular" pitchFamily="2" charset="77"/>
              </a:rPr>
              <a:t>41%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D446173-6981-DD5F-EE93-DA93C025855C}"/>
              </a:ext>
            </a:extLst>
          </p:cNvPr>
          <p:cNvSpPr txBox="1"/>
          <p:nvPr/>
        </p:nvSpPr>
        <p:spPr>
          <a:xfrm>
            <a:off x="3753836" y="2256018"/>
            <a:ext cx="27698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A00000"/>
                </a:solidFill>
                <a:latin typeface="Baikal Exp Regular" pitchFamily="50" charset="0"/>
              </a:rPr>
              <a:t>Total Pas important</a:t>
            </a:r>
          </a:p>
          <a:p>
            <a:pPr algn="ctr"/>
            <a:r>
              <a:rPr lang="fr-FR" sz="2000" b="1" dirty="0">
                <a:solidFill>
                  <a:srgbClr val="A00000"/>
                </a:solidFill>
                <a:latin typeface="Baikal Normal Regular" pitchFamily="2" charset="77"/>
              </a:rPr>
              <a:t>34%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225C1BF-A106-525F-E49D-65B89E694B9C}"/>
              </a:ext>
            </a:extLst>
          </p:cNvPr>
          <p:cNvSpPr txBox="1"/>
          <p:nvPr/>
        </p:nvSpPr>
        <p:spPr>
          <a:xfrm>
            <a:off x="6105139" y="2257178"/>
            <a:ext cx="27698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B2B5B6"/>
                </a:solidFill>
                <a:latin typeface="Baikal Exp Regular" pitchFamily="50" charset="0"/>
              </a:rPr>
              <a:t>Vous ne savez pas</a:t>
            </a:r>
          </a:p>
          <a:p>
            <a:pPr algn="ctr"/>
            <a:r>
              <a:rPr lang="fr-FR" sz="2000" b="1" dirty="0">
                <a:solidFill>
                  <a:srgbClr val="B2B5B6"/>
                </a:solidFill>
                <a:latin typeface="Baikal Normal Regular" pitchFamily="2" charset="77"/>
              </a:rPr>
              <a:t>25%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EFB0ADCA-AE63-427F-F4D2-5EB402ACC874}"/>
              </a:ext>
            </a:extLst>
          </p:cNvPr>
          <p:cNvCxnSpPr>
            <a:cxnSpLocks/>
          </p:cNvCxnSpPr>
          <p:nvPr/>
        </p:nvCxnSpPr>
        <p:spPr>
          <a:xfrm>
            <a:off x="990209" y="2245347"/>
            <a:ext cx="3013787" cy="0"/>
          </a:xfrm>
          <a:prstGeom prst="line">
            <a:avLst/>
          </a:prstGeom>
          <a:ln w="28575">
            <a:solidFill>
              <a:srgbClr val="9AB87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B6F79BD9-2562-DC29-D4BA-20951E3D76E3}"/>
              </a:ext>
            </a:extLst>
          </p:cNvPr>
          <p:cNvCxnSpPr>
            <a:cxnSpLocks/>
          </p:cNvCxnSpPr>
          <p:nvPr/>
        </p:nvCxnSpPr>
        <p:spPr>
          <a:xfrm>
            <a:off x="526111" y="2783378"/>
            <a:ext cx="1391701" cy="0"/>
          </a:xfrm>
          <a:prstGeom prst="line">
            <a:avLst/>
          </a:prstGeom>
          <a:ln>
            <a:solidFill>
              <a:srgbClr val="9AB87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E2F505D2-5237-D7FA-AA0D-AE5F4DE009A4}"/>
              </a:ext>
            </a:extLst>
          </p:cNvPr>
          <p:cNvCxnSpPr>
            <a:cxnSpLocks/>
          </p:cNvCxnSpPr>
          <p:nvPr/>
        </p:nvCxnSpPr>
        <p:spPr>
          <a:xfrm>
            <a:off x="2665223" y="2783378"/>
            <a:ext cx="1294725" cy="0"/>
          </a:xfrm>
          <a:prstGeom prst="line">
            <a:avLst/>
          </a:prstGeom>
          <a:ln>
            <a:solidFill>
              <a:srgbClr val="9AB87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4BC4DD68-BE6B-88E7-CB66-45688BECFBBE}"/>
              </a:ext>
            </a:extLst>
          </p:cNvPr>
          <p:cNvSpPr txBox="1"/>
          <p:nvPr/>
        </p:nvSpPr>
        <p:spPr>
          <a:xfrm>
            <a:off x="2522865" y="2547135"/>
            <a:ext cx="58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9AB871"/>
                </a:solidFill>
                <a:latin typeface="Baikal Normal Regular" pitchFamily="2" charset="77"/>
              </a:rPr>
              <a:t>(+4)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9E78C0C8-B839-D970-7CCE-C4EA46E3ECBA}"/>
              </a:ext>
            </a:extLst>
          </p:cNvPr>
          <p:cNvSpPr txBox="1"/>
          <p:nvPr/>
        </p:nvSpPr>
        <p:spPr>
          <a:xfrm>
            <a:off x="5310245" y="2555483"/>
            <a:ext cx="58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A00000"/>
                </a:solidFill>
                <a:latin typeface="Baikal Normal Regular" pitchFamily="2" charset="77"/>
              </a:rPr>
              <a:t>(-2)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8FB0B1A6-540F-4E7E-A5F2-E4ADA1FA0599}"/>
              </a:ext>
            </a:extLst>
          </p:cNvPr>
          <p:cNvSpPr txBox="1"/>
          <p:nvPr/>
        </p:nvSpPr>
        <p:spPr>
          <a:xfrm>
            <a:off x="7668502" y="2562015"/>
            <a:ext cx="58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B2B5B6"/>
                </a:solidFill>
                <a:latin typeface="Baikal Normal Regular" pitchFamily="2" charset="77"/>
              </a:rPr>
              <a:t>(-2)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4888B23-A8A6-1A2E-08C6-4A0565F16DD5}"/>
              </a:ext>
            </a:extLst>
          </p:cNvPr>
          <p:cNvSpPr txBox="1"/>
          <p:nvPr/>
        </p:nvSpPr>
        <p:spPr>
          <a:xfrm>
            <a:off x="1133063" y="1686958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Baikal Normal Regular" pitchFamily="2" charset="77"/>
              </a:rPr>
              <a:t>(+1)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72D9965-7F3F-D2E7-88D6-2ADB6D5A55F4}"/>
              </a:ext>
            </a:extLst>
          </p:cNvPr>
          <p:cNvSpPr txBox="1"/>
          <p:nvPr/>
        </p:nvSpPr>
        <p:spPr>
          <a:xfrm>
            <a:off x="2746568" y="1689548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Baikal Normal Regular" pitchFamily="2" charset="77"/>
              </a:rPr>
              <a:t>(+3)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38BDAC2-4342-C9A2-638C-1E436F0279C0}"/>
              </a:ext>
            </a:extLst>
          </p:cNvPr>
          <p:cNvSpPr txBox="1"/>
          <p:nvPr/>
        </p:nvSpPr>
        <p:spPr>
          <a:xfrm>
            <a:off x="4971702" y="1679924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Baikal Normal Regular" pitchFamily="2" charset="77"/>
              </a:rPr>
              <a:t>(=)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3C0D8BB0-FFBE-36BD-271E-8FCD9EF3CD5C}"/>
              </a:ext>
            </a:extLst>
          </p:cNvPr>
          <p:cNvSpPr txBox="1"/>
          <p:nvPr/>
        </p:nvSpPr>
        <p:spPr>
          <a:xfrm>
            <a:off x="6105139" y="1695586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Baikal Normal Regular" pitchFamily="2" charset="77"/>
              </a:rPr>
              <a:t>(-2)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01072357-9338-84AE-69DE-4D3EDD704F57}"/>
              </a:ext>
            </a:extLst>
          </p:cNvPr>
          <p:cNvSpPr txBox="1"/>
          <p:nvPr/>
        </p:nvSpPr>
        <p:spPr>
          <a:xfrm>
            <a:off x="7376208" y="1694158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Baikal Normal Regular" pitchFamily="2" charset="77"/>
              </a:rPr>
              <a:t>(-2)</a:t>
            </a:r>
          </a:p>
        </p:txBody>
      </p:sp>
    </p:spTree>
    <p:extLst>
      <p:ext uri="{BB962C8B-B14F-4D97-AF65-F5344CB8AC3E}">
        <p14:creationId xmlns:p14="http://schemas.microsoft.com/office/powerpoint/2010/main" val="40965973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76D42D-F7FD-7A7A-5174-A34B8592A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E6C8615-6494-EDF0-752D-E623EB88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52" y="254059"/>
            <a:ext cx="8634629" cy="456477"/>
          </a:xfrm>
        </p:spPr>
        <p:txBody>
          <a:bodyPr/>
          <a:lstStyle/>
          <a:p>
            <a:r>
              <a:rPr lang="fr-FR" sz="1600" dirty="0">
                <a:latin typeface="Baikal Exp Regular" pitchFamily="2" charset="77"/>
              </a:rPr>
              <a:t>Une importance qui gagne du terrain en 2026 </a:t>
            </a:r>
          </a:p>
        </p:txBody>
      </p:sp>
      <p:sp>
        <p:nvSpPr>
          <p:cNvPr id="34" name="Titre 8">
            <a:extLst>
              <a:ext uri="{FF2B5EF4-FFF2-40B4-BE49-F238E27FC236}">
                <a16:creationId xmlns:a16="http://schemas.microsoft.com/office/drawing/2014/main" id="{546E628A-4BDB-B9BB-13AA-5C6F926B50C0}"/>
              </a:ext>
            </a:extLst>
          </p:cNvPr>
          <p:cNvSpPr txBox="1">
            <a:spLocks/>
          </p:cNvSpPr>
          <p:nvPr/>
        </p:nvSpPr>
        <p:spPr>
          <a:xfrm>
            <a:off x="801472" y="108661"/>
            <a:ext cx="8545002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4413F8-3984-86FC-63AD-C3589ED96739}"/>
              </a:ext>
            </a:extLst>
          </p:cNvPr>
          <p:cNvSpPr txBox="1"/>
          <p:nvPr/>
        </p:nvSpPr>
        <p:spPr>
          <a:xfrm>
            <a:off x="1410957" y="4698600"/>
            <a:ext cx="5282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Q7. D’après vous les entreprises françaises jouent-elles à l’heure actuelle un rôle ?</a:t>
            </a:r>
            <a:r>
              <a:rPr lang="fr-FR" sz="900" b="1" dirty="0">
                <a:latin typeface="Baikal Normal Regular" pitchFamily="2" charset="77"/>
                <a:ea typeface="Calibri" panose="020F0502020204030204" pitchFamily="34" charset="0"/>
              </a:rPr>
              <a:t> 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Une seule réponse possible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6FA22B9-2AAB-C6BB-B431-FAB2988A7B61}"/>
              </a:ext>
            </a:extLst>
          </p:cNvPr>
          <p:cNvSpPr txBox="1"/>
          <p:nvPr/>
        </p:nvSpPr>
        <p:spPr>
          <a:xfrm>
            <a:off x="2504898" y="1696647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Baikal Normal Regular" pitchFamily="2" charset="77"/>
              </a:rPr>
              <a:t>(=)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DC62ACD-ABA1-123B-1A69-3AF21479972E}"/>
              </a:ext>
            </a:extLst>
          </p:cNvPr>
          <p:cNvSpPr txBox="1"/>
          <p:nvPr/>
        </p:nvSpPr>
        <p:spPr>
          <a:xfrm>
            <a:off x="7223736" y="1692996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Baikal Normal Regular" pitchFamily="2" charset="77"/>
              </a:rPr>
              <a:t>(+1)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0CF3C06E-C433-F69C-3697-AC3AAF2DBC07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43" name="Image 42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E24976FB-34D6-0CFF-7AE8-3535163DC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44" name="Image 43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61F5E549-6752-F9AE-5C36-3DEC70933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  <p:sp>
        <p:nvSpPr>
          <p:cNvPr id="46" name="Espace réservé du numéro de diapositive 45">
            <a:extLst>
              <a:ext uri="{FF2B5EF4-FFF2-40B4-BE49-F238E27FC236}">
                <a16:creationId xmlns:a16="http://schemas.microsoft.com/office/drawing/2014/main" id="{3707E8E0-1960-1AD5-F357-B3A5C084C7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14</a:t>
            </a:fld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123B518-DD9F-4BC2-631F-FF14A23012FC}"/>
              </a:ext>
            </a:extLst>
          </p:cNvPr>
          <p:cNvSpPr/>
          <p:nvPr/>
        </p:nvSpPr>
        <p:spPr>
          <a:xfrm>
            <a:off x="1358674" y="813806"/>
            <a:ext cx="6331928" cy="313257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ÉVOLUTION DE 2024 À 2026</a:t>
            </a:r>
            <a:endParaRPr lang="fr-FR" sz="1000" b="1" u="sng" dirty="0">
              <a:solidFill>
                <a:schemeClr val="tx1"/>
              </a:solidFill>
              <a:latin typeface="Baikal Exp Regular" pitchFamily="2" charset="77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5F3DB4B-506A-9DA4-E2B8-F0F4DEE77889}"/>
              </a:ext>
            </a:extLst>
          </p:cNvPr>
          <p:cNvSpPr/>
          <p:nvPr/>
        </p:nvSpPr>
        <p:spPr>
          <a:xfrm>
            <a:off x="1358674" y="4113040"/>
            <a:ext cx="6331928" cy="414997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31512765-4166-2594-2850-10B044E15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891734"/>
              </p:ext>
            </p:extLst>
          </p:nvPr>
        </p:nvGraphicFramePr>
        <p:xfrm>
          <a:off x="1388086" y="1134121"/>
          <a:ext cx="6253684" cy="299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041C10E5-8E7E-CABA-CDA9-064E80825EF1}"/>
              </a:ext>
            </a:extLst>
          </p:cNvPr>
          <p:cNvSpPr/>
          <p:nvPr/>
        </p:nvSpPr>
        <p:spPr>
          <a:xfrm>
            <a:off x="1388087" y="857099"/>
            <a:ext cx="6253684" cy="3639097"/>
          </a:xfrm>
          <a:prstGeom prst="rect">
            <a:avLst/>
          </a:prstGeom>
          <a:noFill/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041B0309-CEBF-515E-5AD1-282AB47942DD}"/>
              </a:ext>
            </a:extLst>
          </p:cNvPr>
          <p:cNvSpPr/>
          <p:nvPr/>
        </p:nvSpPr>
        <p:spPr>
          <a:xfrm>
            <a:off x="2047479" y="4185632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2024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ACF6FF1E-E504-7103-66B4-4B1712994F05}"/>
              </a:ext>
            </a:extLst>
          </p:cNvPr>
          <p:cNvSpPr/>
          <p:nvPr/>
        </p:nvSpPr>
        <p:spPr>
          <a:xfrm>
            <a:off x="4195965" y="4180476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2025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9671673A-BDA1-CDAC-4F5B-FE2F96A2EE29}"/>
              </a:ext>
            </a:extLst>
          </p:cNvPr>
          <p:cNvSpPr/>
          <p:nvPr/>
        </p:nvSpPr>
        <p:spPr>
          <a:xfrm>
            <a:off x="6344452" y="4185889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40168023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86FD51-07B6-25B1-69DC-7BA662234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C6A4F623-2A05-26BC-3556-5275E41F2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589119"/>
              </p:ext>
            </p:extLst>
          </p:nvPr>
        </p:nvGraphicFramePr>
        <p:xfrm>
          <a:off x="906308" y="317914"/>
          <a:ext cx="7559940" cy="363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756F418-1104-7519-DF90-B86CBCF446E6}"/>
              </a:ext>
            </a:extLst>
          </p:cNvPr>
          <p:cNvSpPr/>
          <p:nvPr/>
        </p:nvSpPr>
        <p:spPr>
          <a:xfrm>
            <a:off x="190832" y="2783378"/>
            <a:ext cx="3806634" cy="1764000"/>
          </a:xfrm>
          <a:prstGeom prst="rect">
            <a:avLst/>
          </a:prstGeom>
          <a:solidFill>
            <a:schemeClr val="bg1"/>
          </a:solidFill>
          <a:ln>
            <a:solidFill>
              <a:srgbClr val="9AB8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05041353-0674-24F1-7B2B-A90399F18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66248" y="4762718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15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7FFE25E-FE3E-F177-7AC3-F524DC5BF054}"/>
              </a:ext>
            </a:extLst>
          </p:cNvPr>
          <p:cNvSpPr txBox="1"/>
          <p:nvPr/>
        </p:nvSpPr>
        <p:spPr>
          <a:xfrm>
            <a:off x="1424114" y="4705809"/>
            <a:ext cx="781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Q6. Aujourd’hui, diriez-vous que les entreprises françaises jouent un rôle ? 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Une seule réponse possible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3D97BC-3566-A271-AABE-938E437DF4FD}"/>
              </a:ext>
            </a:extLst>
          </p:cNvPr>
          <p:cNvSpPr txBox="1"/>
          <p:nvPr/>
        </p:nvSpPr>
        <p:spPr>
          <a:xfrm>
            <a:off x="3104259" y="2242734"/>
            <a:ext cx="276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A00000"/>
                </a:solidFill>
                <a:latin typeface="Baikal Exp Regular" pitchFamily="50" charset="0"/>
              </a:rPr>
              <a:t>Total Rôle négatif</a:t>
            </a:r>
          </a:p>
          <a:p>
            <a:pPr algn="ctr"/>
            <a:r>
              <a:rPr lang="fr-FR" sz="2000" b="1" dirty="0">
                <a:solidFill>
                  <a:srgbClr val="A00000"/>
                </a:solidFill>
                <a:latin typeface="Baikal Normal Regular" pitchFamily="2" charset="77"/>
              </a:rPr>
              <a:t>30%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8E74861-2F6A-D1BD-4325-2B96A2228967}"/>
              </a:ext>
            </a:extLst>
          </p:cNvPr>
          <p:cNvSpPr txBox="1"/>
          <p:nvPr/>
        </p:nvSpPr>
        <p:spPr>
          <a:xfrm>
            <a:off x="720665" y="2242734"/>
            <a:ext cx="2769801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9AB871"/>
                </a:solidFill>
                <a:latin typeface="Baikal Exp Regular" pitchFamily="50" charset="0"/>
              </a:rPr>
              <a:t>Total Rôle positif</a:t>
            </a:r>
          </a:p>
          <a:p>
            <a:pPr algn="ctr"/>
            <a:r>
              <a:rPr lang="fr-FR" sz="2000" b="1" dirty="0">
                <a:solidFill>
                  <a:srgbClr val="9AB871"/>
                </a:solidFill>
                <a:latin typeface="Baikal Normal Regular" pitchFamily="2" charset="77"/>
              </a:rPr>
              <a:t>35%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A96C1E9-30C6-7B2A-09FD-256D479880F9}"/>
              </a:ext>
            </a:extLst>
          </p:cNvPr>
          <p:cNvCxnSpPr>
            <a:cxnSpLocks/>
          </p:cNvCxnSpPr>
          <p:nvPr/>
        </p:nvCxnSpPr>
        <p:spPr>
          <a:xfrm>
            <a:off x="971565" y="2245347"/>
            <a:ext cx="2268000" cy="0"/>
          </a:xfrm>
          <a:prstGeom prst="line">
            <a:avLst/>
          </a:prstGeom>
          <a:ln w="28575">
            <a:solidFill>
              <a:srgbClr val="9AB87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48F6A57-04D3-027F-0029-BC59923CEB6E}"/>
              </a:ext>
            </a:extLst>
          </p:cNvPr>
          <p:cNvCxnSpPr>
            <a:cxnSpLocks/>
          </p:cNvCxnSpPr>
          <p:nvPr/>
        </p:nvCxnSpPr>
        <p:spPr>
          <a:xfrm flipV="1">
            <a:off x="3283159" y="2242734"/>
            <a:ext cx="2347115" cy="2613"/>
          </a:xfrm>
          <a:prstGeom prst="line">
            <a:avLst/>
          </a:prstGeom>
          <a:ln w="28575">
            <a:solidFill>
              <a:srgbClr val="A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E193557F-3232-83DA-156E-AEA272DBBE76}"/>
              </a:ext>
            </a:extLst>
          </p:cNvPr>
          <p:cNvSpPr txBox="1"/>
          <p:nvPr/>
        </p:nvSpPr>
        <p:spPr>
          <a:xfrm>
            <a:off x="5684470" y="2242734"/>
            <a:ext cx="276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B2B5B6"/>
                </a:solidFill>
                <a:latin typeface="Baikal Exp Regular" pitchFamily="50" charset="0"/>
              </a:rPr>
              <a:t>Vous ne savez pas</a:t>
            </a:r>
          </a:p>
          <a:p>
            <a:pPr algn="ctr"/>
            <a:r>
              <a:rPr lang="fr-FR" sz="2000" b="1" dirty="0">
                <a:solidFill>
                  <a:srgbClr val="B2B5B6"/>
                </a:solidFill>
                <a:latin typeface="Baikal Normal Regular" pitchFamily="2" charset="77"/>
              </a:rPr>
              <a:t>35%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2FE9D19-B7D2-5D77-F6D4-BD77261FDFB6}"/>
              </a:ext>
            </a:extLst>
          </p:cNvPr>
          <p:cNvCxnSpPr>
            <a:cxnSpLocks/>
          </p:cNvCxnSpPr>
          <p:nvPr/>
        </p:nvCxnSpPr>
        <p:spPr>
          <a:xfrm>
            <a:off x="5655852" y="2242734"/>
            <a:ext cx="2727518" cy="261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arallélogramme 30">
            <a:extLst>
              <a:ext uri="{FF2B5EF4-FFF2-40B4-BE49-F238E27FC236}">
                <a16:creationId xmlns:a16="http://schemas.microsoft.com/office/drawing/2014/main" id="{8CEF92EA-4134-2641-BEA0-692B48C8FF92}"/>
              </a:ext>
            </a:extLst>
          </p:cNvPr>
          <p:cNvSpPr/>
          <p:nvPr/>
        </p:nvSpPr>
        <p:spPr>
          <a:xfrm>
            <a:off x="273782" y="3022512"/>
            <a:ext cx="1530198" cy="712236"/>
          </a:xfrm>
          <a:prstGeom prst="parallelogram">
            <a:avLst/>
          </a:prstGeom>
          <a:noFill/>
          <a:ln>
            <a:solidFill>
              <a:srgbClr val="9AB8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AFEB8F8-3C1F-0DFE-52D8-BE2421EECFFC}"/>
              </a:ext>
            </a:extLst>
          </p:cNvPr>
          <p:cNvCxnSpPr>
            <a:cxnSpLocks/>
          </p:cNvCxnSpPr>
          <p:nvPr/>
        </p:nvCxnSpPr>
        <p:spPr>
          <a:xfrm>
            <a:off x="2550459" y="2783378"/>
            <a:ext cx="1447006" cy="0"/>
          </a:xfrm>
          <a:prstGeom prst="line">
            <a:avLst/>
          </a:prstGeom>
          <a:ln>
            <a:solidFill>
              <a:srgbClr val="9AB87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BEDDA5D-89C8-DF7F-06E6-C99B65386472}"/>
              </a:ext>
            </a:extLst>
          </p:cNvPr>
          <p:cNvCxnSpPr>
            <a:cxnSpLocks/>
          </p:cNvCxnSpPr>
          <p:nvPr/>
        </p:nvCxnSpPr>
        <p:spPr>
          <a:xfrm>
            <a:off x="526111" y="2783378"/>
            <a:ext cx="1157032" cy="0"/>
          </a:xfrm>
          <a:prstGeom prst="line">
            <a:avLst/>
          </a:prstGeom>
          <a:ln>
            <a:solidFill>
              <a:srgbClr val="9AB87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914E746-C05E-FA5F-273B-ACEFA3856B93}"/>
              </a:ext>
            </a:extLst>
          </p:cNvPr>
          <p:cNvSpPr txBox="1"/>
          <p:nvPr/>
        </p:nvSpPr>
        <p:spPr>
          <a:xfrm>
            <a:off x="6758992" y="3349289"/>
            <a:ext cx="19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u="none" strike="noStrike" baseline="0">
                <a:latin typeface="Baikal Normal Regular" pitchFamily="2" charset="77"/>
              </a:rPr>
              <a:t>Très positif dans la santé des Français	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967705C-895C-B776-E8C0-476AF4B5DE7B}"/>
              </a:ext>
            </a:extLst>
          </p:cNvPr>
          <p:cNvSpPr txBox="1"/>
          <p:nvPr/>
        </p:nvSpPr>
        <p:spPr>
          <a:xfrm>
            <a:off x="6758992" y="3534169"/>
            <a:ext cx="194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u="none" strike="noStrike" baseline="0">
                <a:latin typeface="Baikal Normal Regular" pitchFamily="2" charset="77"/>
              </a:rPr>
              <a:t>Plutôt positif dans la santé des Français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CD99DD4-7056-45A3-439A-A5E8DE19FF8C}"/>
              </a:ext>
            </a:extLst>
          </p:cNvPr>
          <p:cNvSpPr txBox="1"/>
          <p:nvPr/>
        </p:nvSpPr>
        <p:spPr>
          <a:xfrm>
            <a:off x="6758992" y="3729654"/>
            <a:ext cx="194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u="none" strike="noStrike" baseline="0">
                <a:latin typeface="Baikal Normal Regular" pitchFamily="2" charset="77"/>
              </a:rPr>
              <a:t>Plutôt négatif dans la santé des Français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BE1453D-1F9F-176B-E001-CF96F2D424E2}"/>
              </a:ext>
            </a:extLst>
          </p:cNvPr>
          <p:cNvSpPr txBox="1"/>
          <p:nvPr/>
        </p:nvSpPr>
        <p:spPr>
          <a:xfrm>
            <a:off x="6758992" y="3922367"/>
            <a:ext cx="194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>
                <a:latin typeface="Baikal Normal Regular" pitchFamily="2" charset="77"/>
              </a:rPr>
              <a:t>T</a:t>
            </a:r>
            <a:r>
              <a:rPr lang="fr-FR" sz="700" u="none" strike="noStrike" baseline="0">
                <a:latin typeface="Baikal Normal Regular" pitchFamily="2" charset="77"/>
              </a:rPr>
              <a:t>rès négatif dans la santé des Français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8C9FAF-67B1-1BFD-779F-0A9935CEFDC3}"/>
              </a:ext>
            </a:extLst>
          </p:cNvPr>
          <p:cNvSpPr/>
          <p:nvPr/>
        </p:nvSpPr>
        <p:spPr>
          <a:xfrm>
            <a:off x="6713230" y="3413316"/>
            <a:ext cx="72000" cy="72000"/>
          </a:xfrm>
          <a:prstGeom prst="rect">
            <a:avLst/>
          </a:prstGeom>
          <a:solidFill>
            <a:srgbClr val="1287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ikal Normal Regular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30E70F-27EA-CBF4-50DD-40D1A6509ECA}"/>
              </a:ext>
            </a:extLst>
          </p:cNvPr>
          <p:cNvSpPr/>
          <p:nvPr/>
        </p:nvSpPr>
        <p:spPr>
          <a:xfrm>
            <a:off x="6713230" y="3598196"/>
            <a:ext cx="72000" cy="72000"/>
          </a:xfrm>
          <a:prstGeom prst="rect">
            <a:avLst/>
          </a:prstGeom>
          <a:solidFill>
            <a:srgbClr val="9AB8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ikal Normal Regular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AF0F26-CC70-77CF-D7C2-B7004E059E7C}"/>
              </a:ext>
            </a:extLst>
          </p:cNvPr>
          <p:cNvSpPr/>
          <p:nvPr/>
        </p:nvSpPr>
        <p:spPr>
          <a:xfrm>
            <a:off x="6713230" y="3793681"/>
            <a:ext cx="72000" cy="72000"/>
          </a:xfrm>
          <a:prstGeom prst="rect">
            <a:avLst/>
          </a:prstGeom>
          <a:solidFill>
            <a:srgbClr val="E40E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ikal Normal Regular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FF3200-90FC-740D-DCB1-EFFE6CEF280C}"/>
              </a:ext>
            </a:extLst>
          </p:cNvPr>
          <p:cNvSpPr/>
          <p:nvPr/>
        </p:nvSpPr>
        <p:spPr>
          <a:xfrm>
            <a:off x="6713230" y="3986394"/>
            <a:ext cx="72000" cy="72000"/>
          </a:xfrm>
          <a:prstGeom prst="rect">
            <a:avLst/>
          </a:prstGeom>
          <a:solidFill>
            <a:srgbClr val="9900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ikal Normal Regular" pitchFamily="2" charset="77"/>
            </a:endParaRPr>
          </a:p>
        </p:txBody>
      </p:sp>
      <p:sp>
        <p:nvSpPr>
          <p:cNvPr id="34" name="Titre 8">
            <a:extLst>
              <a:ext uri="{FF2B5EF4-FFF2-40B4-BE49-F238E27FC236}">
                <a16:creationId xmlns:a16="http://schemas.microsoft.com/office/drawing/2014/main" id="{D454FE46-EB61-7FA2-B80C-185A3898D7F6}"/>
              </a:ext>
            </a:extLst>
          </p:cNvPr>
          <p:cNvSpPr txBox="1">
            <a:spLocks/>
          </p:cNvSpPr>
          <p:nvPr/>
        </p:nvSpPr>
        <p:spPr>
          <a:xfrm>
            <a:off x="801472" y="108661"/>
            <a:ext cx="8326944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37A4819-3302-14EA-7F08-DA79797C1ECF}"/>
              </a:ext>
            </a:extLst>
          </p:cNvPr>
          <p:cNvSpPr txBox="1"/>
          <p:nvPr/>
        </p:nvSpPr>
        <p:spPr>
          <a:xfrm>
            <a:off x="4667532" y="2550143"/>
            <a:ext cx="58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A00000"/>
                </a:solidFill>
                <a:latin typeface="Baikal Normal Regular" pitchFamily="2" charset="77"/>
              </a:rPr>
              <a:t>(-2)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35D4F50-4F32-ACF2-DDA7-DE62DE1462A8}"/>
              </a:ext>
            </a:extLst>
          </p:cNvPr>
          <p:cNvSpPr txBox="1"/>
          <p:nvPr/>
        </p:nvSpPr>
        <p:spPr>
          <a:xfrm>
            <a:off x="7247170" y="2557980"/>
            <a:ext cx="58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B2B5B6"/>
                </a:solidFill>
                <a:latin typeface="Baikal Normal Regular" pitchFamily="2" charset="77"/>
              </a:rPr>
              <a:t>(-2)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2FF28CB-E527-FEEF-3D43-67709954B826}"/>
              </a:ext>
            </a:extLst>
          </p:cNvPr>
          <p:cNvSpPr txBox="1"/>
          <p:nvPr/>
        </p:nvSpPr>
        <p:spPr>
          <a:xfrm>
            <a:off x="2282927" y="2553309"/>
            <a:ext cx="58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9AB871"/>
                </a:solidFill>
                <a:latin typeface="Baikal Normal Regular" pitchFamily="2" charset="77"/>
              </a:rPr>
              <a:t>(+4)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F73E5D7-226A-89AB-CAAA-C93582C65AEF}"/>
              </a:ext>
            </a:extLst>
          </p:cNvPr>
          <p:cNvSpPr txBox="1"/>
          <p:nvPr/>
        </p:nvSpPr>
        <p:spPr>
          <a:xfrm>
            <a:off x="2416179" y="1668043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Baikal Normal Regular" pitchFamily="2" charset="77"/>
              </a:rPr>
              <a:t>(+1)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012505D-5D36-3894-6F6E-0126437529B3}"/>
              </a:ext>
            </a:extLst>
          </p:cNvPr>
          <p:cNvSpPr txBox="1"/>
          <p:nvPr/>
        </p:nvSpPr>
        <p:spPr>
          <a:xfrm>
            <a:off x="7019611" y="1666374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Baikal Normal Regular" pitchFamily="2" charset="77"/>
              </a:rPr>
              <a:t>(-2)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B2FE2F-D7AA-3B6A-5C02-824643A0B206}"/>
              </a:ext>
            </a:extLst>
          </p:cNvPr>
          <p:cNvSpPr/>
          <p:nvPr/>
        </p:nvSpPr>
        <p:spPr>
          <a:xfrm>
            <a:off x="0" y="5069392"/>
            <a:ext cx="9144000" cy="11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35BFC0-B400-22E0-9471-1FFD56984DF0}"/>
              </a:ext>
            </a:extLst>
          </p:cNvPr>
          <p:cNvSpPr/>
          <p:nvPr/>
        </p:nvSpPr>
        <p:spPr>
          <a:xfrm>
            <a:off x="0" y="0"/>
            <a:ext cx="720665" cy="64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F4FC47B-69BE-63BD-6572-6A2A0227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32" y="280403"/>
            <a:ext cx="7052247" cy="625840"/>
          </a:xfrm>
        </p:spPr>
        <p:txBody>
          <a:bodyPr/>
          <a:lstStyle/>
          <a:p>
            <a:r>
              <a:rPr lang="fr-FR" sz="1600" dirty="0">
                <a:latin typeface="Baikal Exp Regular" pitchFamily="2" charset="77"/>
              </a:rPr>
              <a:t>Même constat quant à la nature de son rôle</a:t>
            </a:r>
            <a:br>
              <a:rPr lang="fr-FR" sz="1600" dirty="0">
                <a:latin typeface="Baikal Exp Regular" pitchFamily="2" charset="77"/>
              </a:rPr>
            </a:br>
            <a:endParaRPr lang="fr-FR" sz="1600" b="0" i="1" dirty="0">
              <a:latin typeface="Baikal Exp Regular" pitchFamily="2" charset="77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F807E6F0-026F-E143-C4D2-66373D147695}"/>
              </a:ext>
            </a:extLst>
          </p:cNvPr>
          <p:cNvGrpSpPr/>
          <p:nvPr/>
        </p:nvGrpSpPr>
        <p:grpSpPr>
          <a:xfrm>
            <a:off x="9004" y="4652004"/>
            <a:ext cx="1375592" cy="491495"/>
            <a:chOff x="9004" y="4652004"/>
            <a:chExt cx="1375592" cy="49149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6D9DCE7-D599-1FDB-58D2-F5CCAA3A6759}"/>
                </a:ext>
              </a:extLst>
            </p:cNvPr>
            <p:cNvSpPr/>
            <p:nvPr/>
          </p:nvSpPr>
          <p:spPr>
            <a:xfrm>
              <a:off x="9004" y="4652004"/>
              <a:ext cx="711662" cy="49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1DAD62DD-4564-CA1B-241E-CD393E1A682A}"/>
                </a:ext>
              </a:extLst>
            </p:cNvPr>
            <p:cNvGrpSpPr/>
            <p:nvPr/>
          </p:nvGrpSpPr>
          <p:grpSpPr>
            <a:xfrm>
              <a:off x="179851" y="4783621"/>
              <a:ext cx="1204745" cy="250407"/>
              <a:chOff x="133204" y="4580287"/>
              <a:chExt cx="1204745" cy="250407"/>
            </a:xfrm>
          </p:grpSpPr>
          <p:pic>
            <p:nvPicPr>
              <p:cNvPr id="49" name="Image 48" descr="Une image contenant texte, Police, Graphique, logo&#10;&#10;Le contenu généré par l’IA peut être incorrect.">
                <a:extLst>
                  <a:ext uri="{FF2B5EF4-FFF2-40B4-BE49-F238E27FC236}">
                    <a16:creationId xmlns:a16="http://schemas.microsoft.com/office/drawing/2014/main" id="{353357B9-5CF8-5FAF-E682-921AEF48F2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204" y="4588586"/>
                <a:ext cx="615553" cy="239961"/>
              </a:xfrm>
              <a:prstGeom prst="rect">
                <a:avLst/>
              </a:prstGeom>
            </p:spPr>
          </p:pic>
          <p:pic>
            <p:nvPicPr>
              <p:cNvPr id="50" name="Image 49" descr="Une image contenant Police, Graphique, logo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FA727F12-C95E-016D-4403-E53B4BAAC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757" y="4580287"/>
                <a:ext cx="589192" cy="250407"/>
              </a:xfrm>
              <a:prstGeom prst="rect">
                <a:avLst/>
              </a:prstGeom>
            </p:spPr>
          </p:pic>
        </p:grp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A1D5C378-684D-21BD-B7B2-D526C3876517}"/>
              </a:ext>
            </a:extLst>
          </p:cNvPr>
          <p:cNvSpPr txBox="1"/>
          <p:nvPr/>
        </p:nvSpPr>
        <p:spPr>
          <a:xfrm>
            <a:off x="906308" y="953851"/>
            <a:ext cx="3019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ikal Normal Regular" pitchFamily="2" charset="77"/>
              </a:rPr>
              <a:t>(+/- xx) : évolutions par rapport à mars 2025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A0FBEDA-B121-5D28-8DCD-1280289F5076}"/>
              </a:ext>
            </a:extLst>
          </p:cNvPr>
          <p:cNvSpPr txBox="1"/>
          <p:nvPr/>
        </p:nvSpPr>
        <p:spPr>
          <a:xfrm>
            <a:off x="1062256" y="1683069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2"/>
                </a:solidFill>
                <a:latin typeface="Baikal Normal Regular" pitchFamily="2" charset="77"/>
              </a:rPr>
              <a:t>(+3)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3A7A5B0-A48B-B8BA-89FC-6EAEF7FFF6DD}"/>
              </a:ext>
            </a:extLst>
          </p:cNvPr>
          <p:cNvSpPr txBox="1"/>
          <p:nvPr/>
        </p:nvSpPr>
        <p:spPr>
          <a:xfrm>
            <a:off x="4396801" y="1679524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2"/>
                </a:solidFill>
                <a:latin typeface="Baikal Normal Regular" pitchFamily="2" charset="77"/>
              </a:rPr>
              <a:t>(+1)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B147A4E-8692-1F66-B406-84C4B1496914}"/>
              </a:ext>
            </a:extLst>
          </p:cNvPr>
          <p:cNvSpPr txBox="1"/>
          <p:nvPr/>
        </p:nvSpPr>
        <p:spPr>
          <a:xfrm>
            <a:off x="5392176" y="1679524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2"/>
                </a:solidFill>
                <a:latin typeface="Baikal Normal Regular" pitchFamily="2" charset="77"/>
              </a:rPr>
              <a:t>(-3)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F02E45EC-D932-7479-325B-DDA789FE7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894835"/>
              </p:ext>
            </p:extLst>
          </p:nvPr>
        </p:nvGraphicFramePr>
        <p:xfrm>
          <a:off x="294256" y="3087382"/>
          <a:ext cx="3665692" cy="147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08989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544CE-1BDD-8F43-BFE0-62FE485AC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F39B77D6-A448-758B-94D3-A99CD5E8F3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66248" y="4762718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16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5A40E9-FA01-5540-76C8-BA665BD54FC6}"/>
              </a:ext>
            </a:extLst>
          </p:cNvPr>
          <p:cNvSpPr txBox="1"/>
          <p:nvPr/>
        </p:nvSpPr>
        <p:spPr>
          <a:xfrm>
            <a:off x="1424114" y="4705809"/>
            <a:ext cx="781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Q6. Aujourd’hui, diriez-vous que les entreprises françaises jouent un rôle ? 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Une seule réponse possible</a:t>
            </a:r>
          </a:p>
        </p:txBody>
      </p:sp>
      <p:sp>
        <p:nvSpPr>
          <p:cNvPr id="34" name="Titre 8">
            <a:extLst>
              <a:ext uri="{FF2B5EF4-FFF2-40B4-BE49-F238E27FC236}">
                <a16:creationId xmlns:a16="http://schemas.microsoft.com/office/drawing/2014/main" id="{05BD76F9-B1C6-130F-815B-94A23C4739C0}"/>
              </a:ext>
            </a:extLst>
          </p:cNvPr>
          <p:cNvSpPr txBox="1">
            <a:spLocks/>
          </p:cNvSpPr>
          <p:nvPr/>
        </p:nvSpPr>
        <p:spPr>
          <a:xfrm>
            <a:off x="801472" y="108661"/>
            <a:ext cx="8326944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30F2EB9-DD03-D872-BE51-A438DBA3582F}"/>
              </a:ext>
            </a:extLst>
          </p:cNvPr>
          <p:cNvSpPr/>
          <p:nvPr/>
        </p:nvSpPr>
        <p:spPr>
          <a:xfrm>
            <a:off x="0" y="5069392"/>
            <a:ext cx="9144000" cy="11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A4AFCFD-8C35-70B6-38B5-1038658015D5}"/>
              </a:ext>
            </a:extLst>
          </p:cNvPr>
          <p:cNvSpPr/>
          <p:nvPr/>
        </p:nvSpPr>
        <p:spPr>
          <a:xfrm>
            <a:off x="0" y="0"/>
            <a:ext cx="720665" cy="64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CA2EBD4B-67C4-D83E-57A9-21E899F8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32" y="201060"/>
            <a:ext cx="7052247" cy="625840"/>
          </a:xfrm>
        </p:spPr>
        <p:txBody>
          <a:bodyPr/>
          <a:lstStyle/>
          <a:p>
            <a:r>
              <a:rPr lang="fr-FR" sz="1600" dirty="0">
                <a:latin typeface="Baikal Exp Regular" pitchFamily="2" charset="77"/>
              </a:rPr>
              <a:t>Une perception positive du rôle des entreprises qui progresse pour la première fois en 2026</a:t>
            </a:r>
            <a:endParaRPr lang="fr-FR" sz="1600" b="0" i="1" dirty="0">
              <a:latin typeface="Baikal Exp Regular" pitchFamily="2" charset="77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5927D82-9ABD-8AC7-79B7-7CEF8F0EF5F0}"/>
              </a:ext>
            </a:extLst>
          </p:cNvPr>
          <p:cNvGrpSpPr/>
          <p:nvPr/>
        </p:nvGrpSpPr>
        <p:grpSpPr>
          <a:xfrm>
            <a:off x="9004" y="4652004"/>
            <a:ext cx="1375592" cy="491495"/>
            <a:chOff x="9004" y="4652004"/>
            <a:chExt cx="1375592" cy="49149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08A50EE-D2A5-D554-7776-906EBAD78808}"/>
                </a:ext>
              </a:extLst>
            </p:cNvPr>
            <p:cNvSpPr/>
            <p:nvPr/>
          </p:nvSpPr>
          <p:spPr>
            <a:xfrm>
              <a:off x="9004" y="4652004"/>
              <a:ext cx="711662" cy="49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8A00944D-9903-5D77-5754-D7854768023B}"/>
                </a:ext>
              </a:extLst>
            </p:cNvPr>
            <p:cNvGrpSpPr/>
            <p:nvPr/>
          </p:nvGrpSpPr>
          <p:grpSpPr>
            <a:xfrm>
              <a:off x="179851" y="4783621"/>
              <a:ext cx="1204745" cy="250407"/>
              <a:chOff x="133204" y="4580287"/>
              <a:chExt cx="1204745" cy="250407"/>
            </a:xfrm>
          </p:grpSpPr>
          <p:pic>
            <p:nvPicPr>
              <p:cNvPr id="49" name="Image 48" descr="Une image contenant texte, Police, Graphique, logo&#10;&#10;Le contenu généré par l’IA peut être incorrect.">
                <a:extLst>
                  <a:ext uri="{FF2B5EF4-FFF2-40B4-BE49-F238E27FC236}">
                    <a16:creationId xmlns:a16="http://schemas.microsoft.com/office/drawing/2014/main" id="{A47A6682-B006-704E-00A0-C9AB24EBA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3204" y="4588586"/>
                <a:ext cx="615553" cy="239961"/>
              </a:xfrm>
              <a:prstGeom prst="rect">
                <a:avLst/>
              </a:prstGeom>
            </p:spPr>
          </p:pic>
          <p:pic>
            <p:nvPicPr>
              <p:cNvPr id="50" name="Image 49" descr="Une image contenant Police, Graphique, logo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44F71AFE-CB2D-E710-7F79-9A897F579B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757" y="4580287"/>
                <a:ext cx="589192" cy="250407"/>
              </a:xfrm>
              <a:prstGeom prst="rect">
                <a:avLst/>
              </a:prstGeom>
            </p:spPr>
          </p:pic>
        </p:grpSp>
      </p:grp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79A4F0A-35C5-07E6-6D04-4A7BC6BB4B7E}"/>
              </a:ext>
            </a:extLst>
          </p:cNvPr>
          <p:cNvSpPr/>
          <p:nvPr/>
        </p:nvSpPr>
        <p:spPr>
          <a:xfrm>
            <a:off x="1358674" y="813806"/>
            <a:ext cx="6331928" cy="313257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ÉVOLUTION DE 2024 À 2026</a:t>
            </a:r>
            <a:endParaRPr lang="fr-FR" sz="1000" b="1" u="sng" dirty="0">
              <a:solidFill>
                <a:schemeClr val="tx1"/>
              </a:solidFill>
              <a:latin typeface="Baikal Exp Regular" pitchFamily="2" charset="77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687F9D62-5B50-C177-4516-EDC3E4C2EF10}"/>
              </a:ext>
            </a:extLst>
          </p:cNvPr>
          <p:cNvSpPr/>
          <p:nvPr/>
        </p:nvSpPr>
        <p:spPr>
          <a:xfrm>
            <a:off x="1358674" y="4113040"/>
            <a:ext cx="6331928" cy="414997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1" name="Graphique 40">
            <a:extLst>
              <a:ext uri="{FF2B5EF4-FFF2-40B4-BE49-F238E27FC236}">
                <a16:creationId xmlns:a16="http://schemas.microsoft.com/office/drawing/2014/main" id="{E81E1A1E-8F9D-11CD-4DB9-12143E460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121072"/>
              </p:ext>
            </p:extLst>
          </p:nvPr>
        </p:nvGraphicFramePr>
        <p:xfrm>
          <a:off x="1388086" y="1134121"/>
          <a:ext cx="6253684" cy="299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73290BA6-AFE5-3954-363E-F1E9FBA8F532}"/>
              </a:ext>
            </a:extLst>
          </p:cNvPr>
          <p:cNvSpPr/>
          <p:nvPr/>
        </p:nvSpPr>
        <p:spPr>
          <a:xfrm>
            <a:off x="1388087" y="857099"/>
            <a:ext cx="6253684" cy="3639097"/>
          </a:xfrm>
          <a:prstGeom prst="rect">
            <a:avLst/>
          </a:prstGeom>
          <a:noFill/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59AAE699-6268-26F8-FDFD-0615C3E767F2}"/>
              </a:ext>
            </a:extLst>
          </p:cNvPr>
          <p:cNvSpPr/>
          <p:nvPr/>
        </p:nvSpPr>
        <p:spPr>
          <a:xfrm>
            <a:off x="2047479" y="4185632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2024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884C7212-206B-D795-72E4-9D1548963310}"/>
              </a:ext>
            </a:extLst>
          </p:cNvPr>
          <p:cNvSpPr/>
          <p:nvPr/>
        </p:nvSpPr>
        <p:spPr>
          <a:xfrm>
            <a:off x="4195965" y="4180476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2025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CAE768D5-1E05-4E4F-3F49-102EA671D5E4}"/>
              </a:ext>
            </a:extLst>
          </p:cNvPr>
          <p:cNvSpPr/>
          <p:nvPr/>
        </p:nvSpPr>
        <p:spPr>
          <a:xfrm>
            <a:off x="6344452" y="4185889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33363042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BB0FE-D031-D99D-9ADC-5B61FE7C6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BDEB4F66-B6B0-5015-B159-036085024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152042"/>
              </p:ext>
            </p:extLst>
          </p:nvPr>
        </p:nvGraphicFramePr>
        <p:xfrm>
          <a:off x="5429755" y="1036939"/>
          <a:ext cx="3714245" cy="306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itre 8">
            <a:extLst>
              <a:ext uri="{FF2B5EF4-FFF2-40B4-BE49-F238E27FC236}">
                <a16:creationId xmlns:a16="http://schemas.microsoft.com/office/drawing/2014/main" id="{3A523381-6F53-208E-D36F-43826B8614E1}"/>
              </a:ext>
            </a:extLst>
          </p:cNvPr>
          <p:cNvSpPr txBox="1">
            <a:spLocks/>
          </p:cNvSpPr>
          <p:nvPr/>
        </p:nvSpPr>
        <p:spPr>
          <a:xfrm>
            <a:off x="801472" y="108661"/>
            <a:ext cx="8326944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99068A09-12C8-FA21-CDB9-94FE890CA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17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F330958-DB6F-55D6-F0B2-8EE8D04BA478}"/>
              </a:ext>
            </a:extLst>
          </p:cNvPr>
          <p:cNvSpPr txBox="1"/>
          <p:nvPr/>
        </p:nvSpPr>
        <p:spPr>
          <a:xfrm>
            <a:off x="1408184" y="4712651"/>
            <a:ext cx="781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Q8. Et à l’avenir, souhaitez-vous que les entreprises françaises jouent un rôle ? 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Une seule réponse possible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23ED7C-483B-18E1-2DFE-362AE49218D6}"/>
              </a:ext>
            </a:extLst>
          </p:cNvPr>
          <p:cNvSpPr txBox="1"/>
          <p:nvPr/>
        </p:nvSpPr>
        <p:spPr>
          <a:xfrm>
            <a:off x="399996" y="1142685"/>
            <a:ext cx="3393057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8000" u="none" strike="noStrike" dirty="0">
                <a:solidFill>
                  <a:srgbClr val="9AB871"/>
                </a:solidFill>
                <a:effectLst/>
                <a:latin typeface="Baikal Normal Regular" pitchFamily="2" charset="77"/>
              </a:rPr>
              <a:t>61% </a:t>
            </a:r>
            <a:endParaRPr lang="fr-FR" sz="8000" dirty="0">
              <a:solidFill>
                <a:srgbClr val="9AB871"/>
              </a:solidFill>
              <a:latin typeface="Baikal Normal Regular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8F1BCC-CA6B-E8B6-751C-8ABC6EFC1A2B}"/>
              </a:ext>
            </a:extLst>
          </p:cNvPr>
          <p:cNvSpPr/>
          <p:nvPr/>
        </p:nvSpPr>
        <p:spPr>
          <a:xfrm>
            <a:off x="4474896" y="1036939"/>
            <a:ext cx="4474895" cy="327879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C9FEF-2910-F5AD-B979-F916FA762A06}"/>
              </a:ext>
            </a:extLst>
          </p:cNvPr>
          <p:cNvSpPr txBox="1"/>
          <p:nvPr/>
        </p:nvSpPr>
        <p:spPr>
          <a:xfrm>
            <a:off x="343652" y="2358619"/>
            <a:ext cx="5660333" cy="4924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1300" dirty="0">
                <a:latin typeface="Baikal Exp Regular" pitchFamily="50" charset="0"/>
              </a:rPr>
              <a:t>des Français souhaitent que les entreprises françaises</a:t>
            </a:r>
          </a:p>
          <a:p>
            <a:r>
              <a:rPr lang="fr-FR" sz="1300" dirty="0">
                <a:latin typeface="Baikal Exp Regular" pitchFamily="50" charset="0"/>
              </a:rPr>
              <a:t>jouent un rôle </a:t>
            </a:r>
            <a:r>
              <a:rPr lang="fr-FR" sz="1300" u="sng" dirty="0">
                <a:latin typeface="Baikal Exp Regular" pitchFamily="50" charset="0"/>
              </a:rPr>
              <a:t>plus</a:t>
            </a:r>
            <a:r>
              <a:rPr lang="fr-FR" sz="1300" dirty="0">
                <a:latin typeface="Baikal Exp Regular" pitchFamily="50" charset="0"/>
              </a:rPr>
              <a:t> important dans la santé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10336C-D5A5-D120-C14A-DC6239D03FDA}"/>
              </a:ext>
            </a:extLst>
          </p:cNvPr>
          <p:cNvSpPr txBox="1"/>
          <p:nvPr/>
        </p:nvSpPr>
        <p:spPr>
          <a:xfrm>
            <a:off x="2476938" y="1943012"/>
            <a:ext cx="58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5A7F41"/>
                </a:solidFill>
                <a:latin typeface="Baikal Normal Regular" pitchFamily="2" charset="77"/>
              </a:rPr>
              <a:t>(+2)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CD216CC-F822-F93A-BC10-C03E498BEC11}"/>
              </a:ext>
            </a:extLst>
          </p:cNvPr>
          <p:cNvSpPr txBox="1"/>
          <p:nvPr/>
        </p:nvSpPr>
        <p:spPr>
          <a:xfrm>
            <a:off x="6103479" y="1657363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Baikal Normal Regular" pitchFamily="2" charset="77"/>
              </a:rPr>
              <a:t>(-1)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A5CBA3A-2759-1036-7D73-FC44A8B80704}"/>
              </a:ext>
            </a:extLst>
          </p:cNvPr>
          <p:cNvSpPr txBox="1"/>
          <p:nvPr/>
        </p:nvSpPr>
        <p:spPr>
          <a:xfrm>
            <a:off x="6101240" y="2749844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Baikal Normal Regular" pitchFamily="2" charset="77"/>
              </a:rPr>
              <a:t>(-1)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EE2C24E-4CC8-D83D-3ACE-47749408E414}"/>
              </a:ext>
            </a:extLst>
          </p:cNvPr>
          <p:cNvSpPr txBox="1"/>
          <p:nvPr/>
        </p:nvSpPr>
        <p:spPr>
          <a:xfrm>
            <a:off x="7771986" y="2706745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Baikal Normal Regular" pitchFamily="2" charset="77"/>
              </a:rPr>
              <a:t>(+2)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A416A5-003A-D98D-021A-CAE426A9C049}"/>
              </a:ext>
            </a:extLst>
          </p:cNvPr>
          <p:cNvSpPr/>
          <p:nvPr/>
        </p:nvSpPr>
        <p:spPr>
          <a:xfrm>
            <a:off x="0" y="5069392"/>
            <a:ext cx="9144000" cy="11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D01A16-2590-946D-7198-0D697F4075C2}"/>
              </a:ext>
            </a:extLst>
          </p:cNvPr>
          <p:cNvSpPr/>
          <p:nvPr/>
        </p:nvSpPr>
        <p:spPr>
          <a:xfrm>
            <a:off x="0" y="0"/>
            <a:ext cx="720665" cy="64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6E14089-9962-F74E-6BDB-5402301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6" y="204854"/>
            <a:ext cx="8329199" cy="443532"/>
          </a:xfrm>
        </p:spPr>
        <p:txBody>
          <a:bodyPr/>
          <a:lstStyle/>
          <a:p>
            <a:pPr algn="just"/>
            <a:r>
              <a:rPr lang="fr-FR" sz="1600" dirty="0">
                <a:latin typeface="Baikal Exp Semi Bold" pitchFamily="2" charset="77"/>
              </a:rPr>
              <a:t>D’ailleurs à l’avenir, des Français qui souhaitent majoritairement un rôle accru des entreprises dans leur santé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27AF283-AD9B-FC9B-DCDD-0681324CA5D1}"/>
              </a:ext>
            </a:extLst>
          </p:cNvPr>
          <p:cNvGrpSpPr/>
          <p:nvPr/>
        </p:nvGrpSpPr>
        <p:grpSpPr>
          <a:xfrm>
            <a:off x="9004" y="4652004"/>
            <a:ext cx="1375592" cy="491495"/>
            <a:chOff x="9004" y="4652004"/>
            <a:chExt cx="1375592" cy="49149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1301F0-4F4B-E069-6C11-3CA39B4D9DD7}"/>
                </a:ext>
              </a:extLst>
            </p:cNvPr>
            <p:cNvSpPr/>
            <p:nvPr/>
          </p:nvSpPr>
          <p:spPr>
            <a:xfrm>
              <a:off x="9004" y="4652004"/>
              <a:ext cx="711662" cy="49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249E6AE7-008F-B8A7-E506-F2EA682ACCF2}"/>
                </a:ext>
              </a:extLst>
            </p:cNvPr>
            <p:cNvGrpSpPr/>
            <p:nvPr/>
          </p:nvGrpSpPr>
          <p:grpSpPr>
            <a:xfrm>
              <a:off x="179851" y="4783621"/>
              <a:ext cx="1204745" cy="250407"/>
              <a:chOff x="133204" y="4580287"/>
              <a:chExt cx="1204745" cy="250407"/>
            </a:xfrm>
          </p:grpSpPr>
          <p:pic>
            <p:nvPicPr>
              <p:cNvPr id="24" name="Image 23" descr="Une image contenant texte, Police, Graphique, logo&#10;&#10;Le contenu généré par l’IA peut être incorrect.">
                <a:extLst>
                  <a:ext uri="{FF2B5EF4-FFF2-40B4-BE49-F238E27FC236}">
                    <a16:creationId xmlns:a16="http://schemas.microsoft.com/office/drawing/2014/main" id="{C96CB8E7-42B8-851F-B7B9-5B7BA714E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204" y="4588586"/>
                <a:ext cx="615553" cy="239961"/>
              </a:xfrm>
              <a:prstGeom prst="rect">
                <a:avLst/>
              </a:prstGeom>
            </p:spPr>
          </p:pic>
          <p:pic>
            <p:nvPicPr>
              <p:cNvPr id="25" name="Image 24" descr="Une image contenant Police, Graphique, logo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1E63AA44-9676-1193-0685-D46BB42F70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757" y="4580287"/>
                <a:ext cx="589192" cy="250407"/>
              </a:xfrm>
              <a:prstGeom prst="rect">
                <a:avLst/>
              </a:prstGeom>
            </p:spPr>
          </p:pic>
        </p:grp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B1F691A8-97E3-13E9-2B12-8853C21F6412}"/>
              </a:ext>
            </a:extLst>
          </p:cNvPr>
          <p:cNvSpPr txBox="1"/>
          <p:nvPr/>
        </p:nvSpPr>
        <p:spPr>
          <a:xfrm>
            <a:off x="6262115" y="4391630"/>
            <a:ext cx="3019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ikal Normal Regular" pitchFamily="2" charset="77"/>
              </a:rPr>
              <a:t>(+/- xx) : évolutions par rapport à mars 2025</a:t>
            </a:r>
          </a:p>
        </p:txBody>
      </p:sp>
    </p:spTree>
    <p:extLst>
      <p:ext uri="{BB962C8B-B14F-4D97-AF65-F5344CB8AC3E}">
        <p14:creationId xmlns:p14="http://schemas.microsoft.com/office/powerpoint/2010/main" val="198096075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0F7EB-2127-4583-C096-84528E032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8">
            <a:extLst>
              <a:ext uri="{FF2B5EF4-FFF2-40B4-BE49-F238E27FC236}">
                <a16:creationId xmlns:a16="http://schemas.microsoft.com/office/drawing/2014/main" id="{683E29AC-851F-3FED-BE2C-7F0F280B9FBF}"/>
              </a:ext>
            </a:extLst>
          </p:cNvPr>
          <p:cNvSpPr txBox="1">
            <a:spLocks/>
          </p:cNvSpPr>
          <p:nvPr/>
        </p:nvSpPr>
        <p:spPr>
          <a:xfrm>
            <a:off x="801472" y="108661"/>
            <a:ext cx="8326944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B028F5D1-41E1-833D-298F-BEE3AB858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18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702441A-2508-2794-8EA5-53F3106C0E0F}"/>
              </a:ext>
            </a:extLst>
          </p:cNvPr>
          <p:cNvSpPr txBox="1"/>
          <p:nvPr/>
        </p:nvSpPr>
        <p:spPr>
          <a:xfrm>
            <a:off x="1408184" y="4712651"/>
            <a:ext cx="781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Q8. Et à l’avenir, souhaitez-vous que les entreprises françaises jouent un rôle ? 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Une seule réponse possible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FD664C-C856-B2E0-FDCA-ECDF99F4C2C8}"/>
              </a:ext>
            </a:extLst>
          </p:cNvPr>
          <p:cNvSpPr txBox="1"/>
          <p:nvPr/>
        </p:nvSpPr>
        <p:spPr>
          <a:xfrm>
            <a:off x="6153879" y="1678963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Baikal Normal Regular" pitchFamily="2" charset="77"/>
              </a:rPr>
              <a:t>(=)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36F93E8-CB77-6404-C8AC-43BA4F952036}"/>
              </a:ext>
            </a:extLst>
          </p:cNvPr>
          <p:cNvSpPr txBox="1"/>
          <p:nvPr/>
        </p:nvSpPr>
        <p:spPr>
          <a:xfrm>
            <a:off x="7788442" y="2648029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Baikal Normal Regular" pitchFamily="2" charset="77"/>
              </a:rPr>
              <a:t>(+2)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BD66DB-D2FC-155A-815E-750A1CD395CD}"/>
              </a:ext>
            </a:extLst>
          </p:cNvPr>
          <p:cNvSpPr/>
          <p:nvPr/>
        </p:nvSpPr>
        <p:spPr>
          <a:xfrm>
            <a:off x="0" y="5069392"/>
            <a:ext cx="9144000" cy="11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DBB2C2-FD17-3430-3BC0-91BC509AEA9B}"/>
              </a:ext>
            </a:extLst>
          </p:cNvPr>
          <p:cNvSpPr/>
          <p:nvPr/>
        </p:nvSpPr>
        <p:spPr>
          <a:xfrm>
            <a:off x="0" y="0"/>
            <a:ext cx="720665" cy="64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1BD03A4-2F85-63F4-6ED2-F90F5392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32" y="252692"/>
            <a:ext cx="8329199" cy="443532"/>
          </a:xfrm>
        </p:spPr>
        <p:txBody>
          <a:bodyPr/>
          <a:lstStyle/>
          <a:p>
            <a:pPr algn="just"/>
            <a:r>
              <a:rPr lang="fr-FR" sz="1600" dirty="0">
                <a:latin typeface="Baikal Exp Semi Bold" pitchFamily="2" charset="77"/>
              </a:rPr>
              <a:t>Une opinion qui ne cesse de progresser 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3E41128-512D-26FB-6992-6082E07AFE6A}"/>
              </a:ext>
            </a:extLst>
          </p:cNvPr>
          <p:cNvGrpSpPr/>
          <p:nvPr/>
        </p:nvGrpSpPr>
        <p:grpSpPr>
          <a:xfrm>
            <a:off x="9004" y="4652004"/>
            <a:ext cx="1375592" cy="491495"/>
            <a:chOff x="9004" y="4652004"/>
            <a:chExt cx="1375592" cy="49149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8F8C0F-9A55-F5D6-8056-E7F316C96756}"/>
                </a:ext>
              </a:extLst>
            </p:cNvPr>
            <p:cNvSpPr/>
            <p:nvPr/>
          </p:nvSpPr>
          <p:spPr>
            <a:xfrm>
              <a:off x="9004" y="4652004"/>
              <a:ext cx="711662" cy="49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90E54E1D-1BEB-C1BE-FD32-321BDA533E15}"/>
                </a:ext>
              </a:extLst>
            </p:cNvPr>
            <p:cNvGrpSpPr/>
            <p:nvPr/>
          </p:nvGrpSpPr>
          <p:grpSpPr>
            <a:xfrm>
              <a:off x="179851" y="4783621"/>
              <a:ext cx="1204745" cy="250407"/>
              <a:chOff x="133204" y="4580287"/>
              <a:chExt cx="1204745" cy="250407"/>
            </a:xfrm>
          </p:grpSpPr>
          <p:pic>
            <p:nvPicPr>
              <p:cNvPr id="24" name="Image 23" descr="Une image contenant texte, Police, Graphique, logo&#10;&#10;Le contenu généré par l’IA peut être incorrect.">
                <a:extLst>
                  <a:ext uri="{FF2B5EF4-FFF2-40B4-BE49-F238E27FC236}">
                    <a16:creationId xmlns:a16="http://schemas.microsoft.com/office/drawing/2014/main" id="{02BD0602-9C91-8380-38F8-1C1F22E3A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3204" y="4588586"/>
                <a:ext cx="615553" cy="239961"/>
              </a:xfrm>
              <a:prstGeom prst="rect">
                <a:avLst/>
              </a:prstGeom>
            </p:spPr>
          </p:pic>
          <p:pic>
            <p:nvPicPr>
              <p:cNvPr id="25" name="Image 24" descr="Une image contenant Police, Graphique, logo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47745693-5B7F-B3B3-0DF2-774DFD750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757" y="4580287"/>
                <a:ext cx="589192" cy="250407"/>
              </a:xfrm>
              <a:prstGeom prst="rect">
                <a:avLst/>
              </a:prstGeom>
            </p:spPr>
          </p:pic>
        </p:grpSp>
      </p:grp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B5B84B8-0297-D1D7-FB29-37053C2A4904}"/>
              </a:ext>
            </a:extLst>
          </p:cNvPr>
          <p:cNvSpPr/>
          <p:nvPr/>
        </p:nvSpPr>
        <p:spPr>
          <a:xfrm>
            <a:off x="1358674" y="813806"/>
            <a:ext cx="6331928" cy="313257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ÉVOLUTION DE 2024 À 2026</a:t>
            </a:r>
            <a:endParaRPr lang="fr-FR" sz="1000" b="1" u="sng" dirty="0">
              <a:solidFill>
                <a:schemeClr val="tx1"/>
              </a:solidFill>
              <a:latin typeface="Baikal Exp Regular" pitchFamily="2" charset="77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630FFAB-0D30-C792-221F-CE1EDCF9AAB4}"/>
              </a:ext>
            </a:extLst>
          </p:cNvPr>
          <p:cNvSpPr/>
          <p:nvPr/>
        </p:nvSpPr>
        <p:spPr>
          <a:xfrm>
            <a:off x="1358674" y="4113040"/>
            <a:ext cx="6331928" cy="414997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2208DAE1-F004-1F44-76CB-E83C45357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847623"/>
              </p:ext>
            </p:extLst>
          </p:nvPr>
        </p:nvGraphicFramePr>
        <p:xfrm>
          <a:off x="1388086" y="1134121"/>
          <a:ext cx="6253684" cy="299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E1C62C6F-B9A0-F58F-C837-9F15A3688B52}"/>
              </a:ext>
            </a:extLst>
          </p:cNvPr>
          <p:cNvSpPr/>
          <p:nvPr/>
        </p:nvSpPr>
        <p:spPr>
          <a:xfrm>
            <a:off x="1388087" y="857099"/>
            <a:ext cx="6253684" cy="3639097"/>
          </a:xfrm>
          <a:prstGeom prst="rect">
            <a:avLst/>
          </a:prstGeom>
          <a:noFill/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7EC3D4FE-7089-C11E-0956-B769A7E7BB2D}"/>
              </a:ext>
            </a:extLst>
          </p:cNvPr>
          <p:cNvSpPr/>
          <p:nvPr/>
        </p:nvSpPr>
        <p:spPr>
          <a:xfrm>
            <a:off x="2047479" y="4185632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2024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4A3C7E3E-EAE7-797F-351A-14E9ABAE6A43}"/>
              </a:ext>
            </a:extLst>
          </p:cNvPr>
          <p:cNvSpPr/>
          <p:nvPr/>
        </p:nvSpPr>
        <p:spPr>
          <a:xfrm>
            <a:off x="4195965" y="4180476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2025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58354228-6D0C-7A8D-8655-B10F71BC1A6A}"/>
              </a:ext>
            </a:extLst>
          </p:cNvPr>
          <p:cNvSpPr/>
          <p:nvPr/>
        </p:nvSpPr>
        <p:spPr>
          <a:xfrm>
            <a:off x="6344452" y="4185889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6113240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563A4-89B7-4295-48DD-5291C934B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02151590-80FF-497D-B103-AF6CE914C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950491"/>
              </p:ext>
            </p:extLst>
          </p:nvPr>
        </p:nvGraphicFramePr>
        <p:xfrm>
          <a:off x="757352" y="1092041"/>
          <a:ext cx="7576617" cy="361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57F109-5ED7-24D0-7AA6-85810BB73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19</a:t>
            </a:fld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A37B71B-C9E0-7D1D-EECD-40B09BD70730}"/>
              </a:ext>
            </a:extLst>
          </p:cNvPr>
          <p:cNvSpPr txBox="1"/>
          <p:nvPr/>
        </p:nvSpPr>
        <p:spPr>
          <a:xfrm>
            <a:off x="1367863" y="4700060"/>
            <a:ext cx="7287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Q9. D’après vous, quel doit être le rôle des entreprises françaises pour améliorer la santé des Français ? En premier ? En second ?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Deux réponses possibles hiérarchisées [Modification des items en 2025]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3732327-B455-D987-0E34-C683BBF29406}"/>
              </a:ext>
            </a:extLst>
          </p:cNvPr>
          <p:cNvSpPr/>
          <p:nvPr/>
        </p:nvSpPr>
        <p:spPr>
          <a:xfrm>
            <a:off x="768443" y="1177382"/>
            <a:ext cx="8003266" cy="1526533"/>
          </a:xfrm>
          <a:prstGeom prst="roundRect">
            <a:avLst/>
          </a:prstGeom>
          <a:noFill/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CAE719-7C6A-76A7-C7DF-A34F64C028FC}"/>
              </a:ext>
            </a:extLst>
          </p:cNvPr>
          <p:cNvSpPr txBox="1"/>
          <p:nvPr/>
        </p:nvSpPr>
        <p:spPr>
          <a:xfrm>
            <a:off x="7063069" y="1662312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(+2)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9EA022-4966-B649-B696-05C0C56B94EA}"/>
              </a:ext>
            </a:extLst>
          </p:cNvPr>
          <p:cNvSpPr txBox="1"/>
          <p:nvPr/>
        </p:nvSpPr>
        <p:spPr>
          <a:xfrm>
            <a:off x="7454695" y="1294024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(+5)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30140B-20B7-DAE3-F390-36E1431BB721}"/>
              </a:ext>
            </a:extLst>
          </p:cNvPr>
          <p:cNvSpPr txBox="1"/>
          <p:nvPr/>
        </p:nvSpPr>
        <p:spPr>
          <a:xfrm>
            <a:off x="7040514" y="2023589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(-4)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59ACA9-4DEB-15FA-6CF9-8C3EC62262F4}"/>
              </a:ext>
            </a:extLst>
          </p:cNvPr>
          <p:cNvSpPr txBox="1"/>
          <p:nvPr/>
        </p:nvSpPr>
        <p:spPr>
          <a:xfrm>
            <a:off x="6759595" y="2769417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(+1)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07FA68-61F2-FD3C-7593-10157AC05107}"/>
              </a:ext>
            </a:extLst>
          </p:cNvPr>
          <p:cNvSpPr txBox="1"/>
          <p:nvPr/>
        </p:nvSpPr>
        <p:spPr>
          <a:xfrm>
            <a:off x="6154453" y="3134964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(-2)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EAF476-3728-E919-841F-B41CC402C409}"/>
              </a:ext>
            </a:extLst>
          </p:cNvPr>
          <p:cNvSpPr txBox="1"/>
          <p:nvPr/>
        </p:nvSpPr>
        <p:spPr>
          <a:xfrm>
            <a:off x="5622621" y="3511200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(+1)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DEED49-7E7C-FA4C-EDEA-43BEE54A2F75}"/>
              </a:ext>
            </a:extLst>
          </p:cNvPr>
          <p:cNvSpPr txBox="1"/>
          <p:nvPr/>
        </p:nvSpPr>
        <p:spPr>
          <a:xfrm>
            <a:off x="5622620" y="3880532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(+2)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43729-098C-2C38-9A64-04C3B988069B}"/>
              </a:ext>
            </a:extLst>
          </p:cNvPr>
          <p:cNvSpPr/>
          <p:nvPr/>
        </p:nvSpPr>
        <p:spPr>
          <a:xfrm>
            <a:off x="0" y="5069392"/>
            <a:ext cx="9144000" cy="11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15F98F-0F17-58C4-2DB7-DE44512B97DB}"/>
              </a:ext>
            </a:extLst>
          </p:cNvPr>
          <p:cNvSpPr/>
          <p:nvPr/>
        </p:nvSpPr>
        <p:spPr>
          <a:xfrm>
            <a:off x="0" y="0"/>
            <a:ext cx="720665" cy="64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DDEA4AD-F10E-3456-8C85-2D7AC6FCFB1C}"/>
              </a:ext>
            </a:extLst>
          </p:cNvPr>
          <p:cNvSpPr txBox="1">
            <a:spLocks/>
          </p:cNvSpPr>
          <p:nvPr/>
        </p:nvSpPr>
        <p:spPr>
          <a:xfrm>
            <a:off x="360332" y="301967"/>
            <a:ext cx="8658779" cy="658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400" dirty="0">
                <a:latin typeface="Baikal Exp Regular" pitchFamily="2" charset="77"/>
              </a:rPr>
              <a:t>Et concrètement ? En premier, développer des produits plus responsables qui ne nuisent pas à la santé des consommateurs</a:t>
            </a:r>
          </a:p>
          <a:p>
            <a:pPr algn="just"/>
            <a:endParaRPr lang="fr-FR" sz="1400" dirty="0">
              <a:latin typeface="Baikal Exp Regular" pitchFamily="2" charset="77"/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C89A6E6-BA64-EDEB-B083-F3C398BE80DC}"/>
              </a:ext>
            </a:extLst>
          </p:cNvPr>
          <p:cNvGrpSpPr/>
          <p:nvPr/>
        </p:nvGrpSpPr>
        <p:grpSpPr>
          <a:xfrm>
            <a:off x="9004" y="4652004"/>
            <a:ext cx="1375592" cy="491495"/>
            <a:chOff x="9004" y="4652004"/>
            <a:chExt cx="1375592" cy="49149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967C018-9262-1C7D-7E89-EE54706FAA15}"/>
                </a:ext>
              </a:extLst>
            </p:cNvPr>
            <p:cNvSpPr/>
            <p:nvPr/>
          </p:nvSpPr>
          <p:spPr>
            <a:xfrm>
              <a:off x="9004" y="4652004"/>
              <a:ext cx="711662" cy="49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89A74196-6E6A-B5BB-286B-F208FB748D63}"/>
                </a:ext>
              </a:extLst>
            </p:cNvPr>
            <p:cNvGrpSpPr/>
            <p:nvPr/>
          </p:nvGrpSpPr>
          <p:grpSpPr>
            <a:xfrm>
              <a:off x="179851" y="4783621"/>
              <a:ext cx="1204745" cy="250407"/>
              <a:chOff x="133204" y="4580287"/>
              <a:chExt cx="1204745" cy="250407"/>
            </a:xfrm>
          </p:grpSpPr>
          <p:pic>
            <p:nvPicPr>
              <p:cNvPr id="30" name="Image 29" descr="Une image contenant texte, Police, Graphique, logo&#10;&#10;Le contenu généré par l’IA peut être incorrect.">
                <a:extLst>
                  <a:ext uri="{FF2B5EF4-FFF2-40B4-BE49-F238E27FC236}">
                    <a16:creationId xmlns:a16="http://schemas.microsoft.com/office/drawing/2014/main" id="{B9983238-F99C-7D76-7CD6-20544DAD6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204" y="4588586"/>
                <a:ext cx="615553" cy="239961"/>
              </a:xfrm>
              <a:prstGeom prst="rect">
                <a:avLst/>
              </a:prstGeom>
            </p:spPr>
          </p:pic>
          <p:pic>
            <p:nvPicPr>
              <p:cNvPr id="31" name="Image 30" descr="Une image contenant Police, Graphique, logo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1D9CBCE2-104C-8B28-C604-AA2BEB6CC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757" y="4580287"/>
                <a:ext cx="589192" cy="250407"/>
              </a:xfrm>
              <a:prstGeom prst="rect">
                <a:avLst/>
              </a:prstGeom>
            </p:spPr>
          </p:pic>
        </p:grp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C93FE025-F353-0C0A-82AB-007B26C089AE}"/>
              </a:ext>
            </a:extLst>
          </p:cNvPr>
          <p:cNvSpPr txBox="1"/>
          <p:nvPr/>
        </p:nvSpPr>
        <p:spPr>
          <a:xfrm>
            <a:off x="880329" y="944370"/>
            <a:ext cx="3019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ikal Normal Regular" pitchFamily="2" charset="77"/>
              </a:rPr>
              <a:t>(+/- xx) : évolutions par rapport à mars 2025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82B39AE-C193-C13B-DFA4-6D7E1D431248}"/>
              </a:ext>
            </a:extLst>
          </p:cNvPr>
          <p:cNvSpPr txBox="1"/>
          <p:nvPr/>
        </p:nvSpPr>
        <p:spPr>
          <a:xfrm>
            <a:off x="7047714" y="2392066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(-4)</a:t>
            </a:r>
          </a:p>
        </p:txBody>
      </p:sp>
    </p:spTree>
    <p:extLst>
      <p:ext uri="{BB962C8B-B14F-4D97-AF65-F5344CB8AC3E}">
        <p14:creationId xmlns:p14="http://schemas.microsoft.com/office/powerpoint/2010/main" val="111020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404D0BA-A35C-34DF-55C2-4FB64A617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5BFD69-7E2C-6779-37A7-02DAC572D05F}"/>
              </a:ext>
            </a:extLst>
          </p:cNvPr>
          <p:cNvSpPr/>
          <p:nvPr/>
        </p:nvSpPr>
        <p:spPr>
          <a:xfrm>
            <a:off x="6140671" y="1069842"/>
            <a:ext cx="3003329" cy="3372848"/>
          </a:xfrm>
          <a:prstGeom prst="rect">
            <a:avLst/>
          </a:prstGeom>
          <a:solidFill>
            <a:srgbClr val="9900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D08229-DD8D-6621-2BA5-F26718AD924A}"/>
              </a:ext>
            </a:extLst>
          </p:cNvPr>
          <p:cNvSpPr/>
          <p:nvPr/>
        </p:nvSpPr>
        <p:spPr>
          <a:xfrm>
            <a:off x="3073742" y="1069842"/>
            <a:ext cx="3017583" cy="3372848"/>
          </a:xfrm>
          <a:prstGeom prst="rect">
            <a:avLst/>
          </a:prstGeom>
          <a:solidFill>
            <a:srgbClr val="CC00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3181A0-2684-3140-7C6F-6DD4DD29010C}"/>
              </a:ext>
            </a:extLst>
          </p:cNvPr>
          <p:cNvSpPr/>
          <p:nvPr/>
        </p:nvSpPr>
        <p:spPr>
          <a:xfrm>
            <a:off x="-1094" y="1069842"/>
            <a:ext cx="3017583" cy="3372848"/>
          </a:xfrm>
          <a:prstGeom prst="rect">
            <a:avLst/>
          </a:prstGeom>
          <a:solidFill>
            <a:srgbClr val="E7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71B5122-6F49-1150-9203-D71318E6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71" y="452583"/>
            <a:ext cx="7379420" cy="278808"/>
          </a:xfrm>
        </p:spPr>
        <p:txBody>
          <a:bodyPr/>
          <a:lstStyle/>
          <a:p>
            <a:r>
              <a:rPr lang="fr-FR" sz="1600">
                <a:latin typeface="Baikal Exp Semi Bold" pitchFamily="2" charset="77"/>
              </a:rPr>
              <a:t>Méthodologie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8459043-7F6A-0BA8-B6B3-541613F95EBE}"/>
              </a:ext>
            </a:extLst>
          </p:cNvPr>
          <p:cNvSpPr/>
          <p:nvPr/>
        </p:nvSpPr>
        <p:spPr>
          <a:xfrm>
            <a:off x="448461" y="1519551"/>
            <a:ext cx="1910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4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+mn-cs"/>
                <a:sym typeface="Rajdhani Semibold"/>
              </a:rPr>
              <a:t> MODE DE RECUEIL 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kal Normal Regular" pitchFamily="2" charset="77"/>
              <a:ea typeface="+mn-ea"/>
              <a:cs typeface="+mn-cs"/>
            </a:endParaRPr>
          </a:p>
        </p:txBody>
      </p:sp>
      <p:sp>
        <p:nvSpPr>
          <p:cNvPr id="60" name="TextBox 45">
            <a:extLst>
              <a:ext uri="{FF2B5EF4-FFF2-40B4-BE49-F238E27FC236}">
                <a16:creationId xmlns:a16="http://schemas.microsoft.com/office/drawing/2014/main" id="{BF0524C4-D324-2281-656B-0AECECDCA57C}"/>
              </a:ext>
            </a:extLst>
          </p:cNvPr>
          <p:cNvSpPr txBox="1"/>
          <p:nvPr/>
        </p:nvSpPr>
        <p:spPr>
          <a:xfrm>
            <a:off x="253406" y="3011702"/>
            <a:ext cx="246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Roboto Light" panose="02000000000000000000" pitchFamily="2" charset="0"/>
                <a:cs typeface="+mn-cs"/>
              </a:rPr>
              <a:t>Questionnaire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Roboto Light" panose="02000000000000000000" pitchFamily="2" charset="0"/>
                <a:cs typeface="+mn-cs"/>
              </a:rPr>
              <a:t>auto-administré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Roboto Light" panose="02000000000000000000" pitchFamily="2" charset="0"/>
                <a:cs typeface="+mn-cs"/>
              </a:rPr>
              <a:t>EN LIGNE</a:t>
            </a:r>
          </a:p>
        </p:txBody>
      </p:sp>
      <p:cxnSp>
        <p:nvCxnSpPr>
          <p:cNvPr id="90" name="Straight Connector 109">
            <a:extLst>
              <a:ext uri="{FF2B5EF4-FFF2-40B4-BE49-F238E27FC236}">
                <a16:creationId xmlns:a16="http://schemas.microsoft.com/office/drawing/2014/main" id="{CE0B28FA-C711-EE4D-942C-532078BAB246}"/>
              </a:ext>
            </a:extLst>
          </p:cNvPr>
          <p:cNvCxnSpPr>
            <a:cxnSpLocks/>
          </p:cNvCxnSpPr>
          <p:nvPr/>
        </p:nvCxnSpPr>
        <p:spPr>
          <a:xfrm>
            <a:off x="2978752" y="2037684"/>
            <a:ext cx="0" cy="2448000"/>
          </a:xfrm>
          <a:prstGeom prst="line">
            <a:avLst/>
          </a:prstGeom>
          <a:ln>
            <a:solidFill>
              <a:srgbClr val="E40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45">
            <a:extLst>
              <a:ext uri="{FF2B5EF4-FFF2-40B4-BE49-F238E27FC236}">
                <a16:creationId xmlns:a16="http://schemas.microsoft.com/office/drawing/2014/main" id="{88536AFA-C7C5-0795-8FCD-9A24389BDE95}"/>
              </a:ext>
            </a:extLst>
          </p:cNvPr>
          <p:cNvSpPr txBox="1"/>
          <p:nvPr/>
        </p:nvSpPr>
        <p:spPr>
          <a:xfrm>
            <a:off x="6219980" y="3025216"/>
            <a:ext cx="2781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Roboto Light" panose="02000000000000000000" pitchFamily="2" charset="0"/>
                <a:cs typeface="+mn-cs"/>
              </a:rPr>
              <a:t>Échantillon national représentatif 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Roboto Light" panose="02000000000000000000" pitchFamily="2" charset="0"/>
                <a:cs typeface="+mn-cs"/>
              </a:rPr>
              <a:t>1010 Français âgés de 18 ans et plus.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kal Normal Regular" pitchFamily="2" charset="77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Roboto Light" panose="02000000000000000000" pitchFamily="2" charset="0"/>
                <a:cs typeface="+mn-cs"/>
              </a:rPr>
              <a:t>Méthode des quotas basée sur les critères de sexe, d’âge, de profession du répondant, de région et catégorie d’agglomération. 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kal Normal Regular" pitchFamily="2" charset="77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45953F6-8523-0BB3-534F-34FB2CF2291A}"/>
              </a:ext>
            </a:extLst>
          </p:cNvPr>
          <p:cNvSpPr/>
          <p:nvPr/>
        </p:nvSpPr>
        <p:spPr>
          <a:xfrm>
            <a:off x="3609407" y="1560239"/>
            <a:ext cx="1859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4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+mn-cs"/>
                <a:sym typeface="Rajdhani Semibold"/>
              </a:rPr>
              <a:t>DATES DE TERRAIN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kal Normal Regular" pitchFamily="2" charset="77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9F4E33-ED9A-866B-BD66-5D8736AD3E91}"/>
              </a:ext>
            </a:extLst>
          </p:cNvPr>
          <p:cNvSpPr/>
          <p:nvPr/>
        </p:nvSpPr>
        <p:spPr>
          <a:xfrm>
            <a:off x="6595145" y="1519551"/>
            <a:ext cx="2040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4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+mn-cs"/>
                <a:sym typeface="Rajdhani Semibold"/>
              </a:rPr>
              <a:t>CIBLE INT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+mn-cs"/>
                <a:sym typeface="Rajdhani Semibold"/>
              </a:rPr>
              <a:t>ER</a:t>
            </a:r>
            <a:r>
              <a:rPr kumimoji="0" lang="en-US" sz="1600" b="1" i="0" u="none" strike="noStrike" kern="1200" cap="none" spc="-4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+mn-cs"/>
                <a:sym typeface="Rajdhani Semibold"/>
              </a:rPr>
              <a:t>ROG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+mn-cs"/>
              </a:rPr>
              <a:t>É</a:t>
            </a:r>
            <a:r>
              <a:rPr kumimoji="0" lang="en-US" sz="1600" b="1" i="0" u="none" strike="noStrike" kern="1200" cap="none" spc="-4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+mn-cs"/>
                <a:sym typeface="Rajdhani Semibold"/>
              </a:rPr>
              <a:t>E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kal Normal Regular" pitchFamily="2" charset="77"/>
              <a:ea typeface="+mn-ea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DD6B8CA-1CFB-86F1-70AA-DAA447803136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6" name="Image 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85F74971-B3A9-CB0F-DA48-2B7C39C74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10" name="Image 9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1CD5624C-7998-7AC7-A9B0-5C55E0FD8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  <p:pic>
        <p:nvPicPr>
          <p:cNvPr id="8" name="Graphique 7">
            <a:extLst>
              <a:ext uri="{FF2B5EF4-FFF2-40B4-BE49-F238E27FC236}">
                <a16:creationId xmlns:a16="http://schemas.microsoft.com/office/drawing/2014/main" id="{BB6B6E5B-A048-30E0-F3A4-766429A22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02" y="2256967"/>
            <a:ext cx="589192" cy="589192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DC9E9823-3545-A2BF-44EC-A6154A178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5415" y="2278968"/>
            <a:ext cx="584775" cy="58477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47DBA3E-A287-067C-AD71-F1C0CC2223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39360" y="2257387"/>
            <a:ext cx="600331" cy="600331"/>
          </a:xfrm>
          <a:prstGeom prst="rect">
            <a:avLst/>
          </a:prstGeom>
        </p:spPr>
      </p:pic>
      <p:sp>
        <p:nvSpPr>
          <p:cNvPr id="13" name="TextBox 45">
            <a:extLst>
              <a:ext uri="{FF2B5EF4-FFF2-40B4-BE49-F238E27FC236}">
                <a16:creationId xmlns:a16="http://schemas.microsoft.com/office/drawing/2014/main" id="{535630D5-300A-4F9C-8C33-FF8EEA2BD7F1}"/>
              </a:ext>
            </a:extLst>
          </p:cNvPr>
          <p:cNvSpPr txBox="1"/>
          <p:nvPr/>
        </p:nvSpPr>
        <p:spPr>
          <a:xfrm>
            <a:off x="3268710" y="3009159"/>
            <a:ext cx="246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Roboto Light" panose="02000000000000000000" pitchFamily="2" charset="0"/>
                <a:cs typeface="+mn-cs"/>
              </a:rPr>
              <a:t>Mars 2026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kal Normal Regular" pitchFamily="2" charset="77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4" name="TextBox 45">
            <a:extLst>
              <a:ext uri="{FF2B5EF4-FFF2-40B4-BE49-F238E27FC236}">
                <a16:creationId xmlns:a16="http://schemas.microsoft.com/office/drawing/2014/main" id="{E9A97C5C-D9AB-D6B2-679C-F7E4DACDA15F}"/>
              </a:ext>
            </a:extLst>
          </p:cNvPr>
          <p:cNvSpPr txBox="1"/>
          <p:nvPr/>
        </p:nvSpPr>
        <p:spPr>
          <a:xfrm>
            <a:off x="3255501" y="3428572"/>
            <a:ext cx="2468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rgbClr val="FFFFFF"/>
                </a:solidFill>
                <a:latin typeface="Baikal Normal Regular" pitchFamily="2" charset="77"/>
                <a:ea typeface="Roboto Light" panose="02000000000000000000" pitchFamily="2" charset="0"/>
              </a:rPr>
              <a:t>04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Roboto Light" panose="02000000000000000000" pitchFamily="2" charset="0"/>
                <a:cs typeface="+mn-cs"/>
              </a:rPr>
              <a:t>             09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kal Normal Regular" pitchFamily="2" charset="77"/>
              <a:ea typeface="Roboto Light" panose="02000000000000000000" pitchFamily="2" charset="0"/>
              <a:cs typeface="+mn-cs"/>
            </a:endParaRP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C5ED46F3-32DE-2B3C-6C26-3EA82064EE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90916" y="3417403"/>
            <a:ext cx="360892" cy="360892"/>
          </a:xfrm>
          <a:prstGeom prst="rect">
            <a:avLst/>
          </a:prstGeom>
        </p:spPr>
      </p:pic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35E329A0-1AAB-720F-4A5F-2AD51F220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95480-1601-7C4D-95DE-8DD54C94E8C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0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AEFD9-ED44-0219-7B98-4AC59E11F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E9703C-9A67-D18C-5E7A-5F740A687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20</a:t>
            </a:fld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FBBC9F4-19E2-7BC9-7B96-9D23729E1DA0}"/>
              </a:ext>
            </a:extLst>
          </p:cNvPr>
          <p:cNvSpPr txBox="1"/>
          <p:nvPr/>
        </p:nvSpPr>
        <p:spPr>
          <a:xfrm>
            <a:off x="1367863" y="4700060"/>
            <a:ext cx="728701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Q25. Et plus précisément, diriez-vous que toutes les entreprises devraient être dans l’obligation de mettre en place chacune des propositions suivantes ? Base : </a:t>
            </a:r>
            <a:r>
              <a:rPr lang="fr-FR" sz="900" b="1" dirty="0">
                <a:latin typeface="Baikal Normal Regular" pitchFamily="2" charset="77"/>
                <a:ea typeface="Calibri" panose="020F0502020204030204" pitchFamily="34" charset="0"/>
              </a:rPr>
              <a:t>Ensemble</a:t>
            </a:r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 (n=1010) – Une seule réponse possible par item [Nouvelle question 2026]</a:t>
            </a:r>
          </a:p>
          <a:p>
            <a:endParaRPr lang="fr-FR" sz="900" dirty="0">
              <a:latin typeface="Baikal Normal Regular" pitchFamily="2" charset="77"/>
              <a:ea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7DE40B-F4F6-FD02-DF5F-ACE47BF3ACAF}"/>
              </a:ext>
            </a:extLst>
          </p:cNvPr>
          <p:cNvSpPr/>
          <p:nvPr/>
        </p:nvSpPr>
        <p:spPr>
          <a:xfrm>
            <a:off x="0" y="5069392"/>
            <a:ext cx="9144000" cy="11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34D3A3-0636-7A8A-297E-270CEEFA5568}"/>
              </a:ext>
            </a:extLst>
          </p:cNvPr>
          <p:cNvSpPr/>
          <p:nvPr/>
        </p:nvSpPr>
        <p:spPr>
          <a:xfrm>
            <a:off x="0" y="0"/>
            <a:ext cx="720665" cy="64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9D69004-9C85-7106-1D38-B92F5A7D34AD}"/>
              </a:ext>
            </a:extLst>
          </p:cNvPr>
          <p:cNvSpPr txBox="1">
            <a:spLocks/>
          </p:cNvSpPr>
          <p:nvPr/>
        </p:nvSpPr>
        <p:spPr>
          <a:xfrm>
            <a:off x="360332" y="301967"/>
            <a:ext cx="8658779" cy="658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400" dirty="0">
                <a:latin typeface="Baikal Exp Regular" pitchFamily="2" charset="77"/>
              </a:rPr>
              <a:t>Des entreprises également attendues sur leurs engagements envers leurs salariés</a:t>
            </a:r>
          </a:p>
          <a:p>
            <a:pPr algn="just"/>
            <a:endParaRPr lang="fr-FR" sz="1400" dirty="0">
              <a:latin typeface="Baikal Exp Regular" pitchFamily="2" charset="77"/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B5B1F30-DA6C-7096-16C2-5BEAF5872FA1}"/>
              </a:ext>
            </a:extLst>
          </p:cNvPr>
          <p:cNvGrpSpPr/>
          <p:nvPr/>
        </p:nvGrpSpPr>
        <p:grpSpPr>
          <a:xfrm>
            <a:off x="9004" y="4652004"/>
            <a:ext cx="1375592" cy="491495"/>
            <a:chOff x="9004" y="4652004"/>
            <a:chExt cx="1375592" cy="49149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2BBD2E-AA98-79DF-4E32-82A5F404FE68}"/>
                </a:ext>
              </a:extLst>
            </p:cNvPr>
            <p:cNvSpPr/>
            <p:nvPr/>
          </p:nvSpPr>
          <p:spPr>
            <a:xfrm>
              <a:off x="9004" y="4652004"/>
              <a:ext cx="711662" cy="49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C0355C0B-2223-259D-4E94-63F21C55E832}"/>
                </a:ext>
              </a:extLst>
            </p:cNvPr>
            <p:cNvGrpSpPr/>
            <p:nvPr/>
          </p:nvGrpSpPr>
          <p:grpSpPr>
            <a:xfrm>
              <a:off x="179851" y="4783621"/>
              <a:ext cx="1204745" cy="250407"/>
              <a:chOff x="133204" y="4580287"/>
              <a:chExt cx="1204745" cy="250407"/>
            </a:xfrm>
          </p:grpSpPr>
          <p:pic>
            <p:nvPicPr>
              <p:cNvPr id="30" name="Image 29" descr="Une image contenant texte, Police, Graphique, logo&#10;&#10;Le contenu généré par l’IA peut être incorrect.">
                <a:extLst>
                  <a:ext uri="{FF2B5EF4-FFF2-40B4-BE49-F238E27FC236}">
                    <a16:creationId xmlns:a16="http://schemas.microsoft.com/office/drawing/2014/main" id="{D8D793A6-E5B9-8C8C-D3FE-4CEC2CDFE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204" y="4588586"/>
                <a:ext cx="615553" cy="239961"/>
              </a:xfrm>
              <a:prstGeom prst="rect">
                <a:avLst/>
              </a:prstGeom>
            </p:spPr>
          </p:pic>
          <p:pic>
            <p:nvPicPr>
              <p:cNvPr id="31" name="Image 30" descr="Une image contenant Police, Graphique, logo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52D1518B-72C4-D4FF-2A58-58FE6CB63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757" y="4580287"/>
                <a:ext cx="589192" cy="250407"/>
              </a:xfrm>
              <a:prstGeom prst="rect">
                <a:avLst/>
              </a:prstGeom>
            </p:spPr>
          </p:pic>
        </p:grpSp>
      </p:grp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5A746CE1-F9AA-449A-C364-4CBDCB2905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955403"/>
              </p:ext>
            </p:extLst>
          </p:nvPr>
        </p:nvGraphicFramePr>
        <p:xfrm>
          <a:off x="98659" y="951573"/>
          <a:ext cx="8856415" cy="357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A4B63184-C5E4-A02D-9D9F-AD6D90EAC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87967"/>
              </p:ext>
            </p:extLst>
          </p:nvPr>
        </p:nvGraphicFramePr>
        <p:xfrm>
          <a:off x="8255719" y="981444"/>
          <a:ext cx="594361" cy="349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1">
                  <a:extLst>
                    <a:ext uri="{9D8B030D-6E8A-4147-A177-3AD203B41FA5}">
                      <a16:colId xmlns:a16="http://schemas.microsoft.com/office/drawing/2014/main" val="2208138945"/>
                    </a:ext>
                  </a:extLst>
                </a:gridCol>
              </a:tblGrid>
              <a:tr h="31798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5A7F41"/>
                          </a:solidFill>
                        </a:rPr>
                        <a:t>88%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079528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5A7F41"/>
                          </a:solidFill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082650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5A7F41"/>
                          </a:solidFill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848061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5A7F41"/>
                          </a:solidFill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631571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5A7F41"/>
                          </a:solidFill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295871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5A7F4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000165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5A7F41"/>
                          </a:solidFill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265002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5A7F41"/>
                          </a:solidFill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808362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5A7F41"/>
                          </a:solidFill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24422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5A7F41"/>
                          </a:solidFill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249907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5A7F41"/>
                          </a:solidFill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593742"/>
                  </a:ext>
                </a:extLst>
              </a:tr>
            </a:tbl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1E064FF7-CD7B-D5D5-B8E2-33745109BF22}"/>
              </a:ext>
            </a:extLst>
          </p:cNvPr>
          <p:cNvSpPr txBox="1"/>
          <p:nvPr/>
        </p:nvSpPr>
        <p:spPr>
          <a:xfrm>
            <a:off x="8191785" y="532330"/>
            <a:ext cx="72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5A7F41"/>
                </a:solidFill>
              </a:rPr>
              <a:t>TOTAL OUI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239AE37-B326-8940-042D-5DCE7C82A0AD}"/>
              </a:ext>
            </a:extLst>
          </p:cNvPr>
          <p:cNvSpPr/>
          <p:nvPr/>
        </p:nvSpPr>
        <p:spPr>
          <a:xfrm>
            <a:off x="4433472" y="1978463"/>
            <a:ext cx="365760" cy="244121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A4B29C1-0970-AAF5-A378-7D7A9138BE3D}"/>
              </a:ext>
            </a:extLst>
          </p:cNvPr>
          <p:cNvSpPr/>
          <p:nvPr/>
        </p:nvSpPr>
        <p:spPr>
          <a:xfrm>
            <a:off x="4433472" y="1350485"/>
            <a:ext cx="365760" cy="244121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CBD3469-FF3B-1DC8-8F82-DCB4F2315C85}"/>
              </a:ext>
            </a:extLst>
          </p:cNvPr>
          <p:cNvSpPr txBox="1"/>
          <p:nvPr/>
        </p:nvSpPr>
        <p:spPr>
          <a:xfrm>
            <a:off x="33632" y="715815"/>
            <a:ext cx="1004593" cy="238363"/>
          </a:xfrm>
          <a:prstGeom prst="roundRect">
            <a:avLst/>
          </a:prstGeom>
          <a:solidFill>
            <a:srgbClr val="9900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ikal Exp Regular" pitchFamily="2" charset="77"/>
              </a:rPr>
              <a:t>NEW 2026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DC20A97-728B-1055-BC17-55923819DD42}"/>
              </a:ext>
            </a:extLst>
          </p:cNvPr>
          <p:cNvCxnSpPr/>
          <p:nvPr/>
        </p:nvCxnSpPr>
        <p:spPr>
          <a:xfrm>
            <a:off x="98659" y="2262567"/>
            <a:ext cx="8748000" cy="0"/>
          </a:xfrm>
          <a:prstGeom prst="line">
            <a:avLst/>
          </a:prstGeom>
          <a:ln w="6350">
            <a:solidFill>
              <a:srgbClr val="5A7F4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46CEE3AD-F117-2567-383E-AF7332AC3A5F}"/>
              </a:ext>
            </a:extLst>
          </p:cNvPr>
          <p:cNvSpPr/>
          <p:nvPr/>
        </p:nvSpPr>
        <p:spPr>
          <a:xfrm>
            <a:off x="8255721" y="987975"/>
            <a:ext cx="594360" cy="3491348"/>
          </a:xfrm>
          <a:prstGeom prst="roundRect">
            <a:avLst/>
          </a:prstGeom>
          <a:noFill/>
          <a:ln>
            <a:solidFill>
              <a:srgbClr val="5A7F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55547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0A1969-E377-D2C4-AC13-DF9C2CFD6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6A0530-9936-3F07-B17F-63ABD9782F7F}"/>
              </a:ext>
            </a:extLst>
          </p:cNvPr>
          <p:cNvSpPr/>
          <p:nvPr/>
        </p:nvSpPr>
        <p:spPr>
          <a:xfrm>
            <a:off x="179851" y="2750769"/>
            <a:ext cx="4511797" cy="1764000"/>
          </a:xfrm>
          <a:prstGeom prst="rect">
            <a:avLst/>
          </a:prstGeom>
          <a:solidFill>
            <a:schemeClr val="bg1"/>
          </a:solidFill>
          <a:ln>
            <a:solidFill>
              <a:srgbClr val="5A7F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7FC6A8C6-F16D-B2FF-8840-506C7ACE0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331726"/>
              </p:ext>
            </p:extLst>
          </p:nvPr>
        </p:nvGraphicFramePr>
        <p:xfrm>
          <a:off x="909125" y="838703"/>
          <a:ext cx="7559940" cy="183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2AD4008D-3B1D-2FFB-68D1-E86719C0F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66248" y="4762718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21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31B80D2-ED79-3A34-F6A4-863498C07AE1}"/>
              </a:ext>
            </a:extLst>
          </p:cNvPr>
          <p:cNvSpPr txBox="1"/>
          <p:nvPr/>
        </p:nvSpPr>
        <p:spPr>
          <a:xfrm>
            <a:off x="795404" y="2314777"/>
            <a:ext cx="2769801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5A7F41"/>
                </a:solidFill>
                <a:latin typeface="Baikal Exp Regular" pitchFamily="50" charset="0"/>
              </a:rPr>
              <a:t>Total Oui</a:t>
            </a:r>
          </a:p>
          <a:p>
            <a:pPr algn="ctr"/>
            <a:r>
              <a:rPr lang="fr-FR" sz="2000" b="1" dirty="0">
                <a:solidFill>
                  <a:srgbClr val="5A7F41"/>
                </a:solidFill>
                <a:latin typeface="Baikal Normal Regular" pitchFamily="2" charset="77"/>
              </a:rPr>
              <a:t>87%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6BF433C-1CA1-CB36-6E35-A5A35BE14542}"/>
              </a:ext>
            </a:extLst>
          </p:cNvPr>
          <p:cNvCxnSpPr>
            <a:cxnSpLocks/>
          </p:cNvCxnSpPr>
          <p:nvPr/>
        </p:nvCxnSpPr>
        <p:spPr>
          <a:xfrm>
            <a:off x="971565" y="2289897"/>
            <a:ext cx="6451635" cy="0"/>
          </a:xfrm>
          <a:prstGeom prst="line">
            <a:avLst/>
          </a:prstGeom>
          <a:ln w="28575">
            <a:solidFill>
              <a:srgbClr val="5A7F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48E59508-0B1A-02B7-0FFC-F8E3A3D01BAB}"/>
              </a:ext>
            </a:extLst>
          </p:cNvPr>
          <p:cNvSpPr txBox="1"/>
          <p:nvPr/>
        </p:nvSpPr>
        <p:spPr>
          <a:xfrm>
            <a:off x="6518384" y="2315059"/>
            <a:ext cx="276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rgbClr val="990002"/>
                </a:solidFill>
                <a:latin typeface="Baikal Exp Regular" pitchFamily="50" charset="0"/>
              </a:rPr>
              <a:t>Total Non</a:t>
            </a:r>
          </a:p>
          <a:p>
            <a:pPr algn="ctr"/>
            <a:r>
              <a:rPr lang="fr-FR" sz="2000" b="1" dirty="0">
                <a:solidFill>
                  <a:srgbClr val="990002"/>
                </a:solidFill>
                <a:latin typeface="Baikal Normal Regular" pitchFamily="2" charset="77"/>
              </a:rPr>
              <a:t>13%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F1431DF-991A-8DC6-DB50-6DD707B82B92}"/>
              </a:ext>
            </a:extLst>
          </p:cNvPr>
          <p:cNvCxnSpPr>
            <a:cxnSpLocks/>
          </p:cNvCxnSpPr>
          <p:nvPr/>
        </p:nvCxnSpPr>
        <p:spPr>
          <a:xfrm>
            <a:off x="7423200" y="2289897"/>
            <a:ext cx="960170" cy="0"/>
          </a:xfrm>
          <a:prstGeom prst="line">
            <a:avLst/>
          </a:prstGeom>
          <a:ln w="28575">
            <a:solidFill>
              <a:srgbClr val="9900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A54CFA45-573B-9EF0-370B-90B8759BEB3D}"/>
              </a:ext>
            </a:extLst>
          </p:cNvPr>
          <p:cNvSpPr txBox="1"/>
          <p:nvPr/>
        </p:nvSpPr>
        <p:spPr>
          <a:xfrm>
            <a:off x="6758992" y="3349289"/>
            <a:ext cx="194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u="none" strike="noStrike" baseline="0" dirty="0">
                <a:latin typeface="Baikal Normal Regular" pitchFamily="2" charset="77"/>
              </a:rPr>
              <a:t>Oui tout à fait 	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56D4E9C-F6A6-DE97-651A-8BD72A388696}"/>
              </a:ext>
            </a:extLst>
          </p:cNvPr>
          <p:cNvSpPr txBox="1"/>
          <p:nvPr/>
        </p:nvSpPr>
        <p:spPr>
          <a:xfrm>
            <a:off x="6758992" y="3534169"/>
            <a:ext cx="194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u="none" strike="noStrike" baseline="0" dirty="0">
                <a:latin typeface="Baikal Normal Regular" pitchFamily="2" charset="77"/>
              </a:rPr>
              <a:t>Oui plutôt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6EB107B-91C7-1110-EED8-1BB631C3EAA9}"/>
              </a:ext>
            </a:extLst>
          </p:cNvPr>
          <p:cNvSpPr txBox="1"/>
          <p:nvPr/>
        </p:nvSpPr>
        <p:spPr>
          <a:xfrm>
            <a:off x="6758992" y="3729654"/>
            <a:ext cx="194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u="none" strike="noStrike" baseline="0" dirty="0">
                <a:latin typeface="Baikal Normal Regular" pitchFamily="2" charset="77"/>
              </a:rPr>
              <a:t>Non pas vraiment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52B708F-D66A-A073-614C-893FA4F14E75}"/>
              </a:ext>
            </a:extLst>
          </p:cNvPr>
          <p:cNvSpPr txBox="1"/>
          <p:nvPr/>
        </p:nvSpPr>
        <p:spPr>
          <a:xfrm>
            <a:off x="6758992" y="3922367"/>
            <a:ext cx="194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latin typeface="Baikal Normal Regular" pitchFamily="2" charset="77"/>
              </a:rPr>
              <a:t>Non pas du tout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4BEC93-6779-8CB3-2197-4E0307123892}"/>
              </a:ext>
            </a:extLst>
          </p:cNvPr>
          <p:cNvSpPr/>
          <p:nvPr/>
        </p:nvSpPr>
        <p:spPr>
          <a:xfrm>
            <a:off x="6713230" y="3413316"/>
            <a:ext cx="72000" cy="72000"/>
          </a:xfrm>
          <a:prstGeom prst="rect">
            <a:avLst/>
          </a:prstGeom>
          <a:solidFill>
            <a:srgbClr val="1287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ikal Normal Regular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CEEF8F-6AB1-9F07-73A2-794CB872F956}"/>
              </a:ext>
            </a:extLst>
          </p:cNvPr>
          <p:cNvSpPr/>
          <p:nvPr/>
        </p:nvSpPr>
        <p:spPr>
          <a:xfrm>
            <a:off x="6713230" y="3598196"/>
            <a:ext cx="72000" cy="72000"/>
          </a:xfrm>
          <a:prstGeom prst="rect">
            <a:avLst/>
          </a:prstGeom>
          <a:solidFill>
            <a:srgbClr val="9AB8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ikal Normal Regular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EA22B5-32DD-B3BC-818A-379C87E2EE0B}"/>
              </a:ext>
            </a:extLst>
          </p:cNvPr>
          <p:cNvSpPr/>
          <p:nvPr/>
        </p:nvSpPr>
        <p:spPr>
          <a:xfrm>
            <a:off x="6713230" y="3793681"/>
            <a:ext cx="72000" cy="72000"/>
          </a:xfrm>
          <a:prstGeom prst="rect">
            <a:avLst/>
          </a:prstGeom>
          <a:solidFill>
            <a:srgbClr val="E40E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ikal Normal Regular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83A0FE-4FE6-8CB8-C230-84BE42C546A5}"/>
              </a:ext>
            </a:extLst>
          </p:cNvPr>
          <p:cNvSpPr/>
          <p:nvPr/>
        </p:nvSpPr>
        <p:spPr>
          <a:xfrm>
            <a:off x="6713230" y="3986394"/>
            <a:ext cx="72000" cy="72000"/>
          </a:xfrm>
          <a:prstGeom prst="rect">
            <a:avLst/>
          </a:prstGeom>
          <a:solidFill>
            <a:srgbClr val="9900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ikal Normal Regular" pitchFamily="2" charset="77"/>
            </a:endParaRPr>
          </a:p>
        </p:txBody>
      </p:sp>
      <p:sp>
        <p:nvSpPr>
          <p:cNvPr id="34" name="Titre 8">
            <a:extLst>
              <a:ext uri="{FF2B5EF4-FFF2-40B4-BE49-F238E27FC236}">
                <a16:creationId xmlns:a16="http://schemas.microsoft.com/office/drawing/2014/main" id="{4BE7C3A0-40C4-82DC-C404-707FF1BB6AEF}"/>
              </a:ext>
            </a:extLst>
          </p:cNvPr>
          <p:cNvSpPr txBox="1">
            <a:spLocks/>
          </p:cNvSpPr>
          <p:nvPr/>
        </p:nvSpPr>
        <p:spPr>
          <a:xfrm>
            <a:off x="801472" y="108661"/>
            <a:ext cx="8326944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C213B5-3C6F-742C-33EE-BB6A1C1F9A7B}"/>
              </a:ext>
            </a:extLst>
          </p:cNvPr>
          <p:cNvSpPr/>
          <p:nvPr/>
        </p:nvSpPr>
        <p:spPr>
          <a:xfrm>
            <a:off x="0" y="5069392"/>
            <a:ext cx="9144000" cy="11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56CDA4-E766-5438-5CB4-338A63699A8D}"/>
              </a:ext>
            </a:extLst>
          </p:cNvPr>
          <p:cNvSpPr/>
          <p:nvPr/>
        </p:nvSpPr>
        <p:spPr>
          <a:xfrm>
            <a:off x="0" y="0"/>
            <a:ext cx="720665" cy="64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E1AD532-0546-2A93-8C18-C101E3E8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32" y="192991"/>
            <a:ext cx="8488468" cy="625840"/>
          </a:xfrm>
        </p:spPr>
        <p:txBody>
          <a:bodyPr/>
          <a:lstStyle/>
          <a:p>
            <a:r>
              <a:rPr lang="fr-FR" sz="1600" dirty="0">
                <a:latin typeface="Baikal Exp Regular" pitchFamily="2" charset="77"/>
              </a:rPr>
              <a:t>La santé mentale des salariés, véritable enjeu pour les entreprises aux yeux des Français – et cela, quel que soit l’âge </a:t>
            </a:r>
            <a:br>
              <a:rPr lang="fr-FR" sz="1600" dirty="0">
                <a:latin typeface="Baikal Exp Regular" pitchFamily="2" charset="77"/>
              </a:rPr>
            </a:br>
            <a:br>
              <a:rPr lang="fr-FR" sz="1600" dirty="0">
                <a:latin typeface="Baikal Exp Regular" pitchFamily="2" charset="77"/>
              </a:rPr>
            </a:br>
            <a:endParaRPr lang="fr-FR" sz="1600" b="0" i="1" dirty="0">
              <a:latin typeface="Baikal Exp Regular" pitchFamily="2" charset="77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69B8C0C0-D9E7-17D8-788E-348F70AF6EB7}"/>
              </a:ext>
            </a:extLst>
          </p:cNvPr>
          <p:cNvGrpSpPr/>
          <p:nvPr/>
        </p:nvGrpSpPr>
        <p:grpSpPr>
          <a:xfrm>
            <a:off x="9004" y="4652004"/>
            <a:ext cx="1375592" cy="491495"/>
            <a:chOff x="9004" y="4652004"/>
            <a:chExt cx="1375592" cy="49149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B8B9A50-A3B0-F211-ADF9-21F1192731D0}"/>
                </a:ext>
              </a:extLst>
            </p:cNvPr>
            <p:cNvSpPr/>
            <p:nvPr/>
          </p:nvSpPr>
          <p:spPr>
            <a:xfrm>
              <a:off x="9004" y="4652004"/>
              <a:ext cx="711662" cy="49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E35A03CE-02CE-ECDF-28CD-277011AD8AED}"/>
                </a:ext>
              </a:extLst>
            </p:cNvPr>
            <p:cNvGrpSpPr/>
            <p:nvPr/>
          </p:nvGrpSpPr>
          <p:grpSpPr>
            <a:xfrm>
              <a:off x="179851" y="4783621"/>
              <a:ext cx="1204745" cy="250407"/>
              <a:chOff x="133204" y="4580287"/>
              <a:chExt cx="1204745" cy="250407"/>
            </a:xfrm>
          </p:grpSpPr>
          <p:pic>
            <p:nvPicPr>
              <p:cNvPr id="49" name="Image 48" descr="Une image contenant texte, Police, Graphique, logo&#10;&#10;Le contenu généré par l’IA peut être incorrect.">
                <a:extLst>
                  <a:ext uri="{FF2B5EF4-FFF2-40B4-BE49-F238E27FC236}">
                    <a16:creationId xmlns:a16="http://schemas.microsoft.com/office/drawing/2014/main" id="{D1B10FAE-83DA-D4DD-A0A9-85B8CBC3E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204" y="4588586"/>
                <a:ext cx="615553" cy="239961"/>
              </a:xfrm>
              <a:prstGeom prst="rect">
                <a:avLst/>
              </a:prstGeom>
            </p:spPr>
          </p:pic>
          <p:pic>
            <p:nvPicPr>
              <p:cNvPr id="50" name="Image 49" descr="Une image contenant Police, Graphique, logo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DE40DD3D-522C-E9CF-5446-B04100925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757" y="4580287"/>
                <a:ext cx="589192" cy="250407"/>
              </a:xfrm>
              <a:prstGeom prst="rect">
                <a:avLst/>
              </a:prstGeom>
            </p:spPr>
          </p:pic>
        </p:grp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F2CB9847-0502-A93A-9667-9D762791685F}"/>
              </a:ext>
            </a:extLst>
          </p:cNvPr>
          <p:cNvSpPr txBox="1"/>
          <p:nvPr/>
        </p:nvSpPr>
        <p:spPr>
          <a:xfrm>
            <a:off x="33632" y="715815"/>
            <a:ext cx="1004593" cy="238363"/>
          </a:xfrm>
          <a:prstGeom prst="roundRect">
            <a:avLst/>
          </a:prstGeom>
          <a:solidFill>
            <a:srgbClr val="9900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ikal Exp Regular" pitchFamily="2" charset="77"/>
              </a:rPr>
              <a:t>NEW 2026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0C829E9-7001-2C66-9DB7-3A9301189D39}"/>
              </a:ext>
            </a:extLst>
          </p:cNvPr>
          <p:cNvCxnSpPr>
            <a:cxnSpLocks/>
          </p:cNvCxnSpPr>
          <p:nvPr/>
        </p:nvCxnSpPr>
        <p:spPr>
          <a:xfrm>
            <a:off x="2629659" y="2750769"/>
            <a:ext cx="1447006" cy="0"/>
          </a:xfrm>
          <a:prstGeom prst="line">
            <a:avLst/>
          </a:prstGeom>
          <a:ln>
            <a:solidFill>
              <a:srgbClr val="5A7F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F7B4D99-B5FA-F5BC-15BB-DE920863B3C0}"/>
              </a:ext>
            </a:extLst>
          </p:cNvPr>
          <p:cNvCxnSpPr>
            <a:cxnSpLocks/>
          </p:cNvCxnSpPr>
          <p:nvPr/>
        </p:nvCxnSpPr>
        <p:spPr>
          <a:xfrm>
            <a:off x="535928" y="2750769"/>
            <a:ext cx="1157032" cy="0"/>
          </a:xfrm>
          <a:prstGeom prst="line">
            <a:avLst/>
          </a:prstGeom>
          <a:ln>
            <a:solidFill>
              <a:srgbClr val="5A7F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Graphique 29">
            <a:extLst>
              <a:ext uri="{FF2B5EF4-FFF2-40B4-BE49-F238E27FC236}">
                <a16:creationId xmlns:a16="http://schemas.microsoft.com/office/drawing/2014/main" id="{3566DED8-2B4A-47F9-0597-B9872AB49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128807"/>
              </p:ext>
            </p:extLst>
          </p:nvPr>
        </p:nvGraphicFramePr>
        <p:xfrm>
          <a:off x="296877" y="3112859"/>
          <a:ext cx="4277744" cy="140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344A21C1-9B66-F42A-73D2-B81F1CB1382D}"/>
              </a:ext>
            </a:extLst>
          </p:cNvPr>
          <p:cNvSpPr txBox="1"/>
          <p:nvPr/>
        </p:nvSpPr>
        <p:spPr>
          <a:xfrm>
            <a:off x="1367863" y="4700060"/>
            <a:ext cx="728701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Q25. Et plus précisément, diriez-vous que toutes les entreprises devraient être dans l’obligation de mettre en place chacune des propositions suivantes ? Base : </a:t>
            </a:r>
            <a:r>
              <a:rPr lang="fr-FR" sz="900" b="1" dirty="0">
                <a:latin typeface="Baikal Normal Regular" pitchFamily="2" charset="77"/>
                <a:ea typeface="Calibri" panose="020F0502020204030204" pitchFamily="34" charset="0"/>
              </a:rPr>
              <a:t>Ensemble</a:t>
            </a:r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 (n=1010) – Une seule réponse possible par item [Nouvelle question 2026]</a:t>
            </a:r>
          </a:p>
          <a:p>
            <a:endParaRPr lang="fr-FR" sz="900" dirty="0">
              <a:latin typeface="Baikal Normal Regular" pitchFamily="2" charset="77"/>
              <a:ea typeface="Calibri" panose="020F050202020403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9BDF33C-543C-4349-082E-2326E9BDA9A0}"/>
              </a:ext>
            </a:extLst>
          </p:cNvPr>
          <p:cNvGrpSpPr/>
          <p:nvPr/>
        </p:nvGrpSpPr>
        <p:grpSpPr>
          <a:xfrm>
            <a:off x="1385039" y="653537"/>
            <a:ext cx="5771466" cy="419150"/>
            <a:chOff x="2974965" y="478518"/>
            <a:chExt cx="5771466" cy="41915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5A0878E-868C-C42B-87CF-9763A4256D3E}"/>
                </a:ext>
              </a:extLst>
            </p:cNvPr>
            <p:cNvSpPr txBox="1"/>
            <p:nvPr/>
          </p:nvSpPr>
          <p:spPr>
            <a:xfrm>
              <a:off x="3184373" y="608227"/>
              <a:ext cx="5562058" cy="2894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latin typeface="Baikal Med Exp" pitchFamily="2" charset="77"/>
                </a:rPr>
                <a:t>Mettre en place des actions de prévention sur les enjeux de santé mentale pour leurs salariés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31AC442-BBD9-37C6-0804-9DB36F6F0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2974965" y="478518"/>
              <a:ext cx="270737" cy="272416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F5CA7769-F43A-8C0E-8273-379BE77789B6}"/>
              </a:ext>
            </a:extLst>
          </p:cNvPr>
          <p:cNvSpPr txBox="1"/>
          <p:nvPr/>
        </p:nvSpPr>
        <p:spPr>
          <a:xfrm>
            <a:off x="2694141" y="2362682"/>
            <a:ext cx="2373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>
                <a:latin typeface="Baikal Normal Regular" pitchFamily="2" charset="77"/>
              </a:rPr>
              <a:t>Actifs : </a:t>
            </a:r>
            <a:r>
              <a:rPr lang="fr-FR" sz="1000" dirty="0">
                <a:solidFill>
                  <a:srgbClr val="5A7F41"/>
                </a:solidFill>
                <a:latin typeface="Baikal Normal Regular" pitchFamily="2" charset="77"/>
              </a:rPr>
              <a:t>29% </a:t>
            </a:r>
            <a:r>
              <a:rPr lang="fr-FR" sz="1000" i="1" dirty="0">
                <a:latin typeface="Baikal Normal Regular" pitchFamily="2" charset="77"/>
              </a:rPr>
              <a:t>dont </a:t>
            </a:r>
            <a:r>
              <a:rPr lang="fr-FR" sz="1000" i="1" dirty="0">
                <a:solidFill>
                  <a:srgbClr val="5A7F41"/>
                </a:solidFill>
                <a:latin typeface="Baikal Normal Regular" pitchFamily="2" charset="77"/>
              </a:rPr>
              <a:t>43% tout à fait</a:t>
            </a:r>
          </a:p>
        </p:txBody>
      </p:sp>
    </p:spTree>
    <p:extLst>
      <p:ext uri="{BB962C8B-B14F-4D97-AF65-F5344CB8AC3E}">
        <p14:creationId xmlns:p14="http://schemas.microsoft.com/office/powerpoint/2010/main" val="257449989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436DA-01EC-D08C-EC22-58D3F00E2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9">
            <a:extLst>
              <a:ext uri="{FF2B5EF4-FFF2-40B4-BE49-F238E27FC236}">
                <a16:creationId xmlns:a16="http://schemas.microsoft.com/office/drawing/2014/main" id="{24D00806-4EF7-9B5F-8FDE-3E95CCFD6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896303"/>
              </p:ext>
            </p:extLst>
          </p:nvPr>
        </p:nvGraphicFramePr>
        <p:xfrm>
          <a:off x="2453247" y="826237"/>
          <a:ext cx="4237506" cy="362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8179909B-BB6B-6BE2-26F9-F3044F0AB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22</a:t>
            </a:fld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F34477-24B8-15B4-972D-12C0ECEB3F84}"/>
              </a:ext>
            </a:extLst>
          </p:cNvPr>
          <p:cNvSpPr txBox="1"/>
          <p:nvPr/>
        </p:nvSpPr>
        <p:spPr>
          <a:xfrm>
            <a:off x="3456637" y="2039650"/>
            <a:ext cx="2200825" cy="919401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0" lang="fr-FR" sz="12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ikal Exp Regular" pitchFamily="50" charset="0"/>
              </a:rPr>
              <a:t>Un rôle accru des entreprises dans la santé des Français c'est une évolution….</a:t>
            </a:r>
            <a:endParaRPr lang="fr-FR" sz="1200">
              <a:solidFill>
                <a:schemeClr val="tx1"/>
              </a:solidFill>
              <a:latin typeface="Baikal Exp Regular" pitchFamily="50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A6868EE-44FC-5F92-9098-2E97164ED9D3}"/>
              </a:ext>
            </a:extLst>
          </p:cNvPr>
          <p:cNvSpPr txBox="1"/>
          <p:nvPr/>
        </p:nvSpPr>
        <p:spPr>
          <a:xfrm>
            <a:off x="1431406" y="4701917"/>
            <a:ext cx="6281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>
                <a:latin typeface="Baikal Normal Regular" pitchFamily="2" charset="77"/>
                <a:ea typeface="Calibri" panose="020F0502020204030204" pitchFamily="34" charset="0"/>
              </a:rPr>
              <a:t>Q12. Entre les deux opinions suivantes, de laquelle vous sentez-vous le plus proche ou disons le moins éloigné ? </a:t>
            </a:r>
          </a:p>
          <a:p>
            <a:r>
              <a:rPr lang="fr-FR" sz="900" i="1">
                <a:latin typeface="Baikal Normal Regular" pitchFamily="2" charset="77"/>
              </a:rPr>
              <a:t>Base : </a:t>
            </a:r>
            <a:r>
              <a:rPr lang="fr-FR" sz="900" b="1" i="1">
                <a:latin typeface="Baikal Normal Regular" pitchFamily="2" charset="77"/>
              </a:rPr>
              <a:t>Ensemble</a:t>
            </a:r>
            <a:r>
              <a:rPr lang="fr-FR" sz="900" i="1">
                <a:latin typeface="Baikal Normal Regular" pitchFamily="2" charset="77"/>
              </a:rPr>
              <a:t> (n=1010) – Une seule réponse possible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54C95D-DF87-B9B1-B8F7-B0985BD701FE}"/>
              </a:ext>
            </a:extLst>
          </p:cNvPr>
          <p:cNvSpPr txBox="1"/>
          <p:nvPr/>
        </p:nvSpPr>
        <p:spPr>
          <a:xfrm>
            <a:off x="6094395" y="1513826"/>
            <a:ext cx="298203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u="none" strike="noStrike" baseline="0" dirty="0">
                <a:solidFill>
                  <a:srgbClr val="9AB871"/>
                </a:solidFill>
                <a:latin typeface="Baikal Exp Regular" pitchFamily="50" charset="0"/>
              </a:rPr>
              <a:t>…positive car cela va permettre de donner davantage de moyens à notre système de santé 	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EBB1640-6BC0-CBC6-3399-DE545AFD668E}"/>
              </a:ext>
            </a:extLst>
          </p:cNvPr>
          <p:cNvSpPr txBox="1"/>
          <p:nvPr/>
        </p:nvSpPr>
        <p:spPr>
          <a:xfrm>
            <a:off x="-122628" y="3450739"/>
            <a:ext cx="335821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50">
                <a:solidFill>
                  <a:srgbClr val="FF0000"/>
                </a:solidFill>
                <a:latin typeface="Baikal Exp Regular" pitchFamily="50" charset="0"/>
              </a:rPr>
              <a:t>…négative car cela signifie que l'on se dirige vers une forme de privatisation de notre système de santé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36E5DA0-94D0-CDC6-2893-319E1C7DC851}"/>
              </a:ext>
            </a:extLst>
          </p:cNvPr>
          <p:cNvSpPr txBox="1"/>
          <p:nvPr/>
        </p:nvSpPr>
        <p:spPr>
          <a:xfrm>
            <a:off x="1384597" y="1551618"/>
            <a:ext cx="20837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u="none" strike="noStrike">
                <a:solidFill>
                  <a:srgbClr val="B2B5B6"/>
                </a:solidFill>
                <a:effectLst/>
                <a:latin typeface="Baikal Exp Regular" pitchFamily="50" charset="0"/>
              </a:rPr>
              <a:t>Vous ne savez pas</a:t>
            </a:r>
            <a:r>
              <a:rPr lang="fr-FR" sz="1050">
                <a:solidFill>
                  <a:srgbClr val="B2B5B6"/>
                </a:solidFill>
                <a:latin typeface="Baikal Exp Regular" pitchFamily="50" charset="0"/>
              </a:rPr>
              <a:t> </a:t>
            </a:r>
          </a:p>
        </p:txBody>
      </p:sp>
      <p:pic>
        <p:nvPicPr>
          <p:cNvPr id="25" name="Graphique 24" descr="Signe pouce en haut contour">
            <a:extLst>
              <a:ext uri="{FF2B5EF4-FFF2-40B4-BE49-F238E27FC236}">
                <a16:creationId xmlns:a16="http://schemas.microsoft.com/office/drawing/2014/main" id="{0699F5D9-1C5D-3A8D-241F-45274AFFD888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34705" y="1006467"/>
            <a:ext cx="423776" cy="541611"/>
          </a:xfrm>
          <a:prstGeom prst="rect">
            <a:avLst/>
          </a:prstGeom>
        </p:spPr>
      </p:pic>
      <p:pic>
        <p:nvPicPr>
          <p:cNvPr id="27" name="Graphique 26" descr="Pouce en bas contour">
            <a:extLst>
              <a:ext uri="{FF2B5EF4-FFF2-40B4-BE49-F238E27FC236}">
                <a16:creationId xmlns:a16="http://schemas.microsoft.com/office/drawing/2014/main" id="{673311CC-A076-5C7A-1FFB-CE9AD7E84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147" y="2961158"/>
            <a:ext cx="489581" cy="4895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8B32D46-E4D8-1F0A-C75A-35A904BBAE5C}"/>
              </a:ext>
            </a:extLst>
          </p:cNvPr>
          <p:cNvSpPr txBox="1"/>
          <p:nvPr/>
        </p:nvSpPr>
        <p:spPr>
          <a:xfrm>
            <a:off x="5641021" y="2907870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Baikal Normal Regular" pitchFamily="2" charset="77"/>
              </a:rPr>
              <a:t>(+9)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563543-10D6-B33D-30D1-69FB3DF34F20}"/>
              </a:ext>
            </a:extLst>
          </p:cNvPr>
          <p:cNvSpPr txBox="1"/>
          <p:nvPr/>
        </p:nvSpPr>
        <p:spPr>
          <a:xfrm>
            <a:off x="3188671" y="3249005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Baikal Normal Regular" pitchFamily="2" charset="77"/>
              </a:rPr>
              <a:t>(-3)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833D93-4580-26E4-FB00-299EB9A6D9E9}"/>
              </a:ext>
            </a:extLst>
          </p:cNvPr>
          <p:cNvSpPr txBox="1"/>
          <p:nvPr/>
        </p:nvSpPr>
        <p:spPr>
          <a:xfrm>
            <a:off x="3176057" y="1556193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Baikal Normal Regular" pitchFamily="2" charset="77"/>
              </a:rPr>
              <a:t>(-6)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D7D64C-92C4-61B2-6555-09D63CD4BF0D}"/>
              </a:ext>
            </a:extLst>
          </p:cNvPr>
          <p:cNvSpPr txBox="1"/>
          <p:nvPr/>
        </p:nvSpPr>
        <p:spPr>
          <a:xfrm>
            <a:off x="2263053" y="4016609"/>
            <a:ext cx="1337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>
                <a:latin typeface="Baikal Normal Regular" pitchFamily="2" charset="77"/>
              </a:rPr>
              <a:t>50-64 ans : </a:t>
            </a:r>
            <a:r>
              <a:rPr lang="fr-FR" sz="1000" dirty="0">
                <a:solidFill>
                  <a:srgbClr val="FF0000"/>
                </a:solidFill>
                <a:latin typeface="Baikal Normal Regular" pitchFamily="2" charset="77"/>
              </a:rPr>
              <a:t>29%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9E7965F-A22E-C0DB-28E7-99F2377A0EF2}"/>
              </a:ext>
            </a:extLst>
          </p:cNvPr>
          <p:cNvSpPr txBox="1"/>
          <p:nvPr/>
        </p:nvSpPr>
        <p:spPr>
          <a:xfrm>
            <a:off x="6355730" y="2060038"/>
            <a:ext cx="1853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>
                <a:latin typeface="Baikal Normal Regular" pitchFamily="2" charset="77"/>
              </a:rPr>
              <a:t>Moins de 35 ans : </a:t>
            </a:r>
            <a:r>
              <a:rPr lang="fr-FR" sz="1000" dirty="0">
                <a:solidFill>
                  <a:srgbClr val="9AB871"/>
                </a:solidFill>
                <a:latin typeface="Baikal Normal Regular" pitchFamily="2" charset="77"/>
              </a:rPr>
              <a:t>68% </a:t>
            </a:r>
          </a:p>
          <a:p>
            <a:pPr algn="just"/>
            <a:r>
              <a:rPr lang="fr-FR" sz="1000" dirty="0">
                <a:latin typeface="Baikal Normal Regular" pitchFamily="2" charset="77"/>
              </a:rPr>
              <a:t>CSP+ : </a:t>
            </a:r>
            <a:r>
              <a:rPr lang="fr-FR" sz="1000" dirty="0">
                <a:solidFill>
                  <a:srgbClr val="9AB871"/>
                </a:solidFill>
                <a:latin typeface="Baikal Normal Regular" pitchFamily="2" charset="77"/>
              </a:rPr>
              <a:t>66% </a:t>
            </a:r>
          </a:p>
          <a:p>
            <a:pPr algn="just"/>
            <a:r>
              <a:rPr lang="fr-FR" sz="1000" dirty="0">
                <a:latin typeface="Baikal Normal Regular" pitchFamily="2" charset="77"/>
              </a:rPr>
              <a:t>IDF: </a:t>
            </a:r>
            <a:r>
              <a:rPr lang="fr-FR" sz="1000" dirty="0">
                <a:solidFill>
                  <a:srgbClr val="9AB871"/>
                </a:solidFill>
                <a:latin typeface="Baikal Normal Regular" pitchFamily="2" charset="77"/>
              </a:rPr>
              <a:t>64%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544BA-9B03-069F-9C8A-00842C7D6826}"/>
              </a:ext>
            </a:extLst>
          </p:cNvPr>
          <p:cNvSpPr/>
          <p:nvPr/>
        </p:nvSpPr>
        <p:spPr>
          <a:xfrm>
            <a:off x="0" y="5069392"/>
            <a:ext cx="9144000" cy="11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9846E8-00BE-B3C8-579B-C83B87D7EF2A}"/>
              </a:ext>
            </a:extLst>
          </p:cNvPr>
          <p:cNvSpPr/>
          <p:nvPr/>
        </p:nvSpPr>
        <p:spPr>
          <a:xfrm>
            <a:off x="0" y="0"/>
            <a:ext cx="720665" cy="64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5254E1F-0747-0F0C-81AC-D5B3801C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74" y="196057"/>
            <a:ext cx="8770726" cy="385390"/>
          </a:xfrm>
        </p:spPr>
        <p:txBody>
          <a:bodyPr/>
          <a:lstStyle/>
          <a:p>
            <a:r>
              <a:rPr lang="fr-FR" sz="1600" dirty="0">
                <a:latin typeface="Baikal Exp Regular" pitchFamily="2" charset="77"/>
              </a:rPr>
              <a:t>In fine, pour une large majorité, une intervention accrue des entreprises dans la santé des Français est vue comme  une évolution positive </a:t>
            </a:r>
            <a:endParaRPr lang="fr-FR" sz="1800" b="0" i="1" dirty="0">
              <a:latin typeface="Baikal Normal Regular" pitchFamily="2" charset="77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E787D6E-EED9-1F9B-95F7-3D8E39B04650}"/>
              </a:ext>
            </a:extLst>
          </p:cNvPr>
          <p:cNvGrpSpPr/>
          <p:nvPr/>
        </p:nvGrpSpPr>
        <p:grpSpPr>
          <a:xfrm>
            <a:off x="9004" y="4652004"/>
            <a:ext cx="1375592" cy="491495"/>
            <a:chOff x="9004" y="4652004"/>
            <a:chExt cx="1375592" cy="4914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558013-4994-C5DF-86E6-1CF7677DABD8}"/>
                </a:ext>
              </a:extLst>
            </p:cNvPr>
            <p:cNvSpPr/>
            <p:nvPr/>
          </p:nvSpPr>
          <p:spPr>
            <a:xfrm>
              <a:off x="9004" y="4652004"/>
              <a:ext cx="711662" cy="49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220FF741-1714-B548-E1A6-A4D3432AFBC6}"/>
                </a:ext>
              </a:extLst>
            </p:cNvPr>
            <p:cNvGrpSpPr/>
            <p:nvPr/>
          </p:nvGrpSpPr>
          <p:grpSpPr>
            <a:xfrm>
              <a:off x="179851" y="4783621"/>
              <a:ext cx="1204745" cy="250407"/>
              <a:chOff x="133204" y="4580287"/>
              <a:chExt cx="1204745" cy="250407"/>
            </a:xfrm>
          </p:grpSpPr>
          <p:pic>
            <p:nvPicPr>
              <p:cNvPr id="26" name="Image 25" descr="Une image contenant texte, Police, Graphique, logo&#10;&#10;Le contenu généré par l’IA peut être incorrect.">
                <a:extLst>
                  <a:ext uri="{FF2B5EF4-FFF2-40B4-BE49-F238E27FC236}">
                    <a16:creationId xmlns:a16="http://schemas.microsoft.com/office/drawing/2014/main" id="{9DEE6893-746C-2178-74A4-21521DED2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204" y="4588586"/>
                <a:ext cx="615553" cy="239961"/>
              </a:xfrm>
              <a:prstGeom prst="rect">
                <a:avLst/>
              </a:prstGeom>
            </p:spPr>
          </p:pic>
          <p:pic>
            <p:nvPicPr>
              <p:cNvPr id="28" name="Image 27" descr="Une image contenant Police, Graphique, logo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868D1882-1C11-831D-D1DA-246DB73A5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8757" y="4580287"/>
                <a:ext cx="589192" cy="250407"/>
              </a:xfrm>
              <a:prstGeom prst="rect">
                <a:avLst/>
              </a:prstGeom>
            </p:spPr>
          </p:pic>
        </p:grp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85C4985B-864B-1D5A-313F-D890237DBF20}"/>
              </a:ext>
            </a:extLst>
          </p:cNvPr>
          <p:cNvSpPr txBox="1"/>
          <p:nvPr/>
        </p:nvSpPr>
        <p:spPr>
          <a:xfrm>
            <a:off x="6280578" y="4117325"/>
            <a:ext cx="3019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ikal Normal Regular" pitchFamily="2" charset="77"/>
              </a:rPr>
              <a:t>(+/- xx) : évolutions par rapport à mars 2025</a:t>
            </a:r>
          </a:p>
        </p:txBody>
      </p:sp>
    </p:spTree>
    <p:extLst>
      <p:ext uri="{BB962C8B-B14F-4D97-AF65-F5344CB8AC3E}">
        <p14:creationId xmlns:p14="http://schemas.microsoft.com/office/powerpoint/2010/main" val="98119917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ACEE7-B9B9-9B00-433F-C841C9E8C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74D2F0-C5F5-8BF2-B92D-A82701A19E4C}"/>
              </a:ext>
            </a:extLst>
          </p:cNvPr>
          <p:cNvSpPr/>
          <p:nvPr/>
        </p:nvSpPr>
        <p:spPr>
          <a:xfrm>
            <a:off x="1388087" y="883223"/>
            <a:ext cx="6253684" cy="3639097"/>
          </a:xfrm>
          <a:prstGeom prst="rect">
            <a:avLst/>
          </a:prstGeom>
          <a:noFill/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AFEBFE22-246E-5385-3959-2F9B8F7FD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23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4D0C920-AA21-905D-2B7A-B2E4EE2DF209}"/>
              </a:ext>
            </a:extLst>
          </p:cNvPr>
          <p:cNvSpPr txBox="1"/>
          <p:nvPr/>
        </p:nvSpPr>
        <p:spPr>
          <a:xfrm>
            <a:off x="1431406" y="4701917"/>
            <a:ext cx="6281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>
                <a:latin typeface="Baikal Normal Regular" pitchFamily="2" charset="77"/>
                <a:ea typeface="Calibri" panose="020F0502020204030204" pitchFamily="34" charset="0"/>
              </a:rPr>
              <a:t>Q12. Entre les deux opinions suivantes, de laquelle vous sentez-vous le plus proche ou disons le moins éloigné ? </a:t>
            </a:r>
          </a:p>
          <a:p>
            <a:r>
              <a:rPr lang="fr-FR" sz="900" i="1">
                <a:latin typeface="Baikal Normal Regular" pitchFamily="2" charset="77"/>
              </a:rPr>
              <a:t>Base : </a:t>
            </a:r>
            <a:r>
              <a:rPr lang="fr-FR" sz="900" b="1" i="1">
                <a:latin typeface="Baikal Normal Regular" pitchFamily="2" charset="77"/>
              </a:rPr>
              <a:t>Ensemble</a:t>
            </a:r>
            <a:r>
              <a:rPr lang="fr-FR" sz="900" i="1">
                <a:latin typeface="Baikal Normal Regular" pitchFamily="2" charset="77"/>
              </a:rPr>
              <a:t> (n=1010) – Une seule réponse possible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CB50B7-2FD9-8847-8EDD-FF23352E47B0}"/>
              </a:ext>
            </a:extLst>
          </p:cNvPr>
          <p:cNvSpPr txBox="1"/>
          <p:nvPr/>
        </p:nvSpPr>
        <p:spPr>
          <a:xfrm>
            <a:off x="5695990" y="2473804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Baikal Normal Regular" pitchFamily="2" charset="77"/>
              </a:rPr>
              <a:t>(-4)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5A5EDE-FF77-E143-25D8-E2BA158F2582}"/>
              </a:ext>
            </a:extLst>
          </p:cNvPr>
          <p:cNvSpPr txBox="1"/>
          <p:nvPr/>
        </p:nvSpPr>
        <p:spPr>
          <a:xfrm>
            <a:off x="3098011" y="1709730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Baikal Normal Regular" pitchFamily="2" charset="77"/>
              </a:rPr>
              <a:t>(+6)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EDF20A-501C-B30D-387D-D911698765C8}"/>
              </a:ext>
            </a:extLst>
          </p:cNvPr>
          <p:cNvSpPr/>
          <p:nvPr/>
        </p:nvSpPr>
        <p:spPr>
          <a:xfrm>
            <a:off x="0" y="5069392"/>
            <a:ext cx="9144000" cy="11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7A2595-066F-A184-5855-6C36845ED903}"/>
              </a:ext>
            </a:extLst>
          </p:cNvPr>
          <p:cNvSpPr/>
          <p:nvPr/>
        </p:nvSpPr>
        <p:spPr>
          <a:xfrm>
            <a:off x="0" y="0"/>
            <a:ext cx="720665" cy="64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DCF079EE-49B7-4066-4733-8DE26AF5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74" y="279222"/>
            <a:ext cx="8698726" cy="385390"/>
          </a:xfrm>
        </p:spPr>
        <p:txBody>
          <a:bodyPr/>
          <a:lstStyle/>
          <a:p>
            <a:r>
              <a:rPr lang="fr-FR" sz="1600" dirty="0">
                <a:latin typeface="Baikal Exp Regular" pitchFamily="2" charset="77"/>
              </a:rPr>
              <a:t>Après un léger recul en 2025, une perception qui se renforce </a:t>
            </a:r>
            <a:endParaRPr lang="fr-FR" sz="1800" b="0" i="1" dirty="0">
              <a:latin typeface="Baikal Normal Regular" pitchFamily="2" charset="77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F617CB1-B786-D4DD-6924-0601EABAB207}"/>
              </a:ext>
            </a:extLst>
          </p:cNvPr>
          <p:cNvGrpSpPr/>
          <p:nvPr/>
        </p:nvGrpSpPr>
        <p:grpSpPr>
          <a:xfrm>
            <a:off x="9004" y="4652004"/>
            <a:ext cx="1375592" cy="491495"/>
            <a:chOff x="9004" y="4652004"/>
            <a:chExt cx="1375592" cy="4914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ED83DC-08C5-5A6F-A610-47DE36CB2EFE}"/>
                </a:ext>
              </a:extLst>
            </p:cNvPr>
            <p:cNvSpPr/>
            <p:nvPr/>
          </p:nvSpPr>
          <p:spPr>
            <a:xfrm>
              <a:off x="9004" y="4652004"/>
              <a:ext cx="711662" cy="49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16E467F6-B6C6-F0BA-C1CE-27C9092CFCAD}"/>
                </a:ext>
              </a:extLst>
            </p:cNvPr>
            <p:cNvGrpSpPr/>
            <p:nvPr/>
          </p:nvGrpSpPr>
          <p:grpSpPr>
            <a:xfrm>
              <a:off x="179851" y="4783621"/>
              <a:ext cx="1204745" cy="250407"/>
              <a:chOff x="133204" y="4580287"/>
              <a:chExt cx="1204745" cy="250407"/>
            </a:xfrm>
          </p:grpSpPr>
          <p:pic>
            <p:nvPicPr>
              <p:cNvPr id="26" name="Image 25" descr="Une image contenant texte, Police, Graphique, logo&#10;&#10;Le contenu généré par l’IA peut être incorrect.">
                <a:extLst>
                  <a:ext uri="{FF2B5EF4-FFF2-40B4-BE49-F238E27FC236}">
                    <a16:creationId xmlns:a16="http://schemas.microsoft.com/office/drawing/2014/main" id="{5DD27706-9EB4-ECFD-80B1-52963C19C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3204" y="4588586"/>
                <a:ext cx="615553" cy="239961"/>
              </a:xfrm>
              <a:prstGeom prst="rect">
                <a:avLst/>
              </a:prstGeom>
            </p:spPr>
          </p:pic>
          <p:pic>
            <p:nvPicPr>
              <p:cNvPr id="28" name="Image 27" descr="Une image contenant Police, Graphique, logo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A6FE98AA-B2E7-3249-E46D-3961E74A23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757" y="4580287"/>
                <a:ext cx="589192" cy="250407"/>
              </a:xfrm>
              <a:prstGeom prst="rect">
                <a:avLst/>
              </a:prstGeom>
            </p:spPr>
          </p:pic>
        </p:grpSp>
      </p:grp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00B0ADB-22E6-D32D-701E-1489128ADCF4}"/>
              </a:ext>
            </a:extLst>
          </p:cNvPr>
          <p:cNvSpPr/>
          <p:nvPr/>
        </p:nvSpPr>
        <p:spPr>
          <a:xfrm>
            <a:off x="1358674" y="693842"/>
            <a:ext cx="6331928" cy="466403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ÉVOLUTION DE 2024 À 2026 </a:t>
            </a:r>
          </a:p>
          <a:p>
            <a:pPr algn="ctr"/>
            <a:r>
              <a:rPr lang="fr-FR" sz="1000" b="1" dirty="0">
                <a:solidFill>
                  <a:prstClr val="white"/>
                </a:solidFill>
                <a:latin typeface="Baikal Exp Regular" pitchFamily="2" charset="77"/>
              </a:rPr>
              <a:t>Un rôle accru des entreprises dans la santé des Français c'est une évolution…</a:t>
            </a:r>
            <a:endParaRPr lang="fr-FR" sz="1000" b="1" dirty="0">
              <a:solidFill>
                <a:schemeClr val="tx1"/>
              </a:solidFill>
              <a:latin typeface="Baikal Exp Regular" pitchFamily="2" charset="77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1377DD7-7BB4-E632-DF12-5E28AD61B39D}"/>
              </a:ext>
            </a:extLst>
          </p:cNvPr>
          <p:cNvSpPr/>
          <p:nvPr/>
        </p:nvSpPr>
        <p:spPr>
          <a:xfrm>
            <a:off x="1358674" y="4139164"/>
            <a:ext cx="6331928" cy="414997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2398960-ABDA-76A3-9911-6E860F89DBF4}"/>
              </a:ext>
            </a:extLst>
          </p:cNvPr>
          <p:cNvSpPr/>
          <p:nvPr/>
        </p:nvSpPr>
        <p:spPr>
          <a:xfrm>
            <a:off x="2047479" y="4211756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2024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06CFD17-9B8B-D630-32DB-0F0230B276DF}"/>
              </a:ext>
            </a:extLst>
          </p:cNvPr>
          <p:cNvSpPr/>
          <p:nvPr/>
        </p:nvSpPr>
        <p:spPr>
          <a:xfrm>
            <a:off x="4195965" y="4206600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2025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189532BB-DBA1-5F89-7BF7-6482411F5E31}"/>
              </a:ext>
            </a:extLst>
          </p:cNvPr>
          <p:cNvSpPr/>
          <p:nvPr/>
        </p:nvSpPr>
        <p:spPr>
          <a:xfrm>
            <a:off x="6344452" y="4212013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2026</a:t>
            </a:r>
          </a:p>
        </p:txBody>
      </p:sp>
      <p:graphicFrame>
        <p:nvGraphicFramePr>
          <p:cNvPr id="32" name="Graphique 31">
            <a:extLst>
              <a:ext uri="{FF2B5EF4-FFF2-40B4-BE49-F238E27FC236}">
                <a16:creationId xmlns:a16="http://schemas.microsoft.com/office/drawing/2014/main" id="{2D5C763A-9C57-170D-50FC-34972F65B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064250"/>
              </p:ext>
            </p:extLst>
          </p:nvPr>
        </p:nvGraphicFramePr>
        <p:xfrm>
          <a:off x="1388086" y="1160245"/>
          <a:ext cx="6253684" cy="299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36442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0A384-54FA-44B1-9263-C9AA19611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9">
            <a:extLst>
              <a:ext uri="{FF2B5EF4-FFF2-40B4-BE49-F238E27FC236}">
                <a16:creationId xmlns:a16="http://schemas.microsoft.com/office/drawing/2014/main" id="{73DA3335-75BD-5CB6-2A8B-A39B98E58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861617"/>
              </p:ext>
            </p:extLst>
          </p:nvPr>
        </p:nvGraphicFramePr>
        <p:xfrm>
          <a:off x="5429755" y="1036939"/>
          <a:ext cx="3714245" cy="306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itre 8">
            <a:extLst>
              <a:ext uri="{FF2B5EF4-FFF2-40B4-BE49-F238E27FC236}">
                <a16:creationId xmlns:a16="http://schemas.microsoft.com/office/drawing/2014/main" id="{7E5D6C92-FB7F-CA2F-54F2-39F04207641E}"/>
              </a:ext>
            </a:extLst>
          </p:cNvPr>
          <p:cNvSpPr txBox="1">
            <a:spLocks/>
          </p:cNvSpPr>
          <p:nvPr/>
        </p:nvSpPr>
        <p:spPr>
          <a:xfrm>
            <a:off x="790538" y="272767"/>
            <a:ext cx="8326944" cy="4087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1306293E-EA05-9B78-D4EE-656735E1F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24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1BFB6D-AA5A-BD8A-6605-E93150F507E3}"/>
              </a:ext>
            </a:extLst>
          </p:cNvPr>
          <p:cNvSpPr txBox="1"/>
          <p:nvPr/>
        </p:nvSpPr>
        <p:spPr>
          <a:xfrm>
            <a:off x="1384596" y="4561561"/>
            <a:ext cx="729285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>
                <a:latin typeface="Baikal Normal Regular" pitchFamily="2" charset="77"/>
                <a:ea typeface="Calibri" panose="020F0502020204030204" pitchFamily="34" charset="0"/>
              </a:rPr>
              <a:t>Q12B. </a:t>
            </a:r>
            <a:r>
              <a:rPr kumimoji="0" lang="fr-FR" sz="9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ikal Normal Regular" pitchFamily="2" charset="77"/>
              </a:rPr>
              <a:t>D’après vous, serait-il </a:t>
            </a:r>
            <a:r>
              <a:rPr kumimoji="0" lang="fr-FR" sz="90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ikal Normal Regular" pitchFamily="2" charset="77"/>
              </a:rPr>
              <a:t>possible</a:t>
            </a:r>
            <a:r>
              <a:rPr kumimoji="0" lang="fr-FR" sz="9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ikal Normal Regular" pitchFamily="2" charset="77"/>
              </a:rPr>
              <a:t> qu’un jour l’Etat français ne se charge plus de la santé des Français et que ce rôle revienne à des entreprises privées ? </a:t>
            </a:r>
          </a:p>
          <a:p>
            <a:r>
              <a:rPr lang="fr-FR" sz="900" i="1">
                <a:latin typeface="Baikal Normal Regular" pitchFamily="2" charset="77"/>
              </a:rPr>
              <a:t>Base : </a:t>
            </a:r>
            <a:r>
              <a:rPr lang="fr-FR" sz="900" b="1" i="1">
                <a:latin typeface="Baikal Normal Regular" pitchFamily="2" charset="77"/>
              </a:rPr>
              <a:t>Ensemble</a:t>
            </a:r>
            <a:r>
              <a:rPr lang="fr-FR" sz="900" i="1">
                <a:latin typeface="Baikal Normal Regular" pitchFamily="2" charset="77"/>
              </a:rPr>
              <a:t> (n=1010) – Une seule réponse possible [Libellé de la question légèrement modifié en 2025]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BDD2EF-447A-8AC5-33FD-EB6095DF0779}"/>
              </a:ext>
            </a:extLst>
          </p:cNvPr>
          <p:cNvSpPr/>
          <p:nvPr/>
        </p:nvSpPr>
        <p:spPr>
          <a:xfrm>
            <a:off x="4474896" y="1036939"/>
            <a:ext cx="4474895" cy="327879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66E08D-5F53-B5CA-9761-4C90410F748B}"/>
              </a:ext>
            </a:extLst>
          </p:cNvPr>
          <p:cNvSpPr txBox="1"/>
          <p:nvPr/>
        </p:nvSpPr>
        <p:spPr>
          <a:xfrm>
            <a:off x="323681" y="2343767"/>
            <a:ext cx="55265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latin typeface="Baikal Exp Regular" pitchFamily="50" charset="0"/>
              </a:rPr>
              <a:t>pensent qu’il est </a:t>
            </a:r>
            <a:r>
              <a:rPr lang="fr-FR" sz="1400" u="sng" dirty="0">
                <a:latin typeface="Baikal Exp Regular" pitchFamily="50" charset="0"/>
              </a:rPr>
              <a:t>possible</a:t>
            </a:r>
            <a:r>
              <a:rPr lang="fr-FR" sz="1400" dirty="0">
                <a:latin typeface="Baikal Exp Regular" pitchFamily="50" charset="0"/>
              </a:rPr>
              <a:t> qu’un jour l’Etat français ne se charge plus de la santé des Français et que ce rôle revienne à des entreprises privées </a:t>
            </a:r>
            <a:endParaRPr lang="fr-FR" sz="1600" dirty="0">
              <a:latin typeface="Baikal Exp Regular" pitchFamily="50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3B8EEF-B535-96A2-AED5-5BEA81DCDBD7}"/>
              </a:ext>
            </a:extLst>
          </p:cNvPr>
          <p:cNvSpPr txBox="1"/>
          <p:nvPr/>
        </p:nvSpPr>
        <p:spPr>
          <a:xfrm>
            <a:off x="323681" y="3274063"/>
            <a:ext cx="1842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>
                <a:latin typeface="Baikal Normal Regular" pitchFamily="2" charset="77"/>
              </a:rPr>
              <a:t>Moins de 35 ans : </a:t>
            </a:r>
            <a:r>
              <a:rPr lang="fr-FR" sz="1000" dirty="0">
                <a:solidFill>
                  <a:srgbClr val="9AB871"/>
                </a:solidFill>
                <a:latin typeface="Baikal Normal Regular" pitchFamily="2" charset="77"/>
              </a:rPr>
              <a:t>76%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5673D0-E25A-6B6E-0072-33D56BEF5418}"/>
              </a:ext>
            </a:extLst>
          </p:cNvPr>
          <p:cNvSpPr txBox="1"/>
          <p:nvPr/>
        </p:nvSpPr>
        <p:spPr>
          <a:xfrm>
            <a:off x="7798699" y="1779723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Baikal Normal Regular" pitchFamily="2" charset="77"/>
              </a:rPr>
              <a:t>(+2)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582694-84DB-F58E-FA41-7C2E5A8720EB}"/>
              </a:ext>
            </a:extLst>
          </p:cNvPr>
          <p:cNvSpPr txBox="1"/>
          <p:nvPr/>
        </p:nvSpPr>
        <p:spPr>
          <a:xfrm>
            <a:off x="6994583" y="3239489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Baikal Normal Regular" pitchFamily="2" charset="77"/>
              </a:rPr>
              <a:t>(=)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B7DE72-E863-819C-75F4-A9F146AF96B8}"/>
              </a:ext>
            </a:extLst>
          </p:cNvPr>
          <p:cNvSpPr txBox="1"/>
          <p:nvPr/>
        </p:nvSpPr>
        <p:spPr>
          <a:xfrm>
            <a:off x="5948587" y="2059116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Baikal Normal Regular" pitchFamily="2" charset="77"/>
              </a:rPr>
              <a:t>(-2)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5FDF3A-6E72-9BE0-F381-2E5171271932}"/>
              </a:ext>
            </a:extLst>
          </p:cNvPr>
          <p:cNvSpPr/>
          <p:nvPr/>
        </p:nvSpPr>
        <p:spPr>
          <a:xfrm>
            <a:off x="0" y="5069392"/>
            <a:ext cx="9144000" cy="11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5CB65E-CC5F-B21B-F1B5-ADBD0E3FB3C5}"/>
              </a:ext>
            </a:extLst>
          </p:cNvPr>
          <p:cNvSpPr/>
          <p:nvPr/>
        </p:nvSpPr>
        <p:spPr>
          <a:xfrm>
            <a:off x="0" y="0"/>
            <a:ext cx="720665" cy="64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DF9774C-D1CE-07B0-770A-0719B371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54" y="201294"/>
            <a:ext cx="8381180" cy="65256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1200" b="0" dirty="0">
                <a:latin typeface="Baikal Med Exp" pitchFamily="2" charset="77"/>
              </a:rPr>
              <a:t>Dans ce contexte, quid d’une privatisation </a:t>
            </a:r>
            <a:r>
              <a:rPr lang="fr-FR" sz="1200" b="0" u="sng" dirty="0">
                <a:latin typeface="Baikal Med Exp" pitchFamily="2" charset="77"/>
              </a:rPr>
              <a:t>totale</a:t>
            </a:r>
            <a:r>
              <a:rPr lang="fr-FR" sz="1200" b="0" dirty="0">
                <a:latin typeface="Baikal Med Exp" pitchFamily="2" charset="77"/>
              </a:rPr>
              <a:t> de notre système de santé ?</a:t>
            </a:r>
            <a:br>
              <a:rPr lang="fr-FR" sz="1200" b="0" dirty="0">
                <a:latin typeface="Baikal Med Exp" pitchFamily="2" charset="77"/>
              </a:rPr>
            </a:br>
            <a:r>
              <a:rPr lang="fr-FR" sz="1600" dirty="0">
                <a:latin typeface="Baikal Exp Regular" pitchFamily="2" charset="77"/>
              </a:rPr>
              <a:t>Un scénario plausible pour une majorité de Français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7FD17ED-A632-22EC-4E4E-38DC005FDA79}"/>
              </a:ext>
            </a:extLst>
          </p:cNvPr>
          <p:cNvSpPr txBox="1"/>
          <p:nvPr/>
        </p:nvSpPr>
        <p:spPr>
          <a:xfrm>
            <a:off x="399996" y="1142685"/>
            <a:ext cx="33930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u="none" strike="noStrike" dirty="0">
                <a:solidFill>
                  <a:srgbClr val="9AB871"/>
                </a:solidFill>
                <a:effectLst/>
                <a:latin typeface="Baikal Normal Regular" pitchFamily="2" charset="77"/>
              </a:rPr>
              <a:t>62% </a:t>
            </a:r>
            <a:endParaRPr lang="fr-FR" sz="8000" dirty="0">
              <a:solidFill>
                <a:srgbClr val="9AB871"/>
              </a:solidFill>
              <a:latin typeface="Baikal Normal Regular" pitchFamily="2" charset="77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C14BB87-5799-A839-9FC4-C43AD9C503EE}"/>
              </a:ext>
            </a:extLst>
          </p:cNvPr>
          <p:cNvSpPr txBox="1"/>
          <p:nvPr/>
        </p:nvSpPr>
        <p:spPr>
          <a:xfrm>
            <a:off x="2679903" y="1957509"/>
            <a:ext cx="58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AB871"/>
                </a:solidFill>
                <a:latin typeface="Baikal Normal Regular" pitchFamily="2" charset="77"/>
              </a:rPr>
              <a:t>(+2)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4202242-540F-E10C-C06A-AC718B41E62E}"/>
              </a:ext>
            </a:extLst>
          </p:cNvPr>
          <p:cNvGrpSpPr/>
          <p:nvPr/>
        </p:nvGrpSpPr>
        <p:grpSpPr>
          <a:xfrm>
            <a:off x="9004" y="4652004"/>
            <a:ext cx="1375592" cy="491495"/>
            <a:chOff x="9004" y="4652004"/>
            <a:chExt cx="1375592" cy="4914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27E239-00D7-8016-B8A7-F116B0DF750E}"/>
                </a:ext>
              </a:extLst>
            </p:cNvPr>
            <p:cNvSpPr/>
            <p:nvPr/>
          </p:nvSpPr>
          <p:spPr>
            <a:xfrm>
              <a:off x="9004" y="4652004"/>
              <a:ext cx="711662" cy="49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B6123E67-CCFF-202A-D43E-02384116ECF3}"/>
                </a:ext>
              </a:extLst>
            </p:cNvPr>
            <p:cNvGrpSpPr/>
            <p:nvPr/>
          </p:nvGrpSpPr>
          <p:grpSpPr>
            <a:xfrm>
              <a:off x="179851" y="4783621"/>
              <a:ext cx="1204745" cy="250407"/>
              <a:chOff x="133204" y="4580287"/>
              <a:chExt cx="1204745" cy="250407"/>
            </a:xfrm>
          </p:grpSpPr>
          <p:pic>
            <p:nvPicPr>
              <p:cNvPr id="27" name="Image 26" descr="Une image contenant texte, Police, Graphique, logo&#10;&#10;Le contenu généré par l’IA peut être incorrect.">
                <a:extLst>
                  <a:ext uri="{FF2B5EF4-FFF2-40B4-BE49-F238E27FC236}">
                    <a16:creationId xmlns:a16="http://schemas.microsoft.com/office/drawing/2014/main" id="{1EA8F47E-EFC6-068F-9E94-633304516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204" y="4588586"/>
                <a:ext cx="615553" cy="239961"/>
              </a:xfrm>
              <a:prstGeom prst="rect">
                <a:avLst/>
              </a:prstGeom>
            </p:spPr>
          </p:pic>
          <p:pic>
            <p:nvPicPr>
              <p:cNvPr id="28" name="Image 27" descr="Une image contenant Police, Graphique, logo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E7D74A7C-5A46-E2A9-6AD3-26B850187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757" y="4580287"/>
                <a:ext cx="589192" cy="250407"/>
              </a:xfrm>
              <a:prstGeom prst="rect">
                <a:avLst/>
              </a:prstGeom>
            </p:spPr>
          </p:pic>
        </p:grp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126F353F-54F1-E5D8-DEA9-2248E0DDE3BF}"/>
              </a:ext>
            </a:extLst>
          </p:cNvPr>
          <p:cNvSpPr txBox="1"/>
          <p:nvPr/>
        </p:nvSpPr>
        <p:spPr>
          <a:xfrm>
            <a:off x="4423380" y="1030192"/>
            <a:ext cx="3019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ikal Normal Regular" pitchFamily="2" charset="77"/>
              </a:rPr>
              <a:t>(+/- xx) : évolutions par rapport à mars 2025</a:t>
            </a:r>
          </a:p>
        </p:txBody>
      </p:sp>
    </p:spTree>
    <p:extLst>
      <p:ext uri="{BB962C8B-B14F-4D97-AF65-F5344CB8AC3E}">
        <p14:creationId xmlns:p14="http://schemas.microsoft.com/office/powerpoint/2010/main" val="344111523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890E4-419A-E27F-1C6C-9FC12F807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8">
            <a:extLst>
              <a:ext uri="{FF2B5EF4-FFF2-40B4-BE49-F238E27FC236}">
                <a16:creationId xmlns:a16="http://schemas.microsoft.com/office/drawing/2014/main" id="{57BCB579-57D2-1DDD-7ECB-928457DB3B69}"/>
              </a:ext>
            </a:extLst>
          </p:cNvPr>
          <p:cNvSpPr txBox="1">
            <a:spLocks/>
          </p:cNvSpPr>
          <p:nvPr/>
        </p:nvSpPr>
        <p:spPr>
          <a:xfrm>
            <a:off x="790538" y="272767"/>
            <a:ext cx="8326944" cy="4087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287CE091-EAED-A442-C5D6-D94B4D66D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25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84A4C99-B495-4502-1284-C7853AA271DF}"/>
              </a:ext>
            </a:extLst>
          </p:cNvPr>
          <p:cNvSpPr txBox="1"/>
          <p:nvPr/>
        </p:nvSpPr>
        <p:spPr>
          <a:xfrm>
            <a:off x="1384596" y="4561561"/>
            <a:ext cx="729285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Q12B. </a:t>
            </a:r>
            <a:r>
              <a:rPr kumimoji="0" lang="fr-FR" sz="9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ikal Normal Regular" pitchFamily="2" charset="77"/>
              </a:rPr>
              <a:t>D’après vous, serait-il </a:t>
            </a:r>
            <a:r>
              <a:rPr kumimoji="0" lang="fr-FR" sz="90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ikal Normal Regular" pitchFamily="2" charset="77"/>
              </a:rPr>
              <a:t>possible</a:t>
            </a:r>
            <a:r>
              <a:rPr kumimoji="0" lang="fr-FR" sz="9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ikal Normal Regular" pitchFamily="2" charset="77"/>
              </a:rPr>
              <a:t> qu’un jour l’Etat français ne se charge plus de la santé des Français et que ce rôle revienne à des entreprises privées ? 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Une seule réponse possible [Libellé de la question légèrement modifié en 2025]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9450F1-FC2A-12D8-240D-CF4EA6504D0D}"/>
              </a:ext>
            </a:extLst>
          </p:cNvPr>
          <p:cNvSpPr txBox="1"/>
          <p:nvPr/>
        </p:nvSpPr>
        <p:spPr>
          <a:xfrm>
            <a:off x="7138882" y="3303484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Baikal Normal Regular" pitchFamily="2" charset="77"/>
              </a:rPr>
              <a:t>(+4)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75C3EC-520E-A894-37C9-24F26C59AD5F}"/>
              </a:ext>
            </a:extLst>
          </p:cNvPr>
          <p:cNvSpPr/>
          <p:nvPr/>
        </p:nvSpPr>
        <p:spPr>
          <a:xfrm>
            <a:off x="0" y="5069392"/>
            <a:ext cx="9144000" cy="11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0CAAD9-6FC5-C4F7-0CA9-CAB2CAC12BE6}"/>
              </a:ext>
            </a:extLst>
          </p:cNvPr>
          <p:cNvSpPr/>
          <p:nvPr/>
        </p:nvSpPr>
        <p:spPr>
          <a:xfrm>
            <a:off x="0" y="0"/>
            <a:ext cx="720665" cy="64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0570BC2C-D505-4470-B36D-D471D11B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3" y="19741"/>
            <a:ext cx="8381180" cy="65256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fr-FR" sz="1200" b="0" dirty="0">
                <a:latin typeface="Baikal Med Exp" pitchFamily="2" charset="77"/>
              </a:rPr>
            </a:br>
            <a:r>
              <a:rPr lang="fr-FR" sz="1600" dirty="0">
                <a:latin typeface="Baikal Exp Regular" pitchFamily="2" charset="77"/>
              </a:rPr>
              <a:t>Une possibilité qui s’installe progressivement dans l’esprit des Français 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FBBD8C8-8826-CCDE-38C3-5619AFADDC4F}"/>
              </a:ext>
            </a:extLst>
          </p:cNvPr>
          <p:cNvGrpSpPr/>
          <p:nvPr/>
        </p:nvGrpSpPr>
        <p:grpSpPr>
          <a:xfrm>
            <a:off x="9004" y="4652004"/>
            <a:ext cx="1375592" cy="491495"/>
            <a:chOff x="9004" y="4652004"/>
            <a:chExt cx="1375592" cy="4914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8AC121-9961-3F82-9CFC-50312980D9BC}"/>
                </a:ext>
              </a:extLst>
            </p:cNvPr>
            <p:cNvSpPr/>
            <p:nvPr/>
          </p:nvSpPr>
          <p:spPr>
            <a:xfrm>
              <a:off x="9004" y="4652004"/>
              <a:ext cx="711662" cy="49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CBFE20A7-6302-18BF-ABD1-A7757B013BFB}"/>
                </a:ext>
              </a:extLst>
            </p:cNvPr>
            <p:cNvGrpSpPr/>
            <p:nvPr/>
          </p:nvGrpSpPr>
          <p:grpSpPr>
            <a:xfrm>
              <a:off x="179851" y="4783621"/>
              <a:ext cx="1204745" cy="250407"/>
              <a:chOff x="133204" y="4580287"/>
              <a:chExt cx="1204745" cy="250407"/>
            </a:xfrm>
          </p:grpSpPr>
          <p:pic>
            <p:nvPicPr>
              <p:cNvPr id="27" name="Image 26" descr="Une image contenant texte, Police, Graphique, logo&#10;&#10;Le contenu généré par l’IA peut être incorrect.">
                <a:extLst>
                  <a:ext uri="{FF2B5EF4-FFF2-40B4-BE49-F238E27FC236}">
                    <a16:creationId xmlns:a16="http://schemas.microsoft.com/office/drawing/2014/main" id="{0FD69757-4E13-2FC2-196E-A36B75BB1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3204" y="4588586"/>
                <a:ext cx="615553" cy="239961"/>
              </a:xfrm>
              <a:prstGeom prst="rect">
                <a:avLst/>
              </a:prstGeom>
            </p:spPr>
          </p:pic>
          <p:pic>
            <p:nvPicPr>
              <p:cNvPr id="28" name="Image 27" descr="Une image contenant Police, Graphique, logo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E011A56F-E4D8-F362-3BBC-FF1D108F7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757" y="4580287"/>
                <a:ext cx="589192" cy="250407"/>
              </a:xfrm>
              <a:prstGeom prst="rect">
                <a:avLst/>
              </a:prstGeom>
            </p:spPr>
          </p:pic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D2E1694-0C9D-ECDD-A5C7-8AD790050193}"/>
              </a:ext>
            </a:extLst>
          </p:cNvPr>
          <p:cNvSpPr/>
          <p:nvPr/>
        </p:nvSpPr>
        <p:spPr>
          <a:xfrm>
            <a:off x="1388087" y="883223"/>
            <a:ext cx="6253684" cy="3639097"/>
          </a:xfrm>
          <a:prstGeom prst="rect">
            <a:avLst/>
          </a:prstGeom>
          <a:noFill/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697CAA7-C12C-7A6E-3E00-BD752481BBB2}"/>
              </a:ext>
            </a:extLst>
          </p:cNvPr>
          <p:cNvSpPr/>
          <p:nvPr/>
        </p:nvSpPr>
        <p:spPr>
          <a:xfrm>
            <a:off x="1358674" y="693842"/>
            <a:ext cx="6331928" cy="466403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ÉVOLUTION DE 2024 À 2026 </a:t>
            </a:r>
          </a:p>
          <a:p>
            <a:pPr algn="ctr"/>
            <a:r>
              <a:rPr lang="fr-FR" sz="1000" b="1" dirty="0">
                <a:solidFill>
                  <a:prstClr val="white"/>
                </a:solidFill>
                <a:latin typeface="Baikal Exp Regular" pitchFamily="2" charset="77"/>
              </a:rPr>
              <a:t>Un rôle accru des entreprises dans la santé des Français c'est une évolution…</a:t>
            </a:r>
            <a:endParaRPr lang="fr-FR" sz="1000" b="1" dirty="0">
              <a:solidFill>
                <a:schemeClr val="tx1"/>
              </a:solidFill>
              <a:latin typeface="Baikal Exp Regular" pitchFamily="2" charset="77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2BE093E-A7DA-C397-3952-E996D9E8E5B5}"/>
              </a:ext>
            </a:extLst>
          </p:cNvPr>
          <p:cNvSpPr/>
          <p:nvPr/>
        </p:nvSpPr>
        <p:spPr>
          <a:xfrm>
            <a:off x="1358674" y="4149438"/>
            <a:ext cx="6331928" cy="382593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C355970-3E0A-2E49-2796-A749DB97F24D}"/>
              </a:ext>
            </a:extLst>
          </p:cNvPr>
          <p:cNvSpPr/>
          <p:nvPr/>
        </p:nvSpPr>
        <p:spPr>
          <a:xfrm>
            <a:off x="6344452" y="4212013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2026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C133536-84D7-2605-660A-7CF77C0D7285}"/>
              </a:ext>
            </a:extLst>
          </p:cNvPr>
          <p:cNvSpPr/>
          <p:nvPr/>
        </p:nvSpPr>
        <p:spPr>
          <a:xfrm>
            <a:off x="4195965" y="4206600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2025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B50F685-E603-2F72-3BB5-691B32E15619}"/>
              </a:ext>
            </a:extLst>
          </p:cNvPr>
          <p:cNvSpPr/>
          <p:nvPr/>
        </p:nvSpPr>
        <p:spPr>
          <a:xfrm>
            <a:off x="2047479" y="4211756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Baikal Exp Regular" pitchFamily="2" charset="77"/>
              </a:rPr>
              <a:t>2024</a:t>
            </a: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B8E21E89-6140-9E88-7481-78024358F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694603"/>
              </p:ext>
            </p:extLst>
          </p:nvPr>
        </p:nvGraphicFramePr>
        <p:xfrm>
          <a:off x="1388086" y="1160245"/>
          <a:ext cx="6253684" cy="299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871903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2B45E-18F2-0848-3B7D-36D180254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8">
            <a:extLst>
              <a:ext uri="{FF2B5EF4-FFF2-40B4-BE49-F238E27FC236}">
                <a16:creationId xmlns:a16="http://schemas.microsoft.com/office/drawing/2014/main" id="{B6B8E950-9EAA-7D57-1FD4-8E2F28221E2F}"/>
              </a:ext>
            </a:extLst>
          </p:cNvPr>
          <p:cNvSpPr txBox="1">
            <a:spLocks/>
          </p:cNvSpPr>
          <p:nvPr/>
        </p:nvSpPr>
        <p:spPr>
          <a:xfrm>
            <a:off x="801472" y="289497"/>
            <a:ext cx="8326944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2ED9324A-D138-4A28-0A85-0F6A269E9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26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A59F45F-2900-89E3-4623-59B648E32723}"/>
              </a:ext>
            </a:extLst>
          </p:cNvPr>
          <p:cNvSpPr txBox="1"/>
          <p:nvPr/>
        </p:nvSpPr>
        <p:spPr>
          <a:xfrm>
            <a:off x="1358543" y="4568894"/>
            <a:ext cx="769183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Q12C. </a:t>
            </a:r>
            <a:r>
              <a:rPr lang="fr-FR" sz="900" dirty="0">
                <a:solidFill>
                  <a:prstClr val="white"/>
                </a:solidFill>
                <a:latin typeface="Baikal Normal Regular" pitchFamily="2" charset="77"/>
              </a:rPr>
              <a:t>Et vous personnellement </a:t>
            </a:r>
            <a:r>
              <a:rPr lang="fr-FR" sz="900" u="sng" dirty="0">
                <a:solidFill>
                  <a:prstClr val="white"/>
                </a:solidFill>
                <a:latin typeface="Baikal Normal Regular" pitchFamily="2" charset="77"/>
              </a:rPr>
              <a:t>souhaitez-vous</a:t>
            </a:r>
            <a:r>
              <a:rPr lang="fr-FR" sz="900" dirty="0">
                <a:solidFill>
                  <a:prstClr val="white"/>
                </a:solidFill>
                <a:latin typeface="Baikal Normal Regular" pitchFamily="2" charset="77"/>
              </a:rPr>
              <a:t> qu’un jour </a:t>
            </a:r>
            <a:r>
              <a:rPr kumimoji="0" lang="fr-FR" sz="9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ikal Normal Regular" pitchFamily="2" charset="77"/>
              </a:rPr>
              <a:t>l’Etat français ne se charge plus de la santé des Français et que ce rôle revienne à des entreprises privées ? 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i="1" dirty="0">
                <a:latin typeface="Baikal Normal Regular" pitchFamily="2" charset="77"/>
              </a:rPr>
              <a:t>Base : Ensemble (n=1010) – Une seule réponse possible [Nouvelle question 2025]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9A6E1A-0F3F-345C-3BE4-4F4B804F91B0}"/>
              </a:ext>
            </a:extLst>
          </p:cNvPr>
          <p:cNvSpPr/>
          <p:nvPr/>
        </p:nvSpPr>
        <p:spPr>
          <a:xfrm>
            <a:off x="4474896" y="1036939"/>
            <a:ext cx="4474895" cy="327879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89F105-22B5-6ED4-F799-8CB081B123CF}"/>
              </a:ext>
            </a:extLst>
          </p:cNvPr>
          <p:cNvSpPr txBox="1"/>
          <p:nvPr/>
        </p:nvSpPr>
        <p:spPr>
          <a:xfrm>
            <a:off x="416026" y="2360386"/>
            <a:ext cx="5526500" cy="6924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1300" u="sng">
                <a:latin typeface="Baikal Exp Regular" pitchFamily="50" charset="0"/>
              </a:rPr>
              <a:t>souhaitent</a:t>
            </a:r>
            <a:r>
              <a:rPr lang="fr-FR" sz="1300">
                <a:latin typeface="Baikal Exp Regular" pitchFamily="50" charset="0"/>
              </a:rPr>
              <a:t> qu’un jour l’Etat français ne se charge plus </a:t>
            </a:r>
          </a:p>
          <a:p>
            <a:r>
              <a:rPr lang="fr-FR" sz="1300">
                <a:latin typeface="Baikal Exp Regular" pitchFamily="50" charset="0"/>
              </a:rPr>
              <a:t>de la santé des Français et que ce rôle revienne à des entreprises privées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C258F9-5C0B-9761-2605-402CE87B8D16}"/>
              </a:ext>
            </a:extLst>
          </p:cNvPr>
          <p:cNvSpPr txBox="1"/>
          <p:nvPr/>
        </p:nvSpPr>
        <p:spPr>
          <a:xfrm>
            <a:off x="416025" y="3183316"/>
            <a:ext cx="3159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>
                <a:latin typeface="Baikal Normal Regular" pitchFamily="2" charset="77"/>
              </a:rPr>
              <a:t>Moins de 35 ans : </a:t>
            </a:r>
            <a:r>
              <a:rPr lang="fr-FR" sz="1000" dirty="0">
                <a:solidFill>
                  <a:srgbClr val="9AB871"/>
                </a:solidFill>
                <a:latin typeface="Baikal Normal Regular" pitchFamily="2" charset="77"/>
              </a:rPr>
              <a:t>45% </a:t>
            </a:r>
            <a:r>
              <a:rPr lang="fr-FR" sz="1000" i="1" dirty="0">
                <a:latin typeface="Baikal Normal Regular" pitchFamily="2" charset="77"/>
              </a:rPr>
              <a:t>dont 18-24 ans : </a:t>
            </a:r>
            <a:r>
              <a:rPr lang="fr-FR" sz="1000" i="1" dirty="0">
                <a:solidFill>
                  <a:srgbClr val="9AB871"/>
                </a:solidFill>
                <a:latin typeface="Baikal Normal Regular" pitchFamily="2" charset="77"/>
              </a:rPr>
              <a:t>41%</a:t>
            </a:r>
          </a:p>
          <a:p>
            <a:pPr algn="just"/>
            <a:r>
              <a:rPr lang="fr-FR" sz="1000" dirty="0">
                <a:latin typeface="Baikal Normal Regular" pitchFamily="2" charset="77"/>
              </a:rPr>
              <a:t>IDF : </a:t>
            </a:r>
            <a:r>
              <a:rPr lang="fr-FR" sz="1000" dirty="0">
                <a:solidFill>
                  <a:srgbClr val="9AB871"/>
                </a:solidFill>
                <a:latin typeface="Baikal Normal Regular" pitchFamily="2" charset="77"/>
              </a:rPr>
              <a:t>36%</a:t>
            </a:r>
          </a:p>
          <a:p>
            <a:pPr algn="just"/>
            <a:r>
              <a:rPr lang="fr-FR" sz="1000" dirty="0">
                <a:latin typeface="Baikal Normal Regular" pitchFamily="2" charset="77"/>
              </a:rPr>
              <a:t>Actifs : </a:t>
            </a:r>
            <a:r>
              <a:rPr lang="fr-FR" sz="1000" dirty="0">
                <a:solidFill>
                  <a:srgbClr val="9AB871"/>
                </a:solidFill>
                <a:latin typeface="Baikal Normal Regular" pitchFamily="2" charset="77"/>
              </a:rPr>
              <a:t>34% </a:t>
            </a:r>
            <a:r>
              <a:rPr lang="fr-FR" sz="1000" i="1" dirty="0">
                <a:latin typeface="Baikal Normal Regular" pitchFamily="2" charset="77"/>
              </a:rPr>
              <a:t>dont CSP+ : </a:t>
            </a:r>
            <a:r>
              <a:rPr lang="fr-FR" sz="1000" i="1" dirty="0">
                <a:solidFill>
                  <a:srgbClr val="9AB871"/>
                </a:solidFill>
                <a:latin typeface="Baikal Normal Regular" pitchFamily="2" charset="77"/>
              </a:rPr>
              <a:t>37%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18A4ED-2F11-309F-9F19-68EE604ABC55}"/>
              </a:ext>
            </a:extLst>
          </p:cNvPr>
          <p:cNvSpPr/>
          <p:nvPr/>
        </p:nvSpPr>
        <p:spPr>
          <a:xfrm>
            <a:off x="0" y="5069392"/>
            <a:ext cx="9144000" cy="11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262E2-1E92-83BD-16BA-0D171F2DDAFD}"/>
              </a:ext>
            </a:extLst>
          </p:cNvPr>
          <p:cNvSpPr/>
          <p:nvPr/>
        </p:nvSpPr>
        <p:spPr>
          <a:xfrm>
            <a:off x="0" y="0"/>
            <a:ext cx="720665" cy="64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BB6E5B-F3E0-8F88-8442-9F8DF991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74" y="213485"/>
            <a:ext cx="8329199" cy="303893"/>
          </a:xfrm>
        </p:spPr>
        <p:txBody>
          <a:bodyPr/>
          <a:lstStyle/>
          <a:p>
            <a:r>
              <a:rPr lang="fr-FR" sz="1600" dirty="0">
                <a:latin typeface="Baikal Exp Regular" pitchFamily="2" charset="77"/>
              </a:rPr>
              <a:t>Cependant, en réalité, un scénario réellement souhaité par une minorité !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239FE8F-3E4B-C8B9-C0A1-956D5D5E2A0C}"/>
              </a:ext>
            </a:extLst>
          </p:cNvPr>
          <p:cNvSpPr txBox="1"/>
          <p:nvPr/>
        </p:nvSpPr>
        <p:spPr>
          <a:xfrm>
            <a:off x="399996" y="1142685"/>
            <a:ext cx="33930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rgbClr val="9AB871"/>
                </a:solidFill>
                <a:latin typeface="Baikal Normal Regular" pitchFamily="2" charset="77"/>
              </a:rPr>
              <a:t>28</a:t>
            </a:r>
            <a:r>
              <a:rPr lang="fr-FR" sz="8000" u="none" strike="noStrike" dirty="0">
                <a:solidFill>
                  <a:srgbClr val="9AB871"/>
                </a:solidFill>
                <a:effectLst/>
                <a:latin typeface="Baikal Normal Regular" pitchFamily="2" charset="77"/>
              </a:rPr>
              <a:t>% </a:t>
            </a:r>
            <a:endParaRPr lang="fr-FR" sz="8000" dirty="0">
              <a:solidFill>
                <a:srgbClr val="9AB871"/>
              </a:solidFill>
              <a:latin typeface="Baikal Normal Regular" pitchFamily="2" charset="77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CD025FF-5A41-D330-4926-5119FCE60992}"/>
              </a:ext>
            </a:extLst>
          </p:cNvPr>
          <p:cNvGrpSpPr/>
          <p:nvPr/>
        </p:nvGrpSpPr>
        <p:grpSpPr>
          <a:xfrm>
            <a:off x="9004" y="4652004"/>
            <a:ext cx="1375592" cy="491495"/>
            <a:chOff x="9004" y="4652004"/>
            <a:chExt cx="1375592" cy="49149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E2B2AC-466F-C3B9-46C6-A9E8F49F7F41}"/>
                </a:ext>
              </a:extLst>
            </p:cNvPr>
            <p:cNvSpPr/>
            <p:nvPr/>
          </p:nvSpPr>
          <p:spPr>
            <a:xfrm>
              <a:off x="9004" y="4652004"/>
              <a:ext cx="711662" cy="49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DAE33197-F485-7BEC-ECB9-8EE58B1C3231}"/>
                </a:ext>
              </a:extLst>
            </p:cNvPr>
            <p:cNvGrpSpPr/>
            <p:nvPr/>
          </p:nvGrpSpPr>
          <p:grpSpPr>
            <a:xfrm>
              <a:off x="179851" y="4783621"/>
              <a:ext cx="1204745" cy="250407"/>
              <a:chOff x="133204" y="4580287"/>
              <a:chExt cx="1204745" cy="250407"/>
            </a:xfrm>
          </p:grpSpPr>
          <p:pic>
            <p:nvPicPr>
              <p:cNvPr id="18" name="Image 17" descr="Une image contenant texte, Police, Graphique, logo&#10;&#10;Le contenu généré par l’IA peut être incorrect.">
                <a:extLst>
                  <a:ext uri="{FF2B5EF4-FFF2-40B4-BE49-F238E27FC236}">
                    <a16:creationId xmlns:a16="http://schemas.microsoft.com/office/drawing/2014/main" id="{DAD34392-8690-08D5-231A-9A3B99809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3204" y="4588586"/>
                <a:ext cx="615553" cy="239961"/>
              </a:xfrm>
              <a:prstGeom prst="rect">
                <a:avLst/>
              </a:prstGeom>
            </p:spPr>
          </p:pic>
          <p:pic>
            <p:nvPicPr>
              <p:cNvPr id="19" name="Image 18" descr="Une image contenant Police, Graphique, logo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3EED0005-835E-3F0B-7E0C-F10CE57D5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757" y="4580287"/>
                <a:ext cx="589192" cy="250407"/>
              </a:xfrm>
              <a:prstGeom prst="rect">
                <a:avLst/>
              </a:prstGeom>
            </p:spPr>
          </p:pic>
        </p:grpSp>
      </p:grpSp>
      <p:sp>
        <p:nvSpPr>
          <p:cNvPr id="4" name="Titre 8">
            <a:extLst>
              <a:ext uri="{FF2B5EF4-FFF2-40B4-BE49-F238E27FC236}">
                <a16:creationId xmlns:a16="http://schemas.microsoft.com/office/drawing/2014/main" id="{A2B6EB62-B109-1F5E-84B9-4AF3595402FC}"/>
              </a:ext>
            </a:extLst>
          </p:cNvPr>
          <p:cNvSpPr txBox="1">
            <a:spLocks/>
          </p:cNvSpPr>
          <p:nvPr/>
        </p:nvSpPr>
        <p:spPr>
          <a:xfrm>
            <a:off x="455244" y="665962"/>
            <a:ext cx="8278728" cy="1985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0" dirty="0">
                <a:latin typeface="Baikal Med Exp" pitchFamily="2" charset="77"/>
              </a:rPr>
              <a:t> Mais près d’une personne de moins de 35 ans sur deux </a:t>
            </a:r>
          </a:p>
        </p:txBody>
      </p:sp>
      <p:graphicFrame>
        <p:nvGraphicFramePr>
          <p:cNvPr id="12" name="Chart 9">
            <a:extLst>
              <a:ext uri="{FF2B5EF4-FFF2-40B4-BE49-F238E27FC236}">
                <a16:creationId xmlns:a16="http://schemas.microsoft.com/office/drawing/2014/main" id="{AA6F13A7-398B-6FC5-8B91-4E98110B8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974252"/>
              </p:ext>
            </p:extLst>
          </p:nvPr>
        </p:nvGraphicFramePr>
        <p:xfrm>
          <a:off x="5429755" y="1036939"/>
          <a:ext cx="3714245" cy="306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DAE9A944-7578-D0FD-092B-7414C0D6DCE0}"/>
              </a:ext>
            </a:extLst>
          </p:cNvPr>
          <p:cNvSpPr txBox="1"/>
          <p:nvPr/>
        </p:nvSpPr>
        <p:spPr>
          <a:xfrm>
            <a:off x="2679903" y="1957509"/>
            <a:ext cx="58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AB871"/>
                </a:solidFill>
                <a:latin typeface="Baikal Normal Regular" pitchFamily="2" charset="77"/>
              </a:rPr>
              <a:t>(+3)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8CECEA6-5AD3-5D86-F215-5282AB2B58DF}"/>
              </a:ext>
            </a:extLst>
          </p:cNvPr>
          <p:cNvSpPr txBox="1"/>
          <p:nvPr/>
        </p:nvSpPr>
        <p:spPr>
          <a:xfrm>
            <a:off x="5942526" y="2146190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Baikal Normal Regular" pitchFamily="2" charset="77"/>
              </a:rPr>
              <a:t>(-7)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67C1A59-4199-4662-8611-CF275E7ABB79}"/>
              </a:ext>
            </a:extLst>
          </p:cNvPr>
          <p:cNvSpPr txBox="1"/>
          <p:nvPr/>
        </p:nvSpPr>
        <p:spPr>
          <a:xfrm>
            <a:off x="7420292" y="1439755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Baikal Normal Regular" pitchFamily="2" charset="77"/>
              </a:rPr>
              <a:t>(+3)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92DA28F-5B98-B80D-49C6-700DB0EB6E14}"/>
              </a:ext>
            </a:extLst>
          </p:cNvPr>
          <p:cNvSpPr txBox="1"/>
          <p:nvPr/>
        </p:nvSpPr>
        <p:spPr>
          <a:xfrm>
            <a:off x="7851923" y="2061338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2"/>
                </a:solidFill>
                <a:latin typeface="Baikal Normal Regular" pitchFamily="2" charset="77"/>
              </a:rPr>
              <a:t>(=)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053C04E-4EDF-84E8-41B1-FAD7DBC51C32}"/>
              </a:ext>
            </a:extLst>
          </p:cNvPr>
          <p:cNvSpPr txBox="1"/>
          <p:nvPr/>
        </p:nvSpPr>
        <p:spPr>
          <a:xfrm>
            <a:off x="7052712" y="3229483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Baikal Normal Regular" pitchFamily="2" charset="77"/>
              </a:rPr>
              <a:t>(+4)</a:t>
            </a:r>
          </a:p>
        </p:txBody>
      </p:sp>
    </p:spTree>
    <p:extLst>
      <p:ext uri="{BB962C8B-B14F-4D97-AF65-F5344CB8AC3E}">
        <p14:creationId xmlns:p14="http://schemas.microsoft.com/office/powerpoint/2010/main" val="187585466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DB77B0B-78EB-9E9E-B2FC-6D9240010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e 53">
            <a:extLst>
              <a:ext uri="{FF2B5EF4-FFF2-40B4-BE49-F238E27FC236}">
                <a16:creationId xmlns:a16="http://schemas.microsoft.com/office/drawing/2014/main" id="{E9130A22-21EA-CF58-61E0-4FE333D8FD40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55" name="Image 54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ED769263-FC63-4B2D-C741-284DCEB2B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56" name="Image 55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138CF81B-95FF-4823-F156-9EEDD02C1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  <p:sp>
        <p:nvSpPr>
          <p:cNvPr id="9" name="Titre 8">
            <a:extLst>
              <a:ext uri="{FF2B5EF4-FFF2-40B4-BE49-F238E27FC236}">
                <a16:creationId xmlns:a16="http://schemas.microsoft.com/office/drawing/2014/main" id="{28F318DA-937B-6A7F-B763-DD68D5F5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16" y="107921"/>
            <a:ext cx="8897204" cy="480901"/>
          </a:xfrm>
        </p:spPr>
        <p:txBody>
          <a:bodyPr/>
          <a:lstStyle/>
          <a:p>
            <a:r>
              <a:rPr lang="fr-FR" sz="1600" dirty="0">
                <a:latin typeface="Baikal Exp Regular" pitchFamily="2" charset="77"/>
              </a:rPr>
              <a:t>Malgré un tiers silencieux, parmi ceux qui le souhaitent c’est l’argument d’une qualité de gestion et d’une meilleure efficacité qui ressort nettement perceptions </a:t>
            </a:r>
          </a:p>
        </p:txBody>
      </p:sp>
      <p:sp>
        <p:nvSpPr>
          <p:cNvPr id="34" name="Titre 8">
            <a:extLst>
              <a:ext uri="{FF2B5EF4-FFF2-40B4-BE49-F238E27FC236}">
                <a16:creationId xmlns:a16="http://schemas.microsoft.com/office/drawing/2014/main" id="{0F95FE10-9F8C-83F3-CE49-16BE635D4D88}"/>
              </a:ext>
            </a:extLst>
          </p:cNvPr>
          <p:cNvSpPr txBox="1">
            <a:spLocks/>
          </p:cNvSpPr>
          <p:nvPr/>
        </p:nvSpPr>
        <p:spPr>
          <a:xfrm>
            <a:off x="74207" y="143181"/>
            <a:ext cx="8326944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F32F14-EA58-05B9-1F35-0E14B149F3F2}"/>
              </a:ext>
            </a:extLst>
          </p:cNvPr>
          <p:cNvSpPr txBox="1"/>
          <p:nvPr/>
        </p:nvSpPr>
        <p:spPr>
          <a:xfrm>
            <a:off x="6765220" y="4486946"/>
            <a:ext cx="21968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Baikal Normal Regular" pitchFamily="2" charset="77"/>
              </a:rPr>
              <a:t>Les résultats inférieurs à 2% ne sont pas affichés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8909955-A1CE-C4F8-2E37-D3784AD78C56}"/>
              </a:ext>
            </a:extLst>
          </p:cNvPr>
          <p:cNvSpPr txBox="1"/>
          <p:nvPr/>
        </p:nvSpPr>
        <p:spPr>
          <a:xfrm>
            <a:off x="1342059" y="4710562"/>
            <a:ext cx="749371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Q12D. Pour quelles raisons souhaitez-vous qu’un jour l’Etat Français ne se charge plus de la santé des Français et que ce rôle revienne à des entreprises privées ? Base : </a:t>
            </a:r>
            <a:r>
              <a:rPr lang="fr-FR" sz="900" b="1" dirty="0">
                <a:latin typeface="Baikal Normal Regular" pitchFamily="2" charset="77"/>
                <a:ea typeface="Calibri" panose="020F0502020204030204" pitchFamily="34" charset="0"/>
              </a:rPr>
              <a:t>A ceux qui souhaitent la privatisation de la santé (n=278) </a:t>
            </a:r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–  Question ouverte</a:t>
            </a:r>
          </a:p>
          <a:p>
            <a:endParaRPr lang="fr-FR" sz="900" dirty="0">
              <a:latin typeface="Baikal Normal Regular" pitchFamily="2" charset="77"/>
              <a:ea typeface="Calibri" panose="020F0502020204030204" pitchFamily="34" charset="0"/>
            </a:endParaRPr>
          </a:p>
        </p:txBody>
      </p:sp>
      <p:sp>
        <p:nvSpPr>
          <p:cNvPr id="69" name="Espace réservé du numéro de diapositive 68">
            <a:extLst>
              <a:ext uri="{FF2B5EF4-FFF2-40B4-BE49-F238E27FC236}">
                <a16:creationId xmlns:a16="http://schemas.microsoft.com/office/drawing/2014/main" id="{975228FA-6319-7376-D706-3B6921E85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27</a:t>
            </a:fld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CBA184F-3364-720A-878A-639A91240036}"/>
              </a:ext>
            </a:extLst>
          </p:cNvPr>
          <p:cNvSpPr txBox="1"/>
          <p:nvPr/>
        </p:nvSpPr>
        <p:spPr>
          <a:xfrm>
            <a:off x="71201" y="725976"/>
            <a:ext cx="922020" cy="221337"/>
          </a:xfrm>
          <a:prstGeom prst="roundRect">
            <a:avLst/>
          </a:prstGeom>
          <a:solidFill>
            <a:srgbClr val="9900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ikal Exp Regular" pitchFamily="2" charset="77"/>
              </a:rPr>
              <a:t>NEW 2026</a:t>
            </a:r>
          </a:p>
        </p:txBody>
      </p: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E6FCA858-019E-F404-18FE-3028771AC2A3}"/>
              </a:ext>
            </a:extLst>
          </p:cNvPr>
          <p:cNvGrpSpPr/>
          <p:nvPr/>
        </p:nvGrpSpPr>
        <p:grpSpPr>
          <a:xfrm>
            <a:off x="64770" y="1861887"/>
            <a:ext cx="1620000" cy="1821921"/>
            <a:chOff x="177372" y="1066421"/>
            <a:chExt cx="1620000" cy="1620000"/>
          </a:xfrm>
        </p:grpSpPr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BD5FF6E8-FEC0-FBF0-491E-7C1AEF2F4B47}"/>
                </a:ext>
              </a:extLst>
            </p:cNvPr>
            <p:cNvSpPr/>
            <p:nvPr/>
          </p:nvSpPr>
          <p:spPr>
            <a:xfrm>
              <a:off x="177372" y="1066421"/>
              <a:ext cx="1620000" cy="1620000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Baikal Exp Regular" pitchFamily="2" charset="77"/>
              </a:endParaRP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FAD1EFB8-BC52-1F97-0067-08CB80B3780E}"/>
                </a:ext>
              </a:extLst>
            </p:cNvPr>
            <p:cNvSpPr txBox="1"/>
            <p:nvPr/>
          </p:nvSpPr>
          <p:spPr>
            <a:xfrm>
              <a:off x="283764" y="1297415"/>
              <a:ext cx="1410314" cy="57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75000"/>
                    </a:schemeClr>
                  </a:solidFill>
                  <a:latin typeface="Baikal Exp Regular" pitchFamily="2" charset="77"/>
                </a:rPr>
                <a:t>Ne se prononce pas, rien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45660952-2BFC-46E9-EF04-CBBFA8A219AB}"/>
                </a:ext>
              </a:extLst>
            </p:cNvPr>
            <p:cNvSpPr txBox="1"/>
            <p:nvPr/>
          </p:nvSpPr>
          <p:spPr>
            <a:xfrm>
              <a:off x="410012" y="1888409"/>
              <a:ext cx="1234633" cy="465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chemeClr val="tx1">
                      <a:lumMod val="75000"/>
                    </a:schemeClr>
                  </a:solidFill>
                  <a:latin typeface="Baikal Exp Regular" pitchFamily="2" charset="77"/>
                </a:rPr>
                <a:t>32</a:t>
              </a:r>
              <a:r>
                <a:rPr lang="fr-FR" sz="2400" b="1" dirty="0">
                  <a:solidFill>
                    <a:schemeClr val="tx1">
                      <a:lumMod val="75000"/>
                    </a:schemeClr>
                  </a:solidFill>
                  <a:latin typeface="Baikal Exp Regular" pitchFamily="2" charset="77"/>
                </a:rPr>
                <a:t>%</a:t>
              </a:r>
            </a:p>
          </p:txBody>
        </p:sp>
      </p:grpSp>
      <p:sp>
        <p:nvSpPr>
          <p:cNvPr id="111" name="ZoneTexte 110">
            <a:extLst>
              <a:ext uri="{FF2B5EF4-FFF2-40B4-BE49-F238E27FC236}">
                <a16:creationId xmlns:a16="http://schemas.microsoft.com/office/drawing/2014/main" id="{BD41D500-741F-1139-BD75-7728D16C5052}"/>
              </a:ext>
            </a:extLst>
          </p:cNvPr>
          <p:cNvSpPr txBox="1"/>
          <p:nvPr/>
        </p:nvSpPr>
        <p:spPr>
          <a:xfrm>
            <a:off x="104052" y="1055109"/>
            <a:ext cx="1548047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n>
                  <a:solidFill>
                    <a:schemeClr val="tx1"/>
                  </a:solidFill>
                </a:ln>
                <a:noFill/>
                <a:latin typeface="Baikal Exp Regular" pitchFamily="2" charset="77"/>
              </a:rPr>
              <a:t>28%</a:t>
            </a:r>
            <a:r>
              <a:rPr lang="fr-FR" sz="900" b="1" dirty="0">
                <a:ln>
                  <a:solidFill>
                    <a:schemeClr val="accent1"/>
                  </a:solidFill>
                </a:ln>
                <a:latin typeface="Baikal Exp Regular" pitchFamily="2" charset="77"/>
              </a:rPr>
              <a:t> </a:t>
            </a:r>
            <a:r>
              <a:rPr lang="fr-FR" sz="900" b="1" dirty="0">
                <a:latin typeface="Baikal Exp Regular" pitchFamily="2" charset="77"/>
              </a:rPr>
              <a:t>souhaitent la privatisation de la santé</a:t>
            </a:r>
          </a:p>
        </p:txBody>
      </p: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996E4FA0-41B5-9E75-7D40-252143B6BCC1}"/>
              </a:ext>
            </a:extLst>
          </p:cNvPr>
          <p:cNvGrpSpPr/>
          <p:nvPr/>
        </p:nvGrpSpPr>
        <p:grpSpPr>
          <a:xfrm>
            <a:off x="1776316" y="1110987"/>
            <a:ext cx="2740008" cy="3371154"/>
            <a:chOff x="1730599" y="1110987"/>
            <a:chExt cx="2740008" cy="3371154"/>
          </a:xfrm>
        </p:grpSpPr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46035D10-CCD2-0D73-7C9D-56C84A5C65C0}"/>
                </a:ext>
              </a:extLst>
            </p:cNvPr>
            <p:cNvSpPr/>
            <p:nvPr/>
          </p:nvSpPr>
          <p:spPr>
            <a:xfrm>
              <a:off x="1730599" y="1768112"/>
              <a:ext cx="2432378" cy="19572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Baikal Exp Regular" pitchFamily="2" charset="77"/>
              </a:endParaRP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06698277-3BAA-CB3E-9D4A-D923310A9804}"/>
                </a:ext>
              </a:extLst>
            </p:cNvPr>
            <p:cNvSpPr txBox="1"/>
            <p:nvPr/>
          </p:nvSpPr>
          <p:spPr>
            <a:xfrm>
              <a:off x="1931217" y="2443309"/>
              <a:ext cx="2056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  <a:latin typeface="Baikal Exp Regular" pitchFamily="2" charset="77"/>
                </a:rPr>
                <a:t>Qualité de gestion, efficacité</a:t>
              </a:r>
            </a:p>
          </p:txBody>
        </p:sp>
        <p:grpSp>
          <p:nvGrpSpPr>
            <p:cNvPr id="138" name="Groupe 137">
              <a:extLst>
                <a:ext uri="{FF2B5EF4-FFF2-40B4-BE49-F238E27FC236}">
                  <a16:creationId xmlns:a16="http://schemas.microsoft.com/office/drawing/2014/main" id="{89AB31B5-543F-6C1C-F58D-B6C024830092}"/>
                </a:ext>
              </a:extLst>
            </p:cNvPr>
            <p:cNvGrpSpPr/>
            <p:nvPr/>
          </p:nvGrpSpPr>
          <p:grpSpPr>
            <a:xfrm>
              <a:off x="2055989" y="1415934"/>
              <a:ext cx="967740" cy="792480"/>
              <a:chOff x="6625288" y="304298"/>
              <a:chExt cx="967740" cy="792480"/>
            </a:xfrm>
          </p:grpSpPr>
          <p:sp>
            <p:nvSpPr>
              <p:cNvPr id="150" name="Ellipse 149">
                <a:extLst>
                  <a:ext uri="{FF2B5EF4-FFF2-40B4-BE49-F238E27FC236}">
                    <a16:creationId xmlns:a16="http://schemas.microsoft.com/office/drawing/2014/main" id="{93DF4B54-FE17-B7E9-D89E-C6E8F909B600}"/>
                  </a:ext>
                </a:extLst>
              </p:cNvPr>
              <p:cNvSpPr/>
              <p:nvPr/>
            </p:nvSpPr>
            <p:spPr>
              <a:xfrm>
                <a:off x="6649783" y="304298"/>
                <a:ext cx="922020" cy="7924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Baikal Exp Regular" pitchFamily="2" charset="77"/>
                </a:endParaRPr>
              </a:p>
            </p:txBody>
          </p:sp>
          <p:sp>
            <p:nvSpPr>
              <p:cNvPr id="151" name="ZoneTexte 150">
                <a:extLst>
                  <a:ext uri="{FF2B5EF4-FFF2-40B4-BE49-F238E27FC236}">
                    <a16:creationId xmlns:a16="http://schemas.microsoft.com/office/drawing/2014/main" id="{B6152D7A-05DC-591F-1C17-4ECAD6BCAA1B}"/>
                  </a:ext>
                </a:extLst>
              </p:cNvPr>
              <p:cNvSpPr txBox="1"/>
              <p:nvPr/>
            </p:nvSpPr>
            <p:spPr>
              <a:xfrm>
                <a:off x="6625288" y="439926"/>
                <a:ext cx="9677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>
                    <a:solidFill>
                      <a:schemeClr val="tx2"/>
                    </a:solidFill>
                    <a:latin typeface="Baikal Exp Regular" pitchFamily="2" charset="77"/>
                  </a:rPr>
                  <a:t>Meilleure gestion, plus de rigueur</a:t>
                </a:r>
              </a:p>
            </p:txBody>
          </p:sp>
        </p:grp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B18C53F3-5A7F-4C6E-4C19-FB4A24E70CDB}"/>
                </a:ext>
              </a:extLst>
            </p:cNvPr>
            <p:cNvSpPr txBox="1"/>
            <p:nvPr/>
          </p:nvSpPr>
          <p:spPr>
            <a:xfrm>
              <a:off x="2219749" y="1110987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FF0000"/>
                  </a:solidFill>
                  <a:latin typeface="Baikal Exp Regular" pitchFamily="2" charset="77"/>
                </a:rPr>
                <a:t>15%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2894A2D4-8813-BA04-2278-436F1BC76EE4}"/>
                </a:ext>
              </a:extLst>
            </p:cNvPr>
            <p:cNvSpPr txBox="1"/>
            <p:nvPr/>
          </p:nvSpPr>
          <p:spPr>
            <a:xfrm>
              <a:off x="3473336" y="1246161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FF0000"/>
                  </a:solidFill>
                  <a:latin typeface="Baikal Exp Regular" pitchFamily="2" charset="77"/>
                </a:rPr>
                <a:t>10%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55D8FADD-89A5-26DD-7C37-CA2D3A1D7623}"/>
                </a:ext>
              </a:extLst>
            </p:cNvPr>
            <p:cNvSpPr txBox="1"/>
            <p:nvPr/>
          </p:nvSpPr>
          <p:spPr>
            <a:xfrm>
              <a:off x="2176930" y="2918261"/>
              <a:ext cx="1553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rgbClr val="FF0000"/>
                  </a:solidFill>
                  <a:latin typeface="Baikal Exp Regular" pitchFamily="2" charset="77"/>
                </a:rPr>
                <a:t>28</a:t>
              </a:r>
              <a:r>
                <a:rPr lang="fr-FR" sz="3200" b="1" dirty="0">
                  <a:solidFill>
                    <a:srgbClr val="FF0000"/>
                  </a:solidFill>
                  <a:latin typeface="Baikal Exp Regular" pitchFamily="2" charset="77"/>
                </a:rPr>
                <a:t>%</a:t>
              </a:r>
            </a:p>
          </p:txBody>
        </p:sp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1DFA37D5-ACBE-208B-3C31-21359231B508}"/>
                </a:ext>
              </a:extLst>
            </p:cNvPr>
            <p:cNvGrpSpPr/>
            <p:nvPr/>
          </p:nvGrpSpPr>
          <p:grpSpPr>
            <a:xfrm>
              <a:off x="3211593" y="1560590"/>
              <a:ext cx="1021080" cy="754380"/>
              <a:chOff x="7776901" y="662036"/>
              <a:chExt cx="1021080" cy="754380"/>
            </a:xfrm>
          </p:grpSpPr>
          <p:sp>
            <p:nvSpPr>
              <p:cNvPr id="148" name="Ellipse 147">
                <a:extLst>
                  <a:ext uri="{FF2B5EF4-FFF2-40B4-BE49-F238E27FC236}">
                    <a16:creationId xmlns:a16="http://schemas.microsoft.com/office/drawing/2014/main" id="{8A95D0E4-3B7F-ECC4-B204-E9DEA2F5D64E}"/>
                  </a:ext>
                </a:extLst>
              </p:cNvPr>
              <p:cNvSpPr/>
              <p:nvPr/>
            </p:nvSpPr>
            <p:spPr>
              <a:xfrm>
                <a:off x="7826251" y="662036"/>
                <a:ext cx="922020" cy="7543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Baikal Exp Regular" pitchFamily="2" charset="77"/>
                </a:endParaRPr>
              </a:p>
            </p:txBody>
          </p:sp>
          <p:sp>
            <p:nvSpPr>
              <p:cNvPr id="149" name="ZoneTexte 148">
                <a:extLst>
                  <a:ext uri="{FF2B5EF4-FFF2-40B4-BE49-F238E27FC236}">
                    <a16:creationId xmlns:a16="http://schemas.microsoft.com/office/drawing/2014/main" id="{A0E8BD1F-8EEF-0F5C-8D3C-C8AE03627910}"/>
                  </a:ext>
                </a:extLst>
              </p:cNvPr>
              <p:cNvSpPr txBox="1"/>
              <p:nvPr/>
            </p:nvSpPr>
            <p:spPr>
              <a:xfrm>
                <a:off x="7776901" y="712715"/>
                <a:ext cx="1021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>
                    <a:solidFill>
                      <a:schemeClr val="tx2"/>
                    </a:solidFill>
                    <a:latin typeface="Baikal Exp Regular" pitchFamily="2" charset="77"/>
                  </a:rPr>
                  <a:t>Plus d’efficacité, plus compétent</a:t>
                </a:r>
              </a:p>
            </p:txBody>
          </p:sp>
        </p:grpSp>
        <p:grpSp>
          <p:nvGrpSpPr>
            <p:cNvPr id="143" name="Groupe 142">
              <a:extLst>
                <a:ext uri="{FF2B5EF4-FFF2-40B4-BE49-F238E27FC236}">
                  <a16:creationId xmlns:a16="http://schemas.microsoft.com/office/drawing/2014/main" id="{163B364D-67AB-4CD3-D2EE-ADD265F3D786}"/>
                </a:ext>
              </a:extLst>
            </p:cNvPr>
            <p:cNvGrpSpPr/>
            <p:nvPr/>
          </p:nvGrpSpPr>
          <p:grpSpPr>
            <a:xfrm>
              <a:off x="1952579" y="3438141"/>
              <a:ext cx="2518028" cy="1044000"/>
              <a:chOff x="6410102" y="2409840"/>
              <a:chExt cx="2518028" cy="1044000"/>
            </a:xfrm>
          </p:grpSpPr>
          <p:sp>
            <p:nvSpPr>
              <p:cNvPr id="144" name="ZoneTexte 143">
                <a:extLst>
                  <a:ext uri="{FF2B5EF4-FFF2-40B4-BE49-F238E27FC236}">
                    <a16:creationId xmlns:a16="http://schemas.microsoft.com/office/drawing/2014/main" id="{CE8D6B41-3647-E22F-E7F1-9722AA00E3CE}"/>
                  </a:ext>
                </a:extLst>
              </p:cNvPr>
              <p:cNvSpPr txBox="1"/>
              <p:nvPr/>
            </p:nvSpPr>
            <p:spPr>
              <a:xfrm>
                <a:off x="6516764" y="2721725"/>
                <a:ext cx="2411366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>
                    <a:solidFill>
                      <a:srgbClr val="FF0000"/>
                    </a:solidFill>
                    <a:latin typeface="Baikal Normal Regular" pitchFamily="2" charset="77"/>
                  </a:rPr>
                  <a:t>3</a:t>
                </a:r>
                <a:r>
                  <a:rPr lang="fr-FR" sz="800" b="1" dirty="0">
                    <a:solidFill>
                      <a:srgbClr val="FF0000"/>
                    </a:solidFill>
                    <a:latin typeface="Baikal Normal Regular" pitchFamily="2" charset="77"/>
                  </a:rPr>
                  <a:t>%</a:t>
                </a:r>
                <a:r>
                  <a:rPr lang="fr-FR" sz="800" dirty="0">
                    <a:solidFill>
                      <a:srgbClr val="FF0000"/>
                    </a:solidFill>
                    <a:latin typeface="Baikal Normal Regular" pitchFamily="2" charset="77"/>
                  </a:rPr>
                  <a:t> Plus de budget, de moyens, investissement pour la recherche</a:t>
                </a:r>
              </a:p>
              <a:p>
                <a:endParaRPr lang="fr-FR" sz="700" dirty="0">
                  <a:solidFill>
                    <a:srgbClr val="FF0000"/>
                  </a:solidFill>
                  <a:latin typeface="Baikal Normal Regular" pitchFamily="2" charset="77"/>
                </a:endParaRPr>
              </a:p>
              <a:p>
                <a:r>
                  <a:rPr lang="fr-FR" sz="1000" b="1" dirty="0">
                    <a:solidFill>
                      <a:srgbClr val="FF0000"/>
                    </a:solidFill>
                    <a:latin typeface="Baikal Normal Regular" pitchFamily="2" charset="77"/>
                  </a:rPr>
                  <a:t>2</a:t>
                </a:r>
                <a:r>
                  <a:rPr lang="fr-FR" sz="800" b="1" dirty="0">
                    <a:solidFill>
                      <a:srgbClr val="FF0000"/>
                    </a:solidFill>
                    <a:latin typeface="Baikal Normal Regular" pitchFamily="2" charset="77"/>
                  </a:rPr>
                  <a:t>% </a:t>
                </a:r>
                <a:r>
                  <a:rPr lang="fr-FR" sz="800" dirty="0">
                    <a:solidFill>
                      <a:srgbClr val="FF0000"/>
                    </a:solidFill>
                    <a:latin typeface="Baikal Normal Regular" pitchFamily="2" charset="77"/>
                  </a:rPr>
                  <a:t>Meilleure rentabilité</a:t>
                </a:r>
              </a:p>
            </p:txBody>
          </p:sp>
          <p:cxnSp>
            <p:nvCxnSpPr>
              <p:cNvPr id="145" name="Connecteur droit 144">
                <a:extLst>
                  <a:ext uri="{FF2B5EF4-FFF2-40B4-BE49-F238E27FC236}">
                    <a16:creationId xmlns:a16="http://schemas.microsoft.com/office/drawing/2014/main" id="{20A7FA46-08B5-BDFD-53E2-655FA78EF4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6826" y="2409840"/>
                <a:ext cx="16552" cy="10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Ellipse 145">
                <a:extLst>
                  <a:ext uri="{FF2B5EF4-FFF2-40B4-BE49-F238E27FC236}">
                    <a16:creationId xmlns:a16="http://schemas.microsoft.com/office/drawing/2014/main" id="{FE6CEAE3-69BA-CB14-23E0-8B98EA51D22C}"/>
                  </a:ext>
                </a:extLst>
              </p:cNvPr>
              <p:cNvSpPr/>
              <p:nvPr/>
            </p:nvSpPr>
            <p:spPr>
              <a:xfrm>
                <a:off x="6410102" y="2801144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Baikal Exp Regular" pitchFamily="2" charset="77"/>
                </a:endParaRPr>
              </a:p>
            </p:txBody>
          </p:sp>
          <p:sp>
            <p:nvSpPr>
              <p:cNvPr id="147" name="Ellipse 146">
                <a:extLst>
                  <a:ext uri="{FF2B5EF4-FFF2-40B4-BE49-F238E27FC236}">
                    <a16:creationId xmlns:a16="http://schemas.microsoft.com/office/drawing/2014/main" id="{8CDEAC4B-C0A7-125E-E468-66CB8504BC95}"/>
                  </a:ext>
                </a:extLst>
              </p:cNvPr>
              <p:cNvSpPr/>
              <p:nvPr/>
            </p:nvSpPr>
            <p:spPr>
              <a:xfrm>
                <a:off x="6410102" y="3189453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Baikal Exp Regular" pitchFamily="2" charset="77"/>
                </a:endParaRPr>
              </a:p>
            </p:txBody>
          </p:sp>
        </p:grpSp>
      </p:grpSp>
      <p:grpSp>
        <p:nvGrpSpPr>
          <p:cNvPr id="152" name="Groupe 151">
            <a:extLst>
              <a:ext uri="{FF2B5EF4-FFF2-40B4-BE49-F238E27FC236}">
                <a16:creationId xmlns:a16="http://schemas.microsoft.com/office/drawing/2014/main" id="{FCCA124F-68BB-1955-983C-656AEF4186FD}"/>
              </a:ext>
            </a:extLst>
          </p:cNvPr>
          <p:cNvGrpSpPr/>
          <p:nvPr/>
        </p:nvGrpSpPr>
        <p:grpSpPr>
          <a:xfrm>
            <a:off x="4210543" y="885567"/>
            <a:ext cx="2388678" cy="2228699"/>
            <a:chOff x="3999056" y="887034"/>
            <a:chExt cx="2388678" cy="2228699"/>
          </a:xfrm>
        </p:grpSpPr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3D42BE8D-B301-7EEC-1290-327655009C60}"/>
                </a:ext>
              </a:extLst>
            </p:cNvPr>
            <p:cNvSpPr/>
            <p:nvPr/>
          </p:nvSpPr>
          <p:spPr>
            <a:xfrm>
              <a:off x="4693558" y="887034"/>
              <a:ext cx="1694176" cy="13045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917E0524-90BE-916B-5351-4862AECC3C14}"/>
                </a:ext>
              </a:extLst>
            </p:cNvPr>
            <p:cNvSpPr txBox="1"/>
            <p:nvPr/>
          </p:nvSpPr>
          <p:spPr>
            <a:xfrm>
              <a:off x="5087366" y="1630659"/>
              <a:ext cx="880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  <a:latin typeface="Baikal Exp Regular" pitchFamily="2" charset="77"/>
                </a:rPr>
                <a:t>13%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7D8079E1-B747-0D6C-2EF0-FA1760DD6599}"/>
                </a:ext>
              </a:extLst>
            </p:cNvPr>
            <p:cNvSpPr txBox="1"/>
            <p:nvPr/>
          </p:nvSpPr>
          <p:spPr>
            <a:xfrm>
              <a:off x="4783991" y="1024921"/>
              <a:ext cx="148992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FF0000"/>
                  </a:solidFill>
                  <a:latin typeface="Baikal Exp Regular" pitchFamily="2" charset="77"/>
                </a:rPr>
                <a:t>Meilleurs accès et qualité de soin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E207B10F-D301-7EBC-94E5-3EED0DFB70C0}"/>
                </a:ext>
              </a:extLst>
            </p:cNvPr>
            <p:cNvSpPr txBox="1"/>
            <p:nvPr/>
          </p:nvSpPr>
          <p:spPr>
            <a:xfrm>
              <a:off x="3999056" y="2238007"/>
              <a:ext cx="1812012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solidFill>
                    <a:srgbClr val="FF0000"/>
                  </a:solidFill>
                  <a:latin typeface="Baikal Normal Regular" pitchFamily="2" charset="77"/>
                </a:rPr>
                <a:t>Meilleure implication, qualité de soins, de services</a:t>
              </a:r>
            </a:p>
            <a:p>
              <a:pPr algn="r"/>
              <a:endParaRPr lang="fr-FR" sz="300" dirty="0">
                <a:solidFill>
                  <a:srgbClr val="FF0000"/>
                </a:solidFill>
                <a:latin typeface="Baikal Normal Regular" pitchFamily="2" charset="77"/>
              </a:endParaRPr>
            </a:p>
            <a:p>
              <a:pPr algn="r"/>
              <a:r>
                <a:rPr lang="fr-FR" sz="800" dirty="0">
                  <a:solidFill>
                    <a:srgbClr val="FF0000"/>
                  </a:solidFill>
                  <a:latin typeface="Baikal Normal Regular" pitchFamily="2" charset="77"/>
                </a:rPr>
                <a:t>Accès plus facile, plus de choix</a:t>
              </a:r>
            </a:p>
            <a:p>
              <a:pPr algn="r"/>
              <a:endParaRPr lang="fr-FR" sz="300" dirty="0">
                <a:solidFill>
                  <a:srgbClr val="FF0000"/>
                </a:solidFill>
                <a:latin typeface="Baikal Normal Regular" pitchFamily="2" charset="77"/>
              </a:endParaRPr>
            </a:p>
            <a:p>
              <a:pPr algn="r"/>
              <a:r>
                <a:rPr lang="fr-FR" sz="800" dirty="0">
                  <a:solidFill>
                    <a:srgbClr val="FF0000"/>
                  </a:solidFill>
                  <a:latin typeface="Baikal Normal Regular" pitchFamily="2" charset="77"/>
                </a:rPr>
                <a:t>Stimule la concurrence</a:t>
              </a:r>
            </a:p>
            <a:p>
              <a:pPr algn="r"/>
              <a:endParaRPr lang="fr-FR" sz="400" dirty="0">
                <a:solidFill>
                  <a:srgbClr val="FF0000"/>
                </a:solidFill>
                <a:latin typeface="Baikal Normal Regular" pitchFamily="2" charset="77"/>
              </a:endParaRPr>
            </a:p>
            <a:p>
              <a:pPr algn="r"/>
              <a:r>
                <a:rPr lang="fr-FR" sz="800" dirty="0">
                  <a:solidFill>
                    <a:srgbClr val="FF0000"/>
                  </a:solidFill>
                  <a:latin typeface="Baikal Normal Regular" pitchFamily="2" charset="77"/>
                </a:rPr>
                <a:t>Plus rapide </a:t>
              </a:r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06B22B03-F432-1BED-F03A-E0C331D28105}"/>
                </a:ext>
              </a:extLst>
            </p:cNvPr>
            <p:cNvCxnSpPr>
              <a:cxnSpLocks/>
            </p:cNvCxnSpPr>
            <p:nvPr/>
          </p:nvCxnSpPr>
          <p:spPr>
            <a:xfrm>
              <a:off x="6072498" y="2107733"/>
              <a:ext cx="0" cy="1008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39E79226-79E4-D7EF-B6AC-1DA22A905231}"/>
                </a:ext>
              </a:extLst>
            </p:cNvPr>
            <p:cNvSpPr/>
            <p:nvPr/>
          </p:nvSpPr>
          <p:spPr>
            <a:xfrm>
              <a:off x="6027498" y="2324652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8D4D1ACF-73DA-DA56-2A2F-DDEA8D163FE5}"/>
                </a:ext>
              </a:extLst>
            </p:cNvPr>
            <p:cNvSpPr/>
            <p:nvPr/>
          </p:nvSpPr>
          <p:spPr>
            <a:xfrm>
              <a:off x="6027498" y="2572942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CE3850A4-420E-C224-399F-04D7FEA48543}"/>
                </a:ext>
              </a:extLst>
            </p:cNvPr>
            <p:cNvSpPr/>
            <p:nvPr/>
          </p:nvSpPr>
          <p:spPr>
            <a:xfrm>
              <a:off x="6027498" y="2930831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D06F1451-C035-487B-0512-12201E6B8B6E}"/>
                </a:ext>
              </a:extLst>
            </p:cNvPr>
            <p:cNvSpPr/>
            <p:nvPr/>
          </p:nvSpPr>
          <p:spPr>
            <a:xfrm>
              <a:off x="6029675" y="2735616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2F2BFBF0-3394-2902-02C0-4F3B7C9627E8}"/>
                </a:ext>
              </a:extLst>
            </p:cNvPr>
            <p:cNvSpPr txBox="1"/>
            <p:nvPr/>
          </p:nvSpPr>
          <p:spPr>
            <a:xfrm>
              <a:off x="5528950" y="2254673"/>
              <a:ext cx="54928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000" b="1" dirty="0">
                  <a:solidFill>
                    <a:srgbClr val="FF0000"/>
                  </a:solidFill>
                  <a:latin typeface="Baikal Normal Regular" pitchFamily="2" charset="77"/>
                </a:rPr>
                <a:t>9%</a:t>
              </a:r>
              <a:endParaRPr lang="fr-FR" sz="1000" dirty="0">
                <a:solidFill>
                  <a:srgbClr val="FF0000"/>
                </a:solidFill>
                <a:latin typeface="Baikal Normal Regular" pitchFamily="2" charset="77"/>
              </a:endParaRP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0AE06BBF-0639-692E-77AB-08C50820E614}"/>
                </a:ext>
              </a:extLst>
            </p:cNvPr>
            <p:cNvSpPr txBox="1"/>
            <p:nvPr/>
          </p:nvSpPr>
          <p:spPr>
            <a:xfrm>
              <a:off x="5533213" y="2500894"/>
              <a:ext cx="54928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000" b="1" dirty="0">
                  <a:solidFill>
                    <a:srgbClr val="FF0000"/>
                  </a:solidFill>
                  <a:latin typeface="Baikal Normal Regular" pitchFamily="2" charset="77"/>
                </a:rPr>
                <a:t>3%</a:t>
              </a:r>
              <a:endParaRPr lang="fr-FR" sz="1000" dirty="0">
                <a:solidFill>
                  <a:srgbClr val="FF0000"/>
                </a:solidFill>
                <a:latin typeface="Baikal Normal Regular" pitchFamily="2" charset="77"/>
              </a:endParaRP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1599E972-6DB9-F31A-F884-51057126BCB8}"/>
                </a:ext>
              </a:extLst>
            </p:cNvPr>
            <p:cNvSpPr txBox="1"/>
            <p:nvPr/>
          </p:nvSpPr>
          <p:spPr>
            <a:xfrm>
              <a:off x="5528949" y="2673061"/>
              <a:ext cx="54928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000" b="1" dirty="0">
                  <a:solidFill>
                    <a:srgbClr val="FF0000"/>
                  </a:solidFill>
                  <a:latin typeface="Baikal Normal Regular" pitchFamily="2" charset="77"/>
                </a:rPr>
                <a:t>2%</a:t>
              </a:r>
              <a:endParaRPr lang="fr-FR" sz="1000" dirty="0">
                <a:solidFill>
                  <a:srgbClr val="FF0000"/>
                </a:solidFill>
                <a:latin typeface="Baikal Normal Regular" pitchFamily="2" charset="77"/>
              </a:endParaRP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D6DA87B0-E6FE-C812-D65B-44B7DCA58B8E}"/>
                </a:ext>
              </a:extLst>
            </p:cNvPr>
            <p:cNvSpPr txBox="1"/>
            <p:nvPr/>
          </p:nvSpPr>
          <p:spPr>
            <a:xfrm>
              <a:off x="5537743" y="2861490"/>
              <a:ext cx="54928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000" b="1" dirty="0">
                  <a:solidFill>
                    <a:srgbClr val="FF0000"/>
                  </a:solidFill>
                  <a:latin typeface="Baikal Normal Regular" pitchFamily="2" charset="77"/>
                </a:rPr>
                <a:t>2%</a:t>
              </a:r>
              <a:endParaRPr lang="fr-FR" sz="1000" dirty="0">
                <a:solidFill>
                  <a:srgbClr val="FF0000"/>
                </a:solidFill>
                <a:latin typeface="Baikal Normal Regular" pitchFamily="2" charset="77"/>
              </a:endParaRPr>
            </a:p>
          </p:txBody>
        </p:sp>
      </p:grp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9114AD25-03A4-A93F-F5E3-689EFEB10FEC}"/>
              </a:ext>
            </a:extLst>
          </p:cNvPr>
          <p:cNvGrpSpPr/>
          <p:nvPr/>
        </p:nvGrpSpPr>
        <p:grpSpPr>
          <a:xfrm>
            <a:off x="6889983" y="1077554"/>
            <a:ext cx="1629928" cy="1855432"/>
            <a:chOff x="6824470" y="804699"/>
            <a:chExt cx="1629928" cy="1855432"/>
          </a:xfrm>
        </p:grpSpPr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698DF8B7-1DC3-6AB3-BB57-41ED15F5A3A4}"/>
                </a:ext>
              </a:extLst>
            </p:cNvPr>
            <p:cNvSpPr/>
            <p:nvPr/>
          </p:nvSpPr>
          <p:spPr>
            <a:xfrm>
              <a:off x="6824470" y="804699"/>
              <a:ext cx="1629928" cy="12586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46227D4E-C7EB-BC76-1E02-DCAFC3205321}"/>
                </a:ext>
              </a:extLst>
            </p:cNvPr>
            <p:cNvSpPr txBox="1"/>
            <p:nvPr/>
          </p:nvSpPr>
          <p:spPr>
            <a:xfrm>
              <a:off x="7219408" y="1523057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  <a:latin typeface="Baikal Exp Regular" pitchFamily="2" charset="77"/>
                </a:rPr>
                <a:t>10%</a:t>
              </a:r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995D054D-A300-A688-55D5-CA73AD6AB87B}"/>
                </a:ext>
              </a:extLst>
            </p:cNvPr>
            <p:cNvSpPr txBox="1"/>
            <p:nvPr/>
          </p:nvSpPr>
          <p:spPr>
            <a:xfrm>
              <a:off x="6924251" y="1046557"/>
              <a:ext cx="14899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FF0000"/>
                  </a:solidFill>
                  <a:latin typeface="Baikal Exp Regular" pitchFamily="2" charset="77"/>
                </a:rPr>
                <a:t>Plus d’équité, moins d’abus</a:t>
              </a:r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31E4AA5C-9F6B-790D-F75C-1DE4561A6638}"/>
                </a:ext>
              </a:extLst>
            </p:cNvPr>
            <p:cNvSpPr txBox="1"/>
            <p:nvPr/>
          </p:nvSpPr>
          <p:spPr>
            <a:xfrm>
              <a:off x="6891666" y="2145193"/>
              <a:ext cx="9963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solidFill>
                    <a:srgbClr val="FF0000"/>
                  </a:solidFill>
                  <a:latin typeface="Baikal Normal Regular" pitchFamily="2" charset="77"/>
                </a:rPr>
                <a:t>Plus équitable</a:t>
              </a:r>
            </a:p>
            <a:p>
              <a:pPr algn="r"/>
              <a:endParaRPr lang="fr-FR" sz="800" dirty="0">
                <a:solidFill>
                  <a:srgbClr val="FF0000"/>
                </a:solidFill>
                <a:latin typeface="Baikal Normal Regular" pitchFamily="2" charset="77"/>
              </a:endParaRPr>
            </a:p>
            <a:p>
              <a:pPr algn="r"/>
              <a:r>
                <a:rPr lang="fr-FR" sz="800" dirty="0">
                  <a:solidFill>
                    <a:srgbClr val="FF0000"/>
                  </a:solidFill>
                  <a:latin typeface="Baikal Normal Regular" pitchFamily="2" charset="77"/>
                </a:rPr>
                <a:t>Moins d’abus</a:t>
              </a:r>
            </a:p>
          </p:txBody>
        </p: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4D56D549-F1BC-0C45-345F-415856893F38}"/>
                </a:ext>
              </a:extLst>
            </p:cNvPr>
            <p:cNvCxnSpPr>
              <a:cxnSpLocks/>
            </p:cNvCxnSpPr>
            <p:nvPr/>
          </p:nvCxnSpPr>
          <p:spPr>
            <a:xfrm>
              <a:off x="8139162" y="2012131"/>
              <a:ext cx="0" cy="648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ACCAC6A0-4BB9-7250-8D8E-84A17EDDAD9B}"/>
                </a:ext>
              </a:extLst>
            </p:cNvPr>
            <p:cNvSpPr/>
            <p:nvPr/>
          </p:nvSpPr>
          <p:spPr>
            <a:xfrm>
              <a:off x="8094162" y="222905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8CF0CE62-A158-0420-668D-AB21B72530C3}"/>
                </a:ext>
              </a:extLst>
            </p:cNvPr>
            <p:cNvSpPr/>
            <p:nvPr/>
          </p:nvSpPr>
          <p:spPr>
            <a:xfrm>
              <a:off x="8094162" y="2441896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D336357A-EF97-F401-6612-E44921937EB4}"/>
                </a:ext>
              </a:extLst>
            </p:cNvPr>
            <p:cNvSpPr txBox="1"/>
            <p:nvPr/>
          </p:nvSpPr>
          <p:spPr>
            <a:xfrm>
              <a:off x="7604406" y="2127953"/>
              <a:ext cx="54928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000" b="1" dirty="0">
                  <a:solidFill>
                    <a:srgbClr val="FF0000"/>
                  </a:solidFill>
                  <a:latin typeface="Baikal Normal Regular" pitchFamily="2" charset="77"/>
                </a:rPr>
                <a:t>5%</a:t>
              </a:r>
              <a:endParaRPr lang="fr-FR" sz="1000" dirty="0">
                <a:solidFill>
                  <a:srgbClr val="FF0000"/>
                </a:solidFill>
                <a:latin typeface="Baikal Normal Regular" pitchFamily="2" charset="77"/>
              </a:endParaRP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3DF3192B-7C6A-6103-97F7-5909EE50E601}"/>
                </a:ext>
              </a:extLst>
            </p:cNvPr>
            <p:cNvSpPr txBox="1"/>
            <p:nvPr/>
          </p:nvSpPr>
          <p:spPr>
            <a:xfrm>
              <a:off x="7599877" y="2366104"/>
              <a:ext cx="54928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000" b="1" dirty="0">
                  <a:solidFill>
                    <a:srgbClr val="FF0000"/>
                  </a:solidFill>
                  <a:latin typeface="Baikal Normal Regular" pitchFamily="2" charset="77"/>
                </a:rPr>
                <a:t>3%</a:t>
              </a:r>
              <a:endParaRPr lang="fr-FR" sz="1000" dirty="0">
                <a:solidFill>
                  <a:srgbClr val="FF0000"/>
                </a:solidFill>
                <a:latin typeface="Baikal Normal Regular" pitchFamily="2" charset="77"/>
              </a:endParaRPr>
            </a:p>
          </p:txBody>
        </p:sp>
      </p:grpSp>
      <p:sp>
        <p:nvSpPr>
          <p:cNvPr id="176" name="Arc 175">
            <a:extLst>
              <a:ext uri="{FF2B5EF4-FFF2-40B4-BE49-F238E27FC236}">
                <a16:creationId xmlns:a16="http://schemas.microsoft.com/office/drawing/2014/main" id="{039CC573-6136-1024-8378-52FE61A71284}"/>
              </a:ext>
            </a:extLst>
          </p:cNvPr>
          <p:cNvSpPr/>
          <p:nvPr/>
        </p:nvSpPr>
        <p:spPr>
          <a:xfrm rot="2508815" flipH="1" flipV="1">
            <a:off x="8697811" y="2964521"/>
            <a:ext cx="1440000" cy="1440000"/>
          </a:xfrm>
          <a:prstGeom prst="arc">
            <a:avLst>
              <a:gd name="adj1" fmla="val 15160649"/>
              <a:gd name="adj2" fmla="val 1500379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AADE382E-68DA-4FBB-8B05-3FC21F20427C}"/>
              </a:ext>
            </a:extLst>
          </p:cNvPr>
          <p:cNvSpPr/>
          <p:nvPr/>
        </p:nvSpPr>
        <p:spPr>
          <a:xfrm>
            <a:off x="8737724" y="3309550"/>
            <a:ext cx="90000" cy="90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C35D453E-C9B4-B425-373F-5E90EB1D5134}"/>
              </a:ext>
            </a:extLst>
          </p:cNvPr>
          <p:cNvSpPr txBox="1"/>
          <p:nvPr/>
        </p:nvSpPr>
        <p:spPr>
          <a:xfrm>
            <a:off x="8170815" y="3606865"/>
            <a:ext cx="5492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latin typeface="Baikal Normal Regular" pitchFamily="2" charset="77"/>
              </a:rPr>
              <a:t>9%</a:t>
            </a:r>
            <a:endParaRPr lang="fr-FR" sz="1000" dirty="0">
              <a:latin typeface="Baikal Normal Regular" pitchFamily="2" charset="77"/>
            </a:endParaRPr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FB1A7AEB-0332-09C5-722F-B7844DD0DD84}"/>
              </a:ext>
            </a:extLst>
          </p:cNvPr>
          <p:cNvSpPr/>
          <p:nvPr/>
        </p:nvSpPr>
        <p:spPr>
          <a:xfrm>
            <a:off x="8652170" y="3683808"/>
            <a:ext cx="90000" cy="90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9C1931FF-EB14-B883-379A-8766C60BBED4}"/>
              </a:ext>
            </a:extLst>
          </p:cNvPr>
          <p:cNvSpPr txBox="1"/>
          <p:nvPr/>
        </p:nvSpPr>
        <p:spPr>
          <a:xfrm>
            <a:off x="8274351" y="3957560"/>
            <a:ext cx="5492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latin typeface="Baikal Normal Regular" pitchFamily="2" charset="77"/>
              </a:rPr>
              <a:t>6%</a:t>
            </a:r>
            <a:endParaRPr lang="fr-FR" sz="1000" dirty="0">
              <a:latin typeface="Baikal Normal Regular" pitchFamily="2" charset="77"/>
            </a:endParaRPr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FEF8C846-0D9F-5453-A00A-4D02B4A61048}"/>
              </a:ext>
            </a:extLst>
          </p:cNvPr>
          <p:cNvSpPr/>
          <p:nvPr/>
        </p:nvSpPr>
        <p:spPr>
          <a:xfrm>
            <a:off x="8770092" y="4021837"/>
            <a:ext cx="90000" cy="90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8823E09B-9B58-08DF-032D-CC1BBAE2582C}"/>
              </a:ext>
            </a:extLst>
          </p:cNvPr>
          <p:cNvSpPr txBox="1"/>
          <p:nvPr/>
        </p:nvSpPr>
        <p:spPr>
          <a:xfrm>
            <a:off x="8236751" y="3218515"/>
            <a:ext cx="5492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latin typeface="Baikal Normal Regular" pitchFamily="2" charset="77"/>
              </a:rPr>
              <a:t>9%</a:t>
            </a:r>
            <a:endParaRPr lang="fr-FR" sz="1000" dirty="0">
              <a:latin typeface="Baikal Normal Regular" pitchFamily="2" charset="77"/>
            </a:endParaRP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5CD497B5-5775-09C9-FFB2-7949C6C7D8C3}"/>
              </a:ext>
            </a:extLst>
          </p:cNvPr>
          <p:cNvSpPr txBox="1"/>
          <p:nvPr/>
        </p:nvSpPr>
        <p:spPr>
          <a:xfrm>
            <a:off x="5549927" y="3124726"/>
            <a:ext cx="2963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>
                <a:latin typeface="Baikal Normal Regular" pitchFamily="2" charset="77"/>
              </a:rPr>
              <a:t>Raisons financières</a:t>
            </a:r>
          </a:p>
          <a:p>
            <a:pPr algn="r"/>
            <a:r>
              <a:rPr lang="fr-FR" sz="700" dirty="0">
                <a:latin typeface="Baikal Normal Regular" pitchFamily="2" charset="77"/>
              </a:rPr>
              <a:t>Economie pour le pays, trop coûteux pour la France (4%) / Moins cher (3%) /Baisse des charges salariales et patronales (2%)</a:t>
            </a:r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FC0824F6-E439-B3FE-0E1B-D6DB5E19DB53}"/>
              </a:ext>
            </a:extLst>
          </p:cNvPr>
          <p:cNvSpPr txBox="1"/>
          <p:nvPr/>
        </p:nvSpPr>
        <p:spPr>
          <a:xfrm>
            <a:off x="5807594" y="3516679"/>
            <a:ext cx="2650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>
                <a:latin typeface="Baikal Normal Regular" pitchFamily="2" charset="77"/>
              </a:rPr>
              <a:t>Divers</a:t>
            </a:r>
          </a:p>
          <a:p>
            <a:pPr algn="r"/>
            <a:r>
              <a:rPr lang="fr-FR" sz="700" dirty="0">
                <a:latin typeface="Baikal Normal Regular" pitchFamily="2" charset="77"/>
              </a:rPr>
              <a:t>C’est mieux bonne idée, la santé est importante (5%)/</a:t>
            </a:r>
          </a:p>
          <a:p>
            <a:pPr algn="r"/>
            <a:r>
              <a:rPr lang="fr-FR" sz="700" dirty="0">
                <a:latin typeface="Baikal Normal Regular" pitchFamily="2" charset="77"/>
              </a:rPr>
              <a:t>Ne veut pas que cela arrive / contre / trop cher (3%)</a:t>
            </a:r>
          </a:p>
        </p:txBody>
      </p:sp>
      <p:sp>
        <p:nvSpPr>
          <p:cNvPr id="185" name="ZoneTexte 184">
            <a:extLst>
              <a:ext uri="{FF2B5EF4-FFF2-40B4-BE49-F238E27FC236}">
                <a16:creationId xmlns:a16="http://schemas.microsoft.com/office/drawing/2014/main" id="{837D8925-D987-916B-761E-8304ECE9B70F}"/>
              </a:ext>
            </a:extLst>
          </p:cNvPr>
          <p:cNvSpPr txBox="1"/>
          <p:nvPr/>
        </p:nvSpPr>
        <p:spPr>
          <a:xfrm>
            <a:off x="5710050" y="3964829"/>
            <a:ext cx="28344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>
                <a:latin typeface="Baikal Normal Regular" pitchFamily="2" charset="77"/>
              </a:rPr>
              <a:t>L’Etat a d’autres missions à gérer</a:t>
            </a:r>
          </a:p>
          <a:p>
            <a:pPr algn="r"/>
            <a:r>
              <a:rPr lang="fr-FR" sz="700" dirty="0">
                <a:latin typeface="Baikal Normal Regular" pitchFamily="2" charset="77"/>
              </a:rPr>
              <a:t>Limiter la pression sur le pays (3%) / Pas le rôle de l’Etat (3%)</a:t>
            </a:r>
          </a:p>
        </p:txBody>
      </p:sp>
    </p:spTree>
    <p:extLst>
      <p:ext uri="{BB962C8B-B14F-4D97-AF65-F5344CB8AC3E}">
        <p14:creationId xmlns:p14="http://schemas.microsoft.com/office/powerpoint/2010/main" val="34562867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2AFA0-D4DD-0745-10DA-C291C60A7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37059B9-82A0-6EA7-01D9-7164459ED5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85"/>
          <a:stretch/>
        </p:blipFill>
        <p:spPr>
          <a:xfrm rot="5400000">
            <a:off x="2000252" y="-2000250"/>
            <a:ext cx="5143498" cy="9144001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E5E9BEE7-8337-6064-14B2-5C0C8D320B47}"/>
              </a:ext>
            </a:extLst>
          </p:cNvPr>
          <p:cNvGrpSpPr/>
          <p:nvPr/>
        </p:nvGrpSpPr>
        <p:grpSpPr>
          <a:xfrm>
            <a:off x="2860090" y="481283"/>
            <a:ext cx="3423820" cy="779731"/>
            <a:chOff x="2860090" y="1536820"/>
            <a:chExt cx="3423820" cy="779731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E73E47-82B7-8D01-6A73-BC411E7F5FBB}"/>
                </a:ext>
              </a:extLst>
            </p:cNvPr>
            <p:cNvSpPr txBox="1"/>
            <p:nvPr/>
          </p:nvSpPr>
          <p:spPr>
            <a:xfrm>
              <a:off x="2860090" y="1608665"/>
              <a:ext cx="342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ikal Exp Regular" pitchFamily="2" charset="77"/>
                  <a:ea typeface="+mn-ea"/>
                  <a:cs typeface="+mn-cs"/>
                </a:rPr>
                <a:t>MERCI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F39DCD-E3D7-9E84-7C94-211FF20BCDED}"/>
                </a:ext>
              </a:extLst>
            </p:cNvPr>
            <p:cNvSpPr/>
            <p:nvPr/>
          </p:nvSpPr>
          <p:spPr>
            <a:xfrm>
              <a:off x="3383279" y="1536820"/>
              <a:ext cx="237744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pic>
        <p:nvPicPr>
          <p:cNvPr id="10" name="Image 9" descr="Une image contenant Police, Graphique, logo, symbole&#10;&#10;Le contenu généré par l’IA peut être incorrect.">
            <a:extLst>
              <a:ext uri="{FF2B5EF4-FFF2-40B4-BE49-F238E27FC236}">
                <a16:creationId xmlns:a16="http://schemas.microsoft.com/office/drawing/2014/main" id="{4F06BA5A-134C-B369-D93C-9425401F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960" y="4007432"/>
            <a:ext cx="1732674" cy="736386"/>
          </a:xfrm>
          <a:prstGeom prst="rect">
            <a:avLst/>
          </a:prstGeom>
        </p:spPr>
      </p:pic>
      <p:pic>
        <p:nvPicPr>
          <p:cNvPr id="13" name="Image 12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B4403C1-F9B7-8F7E-1681-F40EC194D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13" y="4029016"/>
            <a:ext cx="2560619" cy="817242"/>
          </a:xfrm>
          <a:prstGeom prst="rect">
            <a:avLst/>
          </a:prstGeom>
        </p:spPr>
      </p:pic>
      <p:sp>
        <p:nvSpPr>
          <p:cNvPr id="2" name="Espace réservé du texte 12">
            <a:extLst>
              <a:ext uri="{FF2B5EF4-FFF2-40B4-BE49-F238E27FC236}">
                <a16:creationId xmlns:a16="http://schemas.microsoft.com/office/drawing/2014/main" id="{841A53E0-C19B-50BF-9C41-5F6F026A9662}"/>
              </a:ext>
            </a:extLst>
          </p:cNvPr>
          <p:cNvSpPr txBox="1">
            <a:spLocks/>
          </p:cNvSpPr>
          <p:nvPr/>
        </p:nvSpPr>
        <p:spPr>
          <a:xfrm>
            <a:off x="5191583" y="1606571"/>
            <a:ext cx="3190843" cy="3618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1pPr>
            <a:lvl2pPr marL="266700" indent="-2667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2pPr>
            <a:lvl3pPr marL="449263" indent="-1889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3pPr>
            <a:lvl4pPr marL="6238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tabLst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4pPr>
            <a:lvl5pPr marL="8064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EFFF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Julie </a:t>
            </a:r>
            <a:r>
              <a:rPr kumimoji="0" lang="en-GB" sz="1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Gaillot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</a:b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Directrice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 du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pôle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 Society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</a:b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julie.gaillot@csa.eu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kal Normal Regular" pitchFamily="2" charset="77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Espace réservé du texte 12">
            <a:extLst>
              <a:ext uri="{FF2B5EF4-FFF2-40B4-BE49-F238E27FC236}">
                <a16:creationId xmlns:a16="http://schemas.microsoft.com/office/drawing/2014/main" id="{9A8AE766-567F-6039-1CBB-4453FEB3EF83}"/>
              </a:ext>
            </a:extLst>
          </p:cNvPr>
          <p:cNvSpPr txBox="1">
            <a:spLocks/>
          </p:cNvSpPr>
          <p:nvPr/>
        </p:nvSpPr>
        <p:spPr>
          <a:xfrm>
            <a:off x="761573" y="2443164"/>
            <a:ext cx="3190843" cy="3618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1pPr>
            <a:lvl2pPr marL="266700" indent="-2667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2pPr>
            <a:lvl3pPr marL="449263" indent="-1889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3pPr>
            <a:lvl4pPr marL="6238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tabLst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4pPr>
            <a:lvl5pPr marL="8064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EFFF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Jeanne Bariller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</a:b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Directrice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associée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jeanne.bariller@havas.com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kal Normal Regular" pitchFamily="2" charset="77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D700B8A6-A2BD-2C8E-6F4B-B371B8C37FCA}"/>
              </a:ext>
            </a:extLst>
          </p:cNvPr>
          <p:cNvSpPr txBox="1">
            <a:spLocks/>
          </p:cNvSpPr>
          <p:nvPr/>
        </p:nvSpPr>
        <p:spPr>
          <a:xfrm>
            <a:off x="5191583" y="2443164"/>
            <a:ext cx="3190843" cy="3618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1pPr>
            <a:lvl2pPr marL="266700" indent="-2667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2pPr>
            <a:lvl3pPr marL="449263" indent="-1889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3pPr>
            <a:lvl4pPr marL="6238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tabLst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4pPr>
            <a:lvl5pPr marL="8064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EFFF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Marine Bonneau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</a:b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Directrice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d’études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</a:b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marine.bonneau@csa.eu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kal Normal Regular" pitchFamily="2" charset="77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B16AC6FC-018B-2367-91F3-DAD0319955C6}"/>
              </a:ext>
            </a:extLst>
          </p:cNvPr>
          <p:cNvSpPr txBox="1">
            <a:spLocks/>
          </p:cNvSpPr>
          <p:nvPr/>
        </p:nvSpPr>
        <p:spPr>
          <a:xfrm>
            <a:off x="761574" y="1606571"/>
            <a:ext cx="3190843" cy="3618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1pPr>
            <a:lvl2pPr marL="266700" indent="-2667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2pPr>
            <a:lvl3pPr marL="449263" indent="-1889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3pPr>
            <a:lvl4pPr marL="6238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tabLst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4pPr>
            <a:lvl5pPr marL="8064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EFFF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Roxane Philippe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General Manager RED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</a:b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roxane.philippe@havasred.com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kal Normal Regular" pitchFamily="2" charset="77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5DFD9FB8-60BB-15C4-DA83-BE626B27863F}"/>
              </a:ext>
            </a:extLst>
          </p:cNvPr>
          <p:cNvSpPr txBox="1">
            <a:spLocks/>
          </p:cNvSpPr>
          <p:nvPr/>
        </p:nvSpPr>
        <p:spPr>
          <a:xfrm>
            <a:off x="761572" y="3279757"/>
            <a:ext cx="3190843" cy="3618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1pPr>
            <a:lvl2pPr marL="266700" indent="-2667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2pPr>
            <a:lvl3pPr marL="449263" indent="-1889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3pPr>
            <a:lvl4pPr marL="6238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tabLst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4pPr>
            <a:lvl5pPr marL="8064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Claire Olivieri-</a:t>
            </a:r>
            <a:r>
              <a:rPr kumimoji="0" lang="en-GB" sz="1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Ringot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kal Normal Regular" pitchFamily="2" charset="77"/>
              <a:ea typeface="+mn-ea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Directrice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 Conseil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claire.olivieri-ringot@havasred.com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kal Normal Regular" pitchFamily="2" charset="77"/>
              <a:ea typeface="+mn-ea"/>
              <a:cs typeface="Tahoma" panose="020B0604030504040204" pitchFamily="34" charset="0"/>
            </a:endParaRP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BAD1DA40-3D9D-1C56-A561-01D0CA9A7C06}"/>
              </a:ext>
            </a:extLst>
          </p:cNvPr>
          <p:cNvSpPr txBox="1">
            <a:spLocks/>
          </p:cNvSpPr>
          <p:nvPr/>
        </p:nvSpPr>
        <p:spPr>
          <a:xfrm>
            <a:off x="5191582" y="3279757"/>
            <a:ext cx="3190843" cy="3618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1pPr>
            <a:lvl2pPr marL="266700" indent="-2667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2pPr>
            <a:lvl3pPr marL="449263" indent="-1889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3pPr>
            <a:lvl4pPr marL="6238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tabLst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4pPr>
            <a:lvl5pPr marL="8064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6000" b="0" i="0">
                <a:solidFill>
                  <a:schemeClr val="tx1"/>
                </a:solidFill>
                <a:latin typeface="+mj-lt"/>
                <a:cs typeface="Tahoma" panose="020B060403050404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A2D6"/>
              </a:buClr>
              <a:buSzPct val="80000"/>
              <a:buChar char="•"/>
              <a:defRPr sz="1200">
                <a:solidFill>
                  <a:srgbClr val="5F5F5F"/>
                </a:solidFill>
                <a:latin typeface="+mn-lt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Louise Bordet</a:t>
            </a:r>
          </a:p>
          <a:p>
            <a:pPr marL="0" marR="0" lvl="0" indent="0" algn="r" defTabSz="4572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Chargée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d’études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ikal Normal Regular" pitchFamily="2" charset="77"/>
                <a:ea typeface="+mn-ea"/>
                <a:cs typeface="Tahoma" panose="020B0604030504040204" pitchFamily="34" charset="0"/>
              </a:rPr>
              <a:t>louise.bordet@csa.eu</a:t>
            </a:r>
          </a:p>
        </p:txBody>
      </p:sp>
    </p:spTree>
    <p:extLst>
      <p:ext uri="{BB962C8B-B14F-4D97-AF65-F5344CB8AC3E}">
        <p14:creationId xmlns:p14="http://schemas.microsoft.com/office/powerpoint/2010/main" val="14334263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6415FEC-D62E-98EB-8092-F4E2AE60F8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85"/>
          <a:stretch/>
        </p:blipFill>
        <p:spPr>
          <a:xfrm rot="10800000">
            <a:off x="4000502" y="0"/>
            <a:ext cx="5143498" cy="5143500"/>
          </a:xfrm>
          <a:prstGeom prst="rect">
            <a:avLst/>
          </a:prstGeom>
        </p:spPr>
      </p:pic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F9C32560-DB46-A277-B1D3-DDE65F813FD3}"/>
              </a:ext>
            </a:extLst>
          </p:cNvPr>
          <p:cNvSpPr txBox="1">
            <a:spLocks/>
          </p:cNvSpPr>
          <p:nvPr/>
        </p:nvSpPr>
        <p:spPr>
          <a:xfrm>
            <a:off x="410889" y="1651742"/>
            <a:ext cx="1232546" cy="1840016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Lucida Grande"/>
              <a:buNone/>
              <a:defRPr sz="49600" b="1" kern="1200" spc="0" baseline="0">
                <a:ln w="19050">
                  <a:solidFill>
                    <a:schemeClr val="tx1"/>
                  </a:solidFill>
                </a:ln>
                <a:noFill/>
                <a:latin typeface="+mn-lt"/>
                <a:ea typeface="+mn-ea"/>
                <a:cs typeface="+mn-cs"/>
              </a:defRPr>
            </a:lvl1pPr>
            <a:lvl2pPr marL="407988" indent="-22225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−"/>
              <a:tabLst>
                <a:tab pos="5380038" algn="l"/>
              </a:tabLst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800" indent="-12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tabLst>
                <a:tab pos="5380038" algn="l"/>
              </a:tabLst>
              <a:defRPr sz="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800" indent="-20520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−"/>
              <a:tabLst>
                <a:tab pos="5380038" algn="l"/>
              </a:tabLst>
              <a:defRPr sz="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000" indent="-205200" algn="l" defTabSz="4572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−"/>
              <a:tabLst>
                <a:tab pos="5380038" algn="l"/>
              </a:tabLst>
              <a:defRPr sz="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Titre 4">
            <a:extLst>
              <a:ext uri="{FF2B5EF4-FFF2-40B4-BE49-F238E27FC236}">
                <a16:creationId xmlns:a16="http://schemas.microsoft.com/office/drawing/2014/main" id="{53E4264B-A0AE-4E15-8F8C-35FBAB65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755" y="1849772"/>
            <a:ext cx="4313510" cy="912766"/>
          </a:xfrm>
          <a:solidFill>
            <a:srgbClr val="C00000"/>
          </a:solidFill>
        </p:spPr>
        <p:txBody>
          <a:bodyPr/>
          <a:lstStyle/>
          <a:p>
            <a:pPr marL="177800"/>
            <a:r>
              <a:rPr lang="fr-FR" sz="2000">
                <a:latin typeface="Baikal Exp Regular" pitchFamily="2" charset="77"/>
              </a:rPr>
              <a:t>Perception du système de santé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C94A4F-C7E3-1919-C2CC-AD63A62E46B2}"/>
              </a:ext>
            </a:extLst>
          </p:cNvPr>
          <p:cNvSpPr txBox="1"/>
          <p:nvPr/>
        </p:nvSpPr>
        <p:spPr>
          <a:xfrm>
            <a:off x="1425855" y="2937760"/>
            <a:ext cx="440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ikal Med Exp" pitchFamily="2" charset="77"/>
                <a:ea typeface="+mj-ea"/>
                <a:cs typeface="+mj-cs"/>
              </a:rPr>
              <a:t>Malgré une amélioration des perceptions, des Français toujours aussi critiques à l’égard du système de santé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2A8C5C4-A8E1-0670-CEEC-58863B6417C9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7" name="Image 6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3FC762F8-D490-4C37-7BE6-64D08197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8" name="Image 7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9905C5F1-2816-FB8B-F398-D3728020F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284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27A8743-DC11-4FAA-2FCF-C4531CE65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E1544D8F-49E6-75A9-E717-A50207726282}"/>
              </a:ext>
            </a:extLst>
          </p:cNvPr>
          <p:cNvSpPr txBox="1">
            <a:spLocks/>
          </p:cNvSpPr>
          <p:nvPr/>
        </p:nvSpPr>
        <p:spPr>
          <a:xfrm>
            <a:off x="273302" y="412129"/>
            <a:ext cx="8870697" cy="4258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latin typeface="Baikal Exp Regular" pitchFamily="2" charset="77"/>
              </a:rPr>
              <a:t>La santé, toujours la deuxième préoccupation des Français…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7E5423-429C-5C6F-D485-7B11696AF094}"/>
              </a:ext>
            </a:extLst>
          </p:cNvPr>
          <p:cNvSpPr txBox="1"/>
          <p:nvPr/>
        </p:nvSpPr>
        <p:spPr>
          <a:xfrm>
            <a:off x="1384596" y="4702182"/>
            <a:ext cx="712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Q1. Parmi les sujets suivants, quels sont ceux qui vous préoccupent le plus personnellement… ? En premier ? et ensuite ?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Deux réponses possibles hiérarchisées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4B5F7AC-CC5D-8575-47FC-C0443D80AE0C}"/>
              </a:ext>
            </a:extLst>
          </p:cNvPr>
          <p:cNvSpPr/>
          <p:nvPr/>
        </p:nvSpPr>
        <p:spPr>
          <a:xfrm>
            <a:off x="2265769" y="1464658"/>
            <a:ext cx="4687151" cy="33582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18BF6E5-1EE4-8C6D-85E1-943B675DDC6A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15" name="Image 14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C13AFC48-3A78-D852-0A4A-09AFFF2EE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23" name="Image 22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D9A841EB-15BD-AD66-8889-FDBD1CE47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72D5F703-B1EF-147B-4DA0-E9F8E36D0A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C98D6BAF-BDD5-B07C-0585-5B6B7AE6A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784240"/>
              </p:ext>
            </p:extLst>
          </p:nvPr>
        </p:nvGraphicFramePr>
        <p:xfrm>
          <a:off x="1669135" y="1019213"/>
          <a:ext cx="5763846" cy="361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5A39E339-D479-AE5A-9C88-96BAFC76FADD}"/>
              </a:ext>
            </a:extLst>
          </p:cNvPr>
          <p:cNvSpPr txBox="1"/>
          <p:nvPr/>
        </p:nvSpPr>
        <p:spPr>
          <a:xfrm>
            <a:off x="6833314" y="1185341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(-2)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24C43EF-3B18-7E96-C387-799E6370B935}"/>
              </a:ext>
            </a:extLst>
          </p:cNvPr>
          <p:cNvSpPr txBox="1"/>
          <p:nvPr/>
        </p:nvSpPr>
        <p:spPr>
          <a:xfrm>
            <a:off x="7162872" y="1447903"/>
            <a:ext cx="147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>
                <a:latin typeface="Baikal Normal Regular" pitchFamily="2" charset="77"/>
              </a:rPr>
              <a:t>Femmes : </a:t>
            </a:r>
            <a:r>
              <a:rPr lang="fr-FR" sz="900" b="1" dirty="0">
                <a:solidFill>
                  <a:srgbClr val="F9CCAD"/>
                </a:solidFill>
                <a:latin typeface="Baikal Normal Regular" pitchFamily="2" charset="77"/>
              </a:rPr>
              <a:t>43% </a:t>
            </a:r>
          </a:p>
          <a:p>
            <a:pPr algn="just"/>
            <a:r>
              <a:rPr lang="fr-FR" sz="900" dirty="0">
                <a:latin typeface="Baikal Normal Regular" pitchFamily="2" charset="77"/>
              </a:rPr>
              <a:t>65 ans et + :</a:t>
            </a:r>
            <a:r>
              <a:rPr lang="fr-FR" sz="900" b="1" dirty="0">
                <a:solidFill>
                  <a:schemeClr val="accent1"/>
                </a:solidFill>
                <a:latin typeface="Baikal Normal Regular" pitchFamily="2" charset="77"/>
              </a:rPr>
              <a:t> </a:t>
            </a:r>
            <a:r>
              <a:rPr lang="fr-FR" sz="900" b="1" dirty="0">
                <a:solidFill>
                  <a:srgbClr val="F9CCAD"/>
                </a:solidFill>
                <a:latin typeface="Baikal Normal Regular" pitchFamily="2" charset="77"/>
              </a:rPr>
              <a:t>45%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55EE526-353E-D4A1-2E90-DAB5BFA6AD78}"/>
              </a:ext>
            </a:extLst>
          </p:cNvPr>
          <p:cNvSpPr txBox="1"/>
          <p:nvPr/>
        </p:nvSpPr>
        <p:spPr>
          <a:xfrm>
            <a:off x="6265835" y="1846960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(+4)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53591EC-742B-F1A5-7766-C953EF0B9FFB}"/>
              </a:ext>
            </a:extLst>
          </p:cNvPr>
          <p:cNvSpPr txBox="1"/>
          <p:nvPr/>
        </p:nvSpPr>
        <p:spPr>
          <a:xfrm>
            <a:off x="5352140" y="2185749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(+1)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54B45BB-5E90-1F41-8872-3D86150D3C57}"/>
              </a:ext>
            </a:extLst>
          </p:cNvPr>
          <p:cNvSpPr txBox="1"/>
          <p:nvPr/>
        </p:nvSpPr>
        <p:spPr>
          <a:xfrm>
            <a:off x="5311345" y="2514498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(-2)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84474E2-7D71-B00C-1F29-90B698569CF3}"/>
              </a:ext>
            </a:extLst>
          </p:cNvPr>
          <p:cNvSpPr txBox="1"/>
          <p:nvPr/>
        </p:nvSpPr>
        <p:spPr>
          <a:xfrm>
            <a:off x="4613880" y="2851721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(+1)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85E8092-CE4B-6E7E-8B3B-06475DF77448}"/>
              </a:ext>
            </a:extLst>
          </p:cNvPr>
          <p:cNvSpPr txBox="1"/>
          <p:nvPr/>
        </p:nvSpPr>
        <p:spPr>
          <a:xfrm>
            <a:off x="4508290" y="3180269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(-1)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18A7E3B-A1DC-D026-D2C8-ADC2CF3E340F}"/>
              </a:ext>
            </a:extLst>
          </p:cNvPr>
          <p:cNvSpPr txBox="1"/>
          <p:nvPr/>
        </p:nvSpPr>
        <p:spPr>
          <a:xfrm>
            <a:off x="4503802" y="3521335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>
                <a:latin typeface="Baikal Normal Regular" pitchFamily="2" charset="77"/>
              </a:rPr>
              <a:t>(-4)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3BD090-1BA9-C508-49FE-7637D86441B2}"/>
              </a:ext>
            </a:extLst>
          </p:cNvPr>
          <p:cNvSpPr txBox="1"/>
          <p:nvPr/>
        </p:nvSpPr>
        <p:spPr>
          <a:xfrm>
            <a:off x="4225884" y="3847139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(=)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177A566-E7FB-A430-B03E-B9542B377462}"/>
              </a:ext>
            </a:extLst>
          </p:cNvPr>
          <p:cNvSpPr txBox="1"/>
          <p:nvPr/>
        </p:nvSpPr>
        <p:spPr>
          <a:xfrm>
            <a:off x="4056684" y="4186977"/>
            <a:ext cx="547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  <a:lumOff val="50000"/>
                  </a:schemeClr>
                </a:solidFill>
                <a:latin typeface="Baikal Normal Regular" pitchFamily="2" charset="77"/>
              </a:rPr>
              <a:t>(-1)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4E1702B-61C6-CB1E-6910-46BC127E562F}"/>
              </a:ext>
            </a:extLst>
          </p:cNvPr>
          <p:cNvSpPr/>
          <p:nvPr/>
        </p:nvSpPr>
        <p:spPr>
          <a:xfrm>
            <a:off x="2398389" y="1464658"/>
            <a:ext cx="5885454" cy="335822"/>
          </a:xfrm>
          <a:prstGeom prst="roundRect">
            <a:avLst/>
          </a:prstGeom>
          <a:noFill/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4C2A989-B994-B293-CD2D-44FADA5EEC94}"/>
              </a:ext>
            </a:extLst>
          </p:cNvPr>
          <p:cNvSpPr txBox="1"/>
          <p:nvPr/>
        </p:nvSpPr>
        <p:spPr>
          <a:xfrm>
            <a:off x="6687374" y="1511723"/>
            <a:ext cx="547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Baikal Normal Regular" pitchFamily="2" charset="77"/>
              </a:rPr>
              <a:t>(+3)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5B79102-5C6A-FE26-C4CA-A72F238F4F1F}"/>
              </a:ext>
            </a:extLst>
          </p:cNvPr>
          <p:cNvSpPr txBox="1"/>
          <p:nvPr/>
        </p:nvSpPr>
        <p:spPr>
          <a:xfrm>
            <a:off x="3292438" y="955992"/>
            <a:ext cx="3019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ikal Normal Regular" pitchFamily="2" charset="77"/>
              </a:rPr>
              <a:t>(+/- xx) : évolutions par rapport à mars 2025</a:t>
            </a:r>
          </a:p>
        </p:txBody>
      </p:sp>
    </p:spTree>
    <p:extLst>
      <p:ext uri="{BB962C8B-B14F-4D97-AF65-F5344CB8AC3E}">
        <p14:creationId xmlns:p14="http://schemas.microsoft.com/office/powerpoint/2010/main" val="25860899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40D0475-4823-1605-55A8-025E4B776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BA77FF3-9969-6E7A-C1F9-3B96D6E1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47" y="317373"/>
            <a:ext cx="8291569" cy="516761"/>
          </a:xfrm>
        </p:spPr>
        <p:txBody>
          <a:bodyPr/>
          <a:lstStyle/>
          <a:p>
            <a:r>
              <a:rPr lang="fr-FR" sz="1800" dirty="0">
                <a:latin typeface="Baikal Exp Regular" pitchFamily="2" charset="77"/>
              </a:rPr>
              <a:t>…mais l’écart se resserre de plus en plus avec le pouvoir d’achat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E456C48-735B-A070-AD7D-5B11C74D2056}"/>
              </a:ext>
            </a:extLst>
          </p:cNvPr>
          <p:cNvSpPr txBox="1"/>
          <p:nvPr/>
        </p:nvSpPr>
        <p:spPr>
          <a:xfrm>
            <a:off x="-63842" y="2052110"/>
            <a:ext cx="1090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E60200"/>
                </a:solidFill>
                <a:effectLst/>
                <a:uLnTx/>
                <a:uFillTx/>
                <a:latin typeface="Baikal Med Exp" pitchFamily="2" charset="77"/>
              </a:rPr>
              <a:t>La 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E60200"/>
                </a:solidFill>
                <a:effectLst/>
                <a:uLnTx/>
                <a:uFillTx/>
                <a:latin typeface="Baikal Normal Regular" pitchFamily="2" charset="77"/>
              </a:rPr>
              <a:t>santé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BEE5096-8DA3-8916-4C38-F36353B942D5}"/>
              </a:ext>
            </a:extLst>
          </p:cNvPr>
          <p:cNvSpPr txBox="1"/>
          <p:nvPr/>
        </p:nvSpPr>
        <p:spPr>
          <a:xfrm>
            <a:off x="24739" y="1548532"/>
            <a:ext cx="1500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9CCAD"/>
                </a:solidFill>
                <a:effectLst/>
                <a:uLnTx/>
                <a:uFillTx/>
                <a:latin typeface="Baikal Normal Regular" pitchFamily="2" charset="77"/>
              </a:rPr>
              <a:t>Le pouvoir d’achat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DE187F-E728-10E9-B849-1F2BBB1C46B7}"/>
              </a:ext>
            </a:extLst>
          </p:cNvPr>
          <p:cNvSpPr txBox="1"/>
          <p:nvPr/>
        </p:nvSpPr>
        <p:spPr>
          <a:xfrm>
            <a:off x="1384595" y="4702182"/>
            <a:ext cx="7235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Q1. Parmi les sujets suivants, quels sont ceux qui vous préoccupent le plus personnellement… ? En premier ? et ensuite ?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 - Deux réponses possibles hiérarchisées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003F09-408F-3791-6078-249C00355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1" y="1171826"/>
            <a:ext cx="462408" cy="462408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363FFBB7-CDEB-6CED-054C-812A01C24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111" y="2218012"/>
            <a:ext cx="495200" cy="4952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A44913E4-32EE-D066-3B45-46FA3F24CF07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11" name="Image 10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7F267215-CE91-63E1-6DD5-53653ECE0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12" name="Image 11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F2566D61-BDEC-AF21-F0A8-5A6EEB92F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D4E31FA-1DED-F7B8-0213-1718C152A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BF03CC66-E94E-425D-90BF-F4BE4B73E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889866"/>
              </p:ext>
            </p:extLst>
          </p:nvPr>
        </p:nvGraphicFramePr>
        <p:xfrm>
          <a:off x="610767" y="999851"/>
          <a:ext cx="8291570" cy="346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Ellipse 13">
            <a:extLst>
              <a:ext uri="{FF2B5EF4-FFF2-40B4-BE49-F238E27FC236}">
                <a16:creationId xmlns:a16="http://schemas.microsoft.com/office/drawing/2014/main" id="{B45239D8-3F4C-FFC5-86F1-74A252AE70AA}"/>
              </a:ext>
            </a:extLst>
          </p:cNvPr>
          <p:cNvSpPr/>
          <p:nvPr/>
        </p:nvSpPr>
        <p:spPr>
          <a:xfrm>
            <a:off x="8427588" y="1783797"/>
            <a:ext cx="521137" cy="7837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283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1FAA1C-A449-DBE7-16CD-110D4498D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95352C6-0B5B-F1D1-97F7-6EC65A5FB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46" y="280402"/>
            <a:ext cx="8603274" cy="229993"/>
          </a:xfrm>
        </p:spPr>
        <p:txBody>
          <a:bodyPr/>
          <a:lstStyle/>
          <a:p>
            <a:r>
              <a:rPr lang="fr-FR" sz="1800" dirty="0">
                <a:latin typeface="Baikal Exp Regular" pitchFamily="2" charset="77"/>
              </a:rPr>
              <a:t>Même si l’opinion s’améliore, une nette majorité considère toujours que le système de santé fonctionne mal</a:t>
            </a:r>
            <a:endParaRPr lang="fr-FR" sz="1200" b="0" dirty="0">
              <a:latin typeface="Baikal Normal Regular" pitchFamily="2" charset="77"/>
            </a:endParaRPr>
          </a:p>
        </p:txBody>
      </p:sp>
      <p:sp>
        <p:nvSpPr>
          <p:cNvPr id="34" name="Titre 8">
            <a:extLst>
              <a:ext uri="{FF2B5EF4-FFF2-40B4-BE49-F238E27FC236}">
                <a16:creationId xmlns:a16="http://schemas.microsoft.com/office/drawing/2014/main" id="{001DB055-D001-6EA4-DFFA-DB58177E36BF}"/>
              </a:ext>
            </a:extLst>
          </p:cNvPr>
          <p:cNvSpPr txBox="1">
            <a:spLocks/>
          </p:cNvSpPr>
          <p:nvPr/>
        </p:nvSpPr>
        <p:spPr>
          <a:xfrm>
            <a:off x="408528" y="291521"/>
            <a:ext cx="8326944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2DDD09-08C9-A09E-2A20-F6B7ECF8C18D}"/>
              </a:ext>
            </a:extLst>
          </p:cNvPr>
          <p:cNvSpPr txBox="1"/>
          <p:nvPr/>
        </p:nvSpPr>
        <p:spPr>
          <a:xfrm>
            <a:off x="1453100" y="4712443"/>
            <a:ext cx="49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Q3. D’après vous, le système de santé en France fonctionne… ? 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Une seule réponse possible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EBA8B60-2B9F-1708-D959-59837949AA69}"/>
              </a:ext>
            </a:extLst>
          </p:cNvPr>
          <p:cNvSpPr txBox="1"/>
          <p:nvPr/>
        </p:nvSpPr>
        <p:spPr>
          <a:xfrm>
            <a:off x="4425284" y="1295696"/>
            <a:ext cx="41889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>
                <a:latin typeface="Baikal Exp Regular" pitchFamily="50" charset="0"/>
              </a:rPr>
              <a:t>% le </a:t>
            </a:r>
            <a:r>
              <a:rPr kumimoji="0" lang="fr-FR" sz="105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ikal Exp Regular" pitchFamily="50" charset="0"/>
              </a:rPr>
              <a:t>système de santé en France fonctionne </a:t>
            </a:r>
            <a:r>
              <a:rPr kumimoji="0" lang="fr-FR" sz="1050" b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ikal Exp Regular" pitchFamily="50" charset="0"/>
              </a:rPr>
              <a:t>mal</a:t>
            </a:r>
            <a:endParaRPr lang="fr-FR" sz="1050" b="1">
              <a:solidFill>
                <a:srgbClr val="FF0000"/>
              </a:solidFill>
              <a:latin typeface="Baikal Exp Regular" pitchFamily="50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8D7FFA5-8BC2-DA5C-5CB4-5784359D3B24}"/>
              </a:ext>
            </a:extLst>
          </p:cNvPr>
          <p:cNvCxnSpPr>
            <a:cxnSpLocks/>
          </p:cNvCxnSpPr>
          <p:nvPr/>
        </p:nvCxnSpPr>
        <p:spPr>
          <a:xfrm>
            <a:off x="4170060" y="1243769"/>
            <a:ext cx="1" cy="313146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B0D54EBA-6C2E-ABCB-9A5F-92FB85331335}"/>
              </a:ext>
            </a:extLst>
          </p:cNvPr>
          <p:cNvSpPr txBox="1"/>
          <p:nvPr/>
        </p:nvSpPr>
        <p:spPr>
          <a:xfrm>
            <a:off x="6228292" y="4327946"/>
            <a:ext cx="3019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ikal Normal Regular" pitchFamily="2" charset="77"/>
              </a:rPr>
              <a:t>(+/- xx) : évo</a:t>
            </a:r>
            <a:r>
              <a:rPr lang="fr-FR" sz="1000" i="1" dirty="0">
                <a:solidFill>
                  <a:srgbClr val="B2B5B6"/>
                </a:solidFill>
                <a:latin typeface="Baikal Normal Regular" pitchFamily="2" charset="77"/>
              </a:rPr>
              <a:t>lution</a:t>
            </a:r>
            <a:r>
              <a:rPr lang="fr-FR" sz="1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ikal Normal Regular" pitchFamily="2" charset="77"/>
              </a:rPr>
              <a:t>s par rapport à mars 2025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E7BF79-A325-CFDB-4B1E-D05527E44B82}"/>
              </a:ext>
            </a:extLst>
          </p:cNvPr>
          <p:cNvSpPr txBox="1"/>
          <p:nvPr/>
        </p:nvSpPr>
        <p:spPr>
          <a:xfrm>
            <a:off x="2486079" y="1717146"/>
            <a:ext cx="584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chemeClr val="bg1"/>
                </a:solidFill>
                <a:latin typeface="Baikal Normal Regular" pitchFamily="2" charset="77"/>
              </a:rPr>
              <a:t>(+3)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238B312-7B50-E7C6-F6CB-1C78FC029D38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26" name="Image 25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D6F428B7-64E3-E05E-C6BD-C73E4A4FF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27" name="Image 26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C4608A61-4B39-7C27-1072-4B0EC8C0D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0B952BC9-2F8D-78CC-E1B8-42758F2D6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23" name="Chart 9">
            <a:extLst>
              <a:ext uri="{FF2B5EF4-FFF2-40B4-BE49-F238E27FC236}">
                <a16:creationId xmlns:a16="http://schemas.microsoft.com/office/drawing/2014/main" id="{803D515F-C88D-F42C-1CD9-63494C9F9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367593"/>
              </p:ext>
            </p:extLst>
          </p:nvPr>
        </p:nvGraphicFramePr>
        <p:xfrm>
          <a:off x="75799" y="1028335"/>
          <a:ext cx="3956689" cy="365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2BB91AE1-B93E-08D9-4C48-C850A706D58A}"/>
              </a:ext>
            </a:extLst>
          </p:cNvPr>
          <p:cNvSpPr txBox="1"/>
          <p:nvPr/>
        </p:nvSpPr>
        <p:spPr>
          <a:xfrm>
            <a:off x="1131148" y="2183636"/>
            <a:ext cx="185018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Baikal Exp Regular" pitchFamily="2" charset="77"/>
              </a:rPr>
              <a:t>Total</a:t>
            </a:r>
          </a:p>
          <a:p>
            <a:pPr algn="ctr"/>
            <a:r>
              <a:rPr lang="fr-FR" sz="1400" dirty="0">
                <a:latin typeface="Baikal Exp Regular" pitchFamily="2" charset="77"/>
              </a:rPr>
              <a:t>fonctionne </a:t>
            </a:r>
            <a:r>
              <a:rPr lang="fr-FR" sz="1400" b="1" dirty="0">
                <a:solidFill>
                  <a:srgbClr val="FF0000"/>
                </a:solidFill>
                <a:latin typeface="Baikal Exp Regular" pitchFamily="2" charset="77"/>
              </a:rPr>
              <a:t>mal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Baikal Exp Regular" pitchFamily="2" charset="77"/>
              </a:rPr>
              <a:t>55%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972D767-627E-EA6C-7BDA-9BF8C99EA3D5}"/>
              </a:ext>
            </a:extLst>
          </p:cNvPr>
          <p:cNvSpPr txBox="1"/>
          <p:nvPr/>
        </p:nvSpPr>
        <p:spPr>
          <a:xfrm>
            <a:off x="1000657" y="1863020"/>
            <a:ext cx="584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Baikal Normal Regular" pitchFamily="2" charset="77"/>
              </a:rPr>
              <a:t>(+2)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114572A-881E-B16B-FEB1-E59D14BFA69E}"/>
              </a:ext>
            </a:extLst>
          </p:cNvPr>
          <p:cNvSpPr txBox="1"/>
          <p:nvPr/>
        </p:nvSpPr>
        <p:spPr>
          <a:xfrm>
            <a:off x="2635264" y="1894772"/>
            <a:ext cx="584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Baikal Normal Regular" pitchFamily="2" charset="77"/>
              </a:rPr>
              <a:t>(+4)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BDC8F44-F3C0-54B9-269B-4D3F6A3A7438}"/>
              </a:ext>
            </a:extLst>
          </p:cNvPr>
          <p:cNvSpPr txBox="1"/>
          <p:nvPr/>
        </p:nvSpPr>
        <p:spPr>
          <a:xfrm>
            <a:off x="1866217" y="3757602"/>
            <a:ext cx="584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Baikal Normal Regular" pitchFamily="2" charset="77"/>
              </a:rPr>
              <a:t>(-3)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C44C407-5C01-8E65-8C1F-A9248AD297EE}"/>
              </a:ext>
            </a:extLst>
          </p:cNvPr>
          <p:cNvSpPr txBox="1"/>
          <p:nvPr/>
        </p:nvSpPr>
        <p:spPr>
          <a:xfrm>
            <a:off x="644618" y="2429857"/>
            <a:ext cx="584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Baikal Normal Regular" pitchFamily="2" charset="77"/>
              </a:rPr>
              <a:t>(-3)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3071AD1-2A73-057E-B71D-86F2739A947A}"/>
              </a:ext>
            </a:extLst>
          </p:cNvPr>
          <p:cNvSpPr txBox="1"/>
          <p:nvPr/>
        </p:nvSpPr>
        <p:spPr>
          <a:xfrm>
            <a:off x="1123948" y="1319387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B2B5B6"/>
                </a:solidFill>
                <a:latin typeface="Baikal Normal Regular" pitchFamily="2" charset="77"/>
              </a:rPr>
              <a:t>(+6)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959203C-0E9E-5383-73B1-39CBD179DDF5}"/>
              </a:ext>
            </a:extLst>
          </p:cNvPr>
          <p:cNvSpPr txBox="1"/>
          <p:nvPr/>
        </p:nvSpPr>
        <p:spPr>
          <a:xfrm>
            <a:off x="-136603" y="1115618"/>
            <a:ext cx="233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Baikal Exp Regular" pitchFamily="2" charset="77"/>
              </a:rPr>
              <a:t>Total fonctionne </a:t>
            </a:r>
            <a:r>
              <a:rPr lang="fr-FR" sz="1200" b="1" dirty="0">
                <a:solidFill>
                  <a:srgbClr val="9AB871"/>
                </a:solidFill>
                <a:latin typeface="Baikal Exp Regular" pitchFamily="2" charset="77"/>
              </a:rPr>
              <a:t>bien</a:t>
            </a:r>
          </a:p>
          <a:p>
            <a:pPr algn="ctr"/>
            <a:r>
              <a:rPr lang="fr-FR" sz="1200" b="1" dirty="0">
                <a:solidFill>
                  <a:srgbClr val="9AB871"/>
                </a:solidFill>
                <a:latin typeface="Baikal Exp Regular" pitchFamily="2" charset="77"/>
              </a:rPr>
              <a:t>45%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6752106-70A3-123D-D484-458248266CA7}"/>
              </a:ext>
            </a:extLst>
          </p:cNvPr>
          <p:cNvSpPr txBox="1"/>
          <p:nvPr/>
        </p:nvSpPr>
        <p:spPr>
          <a:xfrm>
            <a:off x="2398166" y="2718645"/>
            <a:ext cx="58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Baikal Normal Regular" pitchFamily="2" charset="77"/>
              </a:rPr>
              <a:t>(-6)</a:t>
            </a:r>
          </a:p>
        </p:txBody>
      </p:sp>
      <p:graphicFrame>
        <p:nvGraphicFramePr>
          <p:cNvPr id="37" name="Graphique 36">
            <a:extLst>
              <a:ext uri="{FF2B5EF4-FFF2-40B4-BE49-F238E27FC236}">
                <a16:creationId xmlns:a16="http://schemas.microsoft.com/office/drawing/2014/main" id="{FDD42437-95B8-7710-FD23-BAAAD0CA7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743471"/>
              </p:ext>
            </p:extLst>
          </p:nvPr>
        </p:nvGraphicFramePr>
        <p:xfrm>
          <a:off x="4625340" y="1756346"/>
          <a:ext cx="4297680" cy="241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Parallélogramme 37">
            <a:extLst>
              <a:ext uri="{FF2B5EF4-FFF2-40B4-BE49-F238E27FC236}">
                <a16:creationId xmlns:a16="http://schemas.microsoft.com/office/drawing/2014/main" id="{D61C7A90-832E-2A42-37E9-2799C395801B}"/>
              </a:ext>
            </a:extLst>
          </p:cNvPr>
          <p:cNvSpPr/>
          <p:nvPr/>
        </p:nvSpPr>
        <p:spPr>
          <a:xfrm>
            <a:off x="6408164" y="1819139"/>
            <a:ext cx="2419519" cy="1060375"/>
          </a:xfrm>
          <a:prstGeom prst="parallelogram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7478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9E6E7FF-BF60-4641-AE51-F7270C56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38" y="312467"/>
            <a:ext cx="8796897" cy="503565"/>
          </a:xfrm>
        </p:spPr>
        <p:txBody>
          <a:bodyPr/>
          <a:lstStyle/>
          <a:p>
            <a:r>
              <a:rPr lang="fr-FR" sz="1500" dirty="0">
                <a:latin typeface="Baikal Exp Regular" pitchFamily="2" charset="77"/>
              </a:rPr>
              <a:t>Depuis 2024, une opinion qui semble aller en s’améliorant </a:t>
            </a:r>
            <a:endParaRPr lang="fr-FR" sz="1500" b="0" i="1" dirty="0">
              <a:latin typeface="Baikal Med Exp" pitchFamily="2" charset="77"/>
            </a:endParaRPr>
          </a:p>
        </p:txBody>
      </p:sp>
      <p:sp>
        <p:nvSpPr>
          <p:cNvPr id="34" name="Titre 8">
            <a:extLst>
              <a:ext uri="{FF2B5EF4-FFF2-40B4-BE49-F238E27FC236}">
                <a16:creationId xmlns:a16="http://schemas.microsoft.com/office/drawing/2014/main" id="{EBD2799E-19DB-43F1-B278-F70DFEACC558}"/>
              </a:ext>
            </a:extLst>
          </p:cNvPr>
          <p:cNvSpPr txBox="1">
            <a:spLocks/>
          </p:cNvSpPr>
          <p:nvPr/>
        </p:nvSpPr>
        <p:spPr>
          <a:xfrm>
            <a:off x="-424456" y="144655"/>
            <a:ext cx="8326944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04093F1-3FBE-214B-BA7B-21DFF62CD088}"/>
              </a:ext>
            </a:extLst>
          </p:cNvPr>
          <p:cNvSpPr txBox="1"/>
          <p:nvPr/>
        </p:nvSpPr>
        <p:spPr>
          <a:xfrm>
            <a:off x="2363679" y="1633235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Baikal Normal Regular" pitchFamily="2" charset="77"/>
              </a:rPr>
              <a:t>(=)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E9B991-5E7C-762D-3FAE-C5C6C5D4E25E}"/>
              </a:ext>
            </a:extLst>
          </p:cNvPr>
          <p:cNvSpPr txBox="1"/>
          <p:nvPr/>
        </p:nvSpPr>
        <p:spPr>
          <a:xfrm>
            <a:off x="1090000" y="1689901"/>
            <a:ext cx="584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Baikal Normal Regular" pitchFamily="2" charset="77"/>
              </a:rPr>
              <a:t>(-</a:t>
            </a:r>
            <a:r>
              <a:rPr lang="fr-FR" sz="1000">
                <a:solidFill>
                  <a:schemeClr val="bg1"/>
                </a:solidFill>
                <a:latin typeface="Baikal Normal Regular" pitchFamily="2" charset="77"/>
              </a:rPr>
              <a:t>1)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899C8B4-B5CE-EC03-BB6A-BD874B56C46F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31" name="Image 30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7D921453-2568-9D69-51FE-AA89481EA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32" name="Image 31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B4AB1245-445D-C4C0-A32F-A0509287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  <p:sp>
        <p:nvSpPr>
          <p:cNvPr id="35" name="Espace réservé du numéro de diapositive 34">
            <a:extLst>
              <a:ext uri="{FF2B5EF4-FFF2-40B4-BE49-F238E27FC236}">
                <a16:creationId xmlns:a16="http://schemas.microsoft.com/office/drawing/2014/main" id="{AF0A59B8-3B7A-3256-8001-60D251828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F25CB0-2B00-B80C-F348-E99EC5276570}"/>
              </a:ext>
            </a:extLst>
          </p:cNvPr>
          <p:cNvSpPr txBox="1"/>
          <p:nvPr/>
        </p:nvSpPr>
        <p:spPr>
          <a:xfrm>
            <a:off x="1453100" y="4712443"/>
            <a:ext cx="49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Q3. D’après vous, le système de santé en France fonctionne… ? 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Une seule réponse possible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83E9BF67-E4CC-3D88-F649-48BEED459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778951"/>
              </p:ext>
            </p:extLst>
          </p:nvPr>
        </p:nvGraphicFramePr>
        <p:xfrm>
          <a:off x="1388086" y="1134121"/>
          <a:ext cx="6253684" cy="299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33823CB-70C5-9A8D-9A18-200B0F96E928}"/>
              </a:ext>
            </a:extLst>
          </p:cNvPr>
          <p:cNvSpPr/>
          <p:nvPr/>
        </p:nvSpPr>
        <p:spPr>
          <a:xfrm>
            <a:off x="1358674" y="813806"/>
            <a:ext cx="6331928" cy="313257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2"/>
                </a:solidFill>
                <a:latin typeface="Baikal Exp Regular" pitchFamily="2" charset="77"/>
              </a:rPr>
              <a:t>ÉVOLUTION DE 2024 À 2026 - % Le système de santé en France…</a:t>
            </a:r>
            <a:endParaRPr lang="fr-FR" sz="1000" b="1" u="sng" dirty="0">
              <a:solidFill>
                <a:schemeClr val="tx2"/>
              </a:solidFill>
              <a:latin typeface="Baikal Exp Regular" pitchFamily="2" charset="77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D14ABAC-7070-0CF5-91C1-5E92FA0B2388}"/>
              </a:ext>
            </a:extLst>
          </p:cNvPr>
          <p:cNvSpPr/>
          <p:nvPr/>
        </p:nvSpPr>
        <p:spPr>
          <a:xfrm>
            <a:off x="1358674" y="4113040"/>
            <a:ext cx="6331928" cy="414997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200800-9C71-8E61-E6DC-2542BEE43619}"/>
              </a:ext>
            </a:extLst>
          </p:cNvPr>
          <p:cNvSpPr/>
          <p:nvPr/>
        </p:nvSpPr>
        <p:spPr>
          <a:xfrm>
            <a:off x="1398996" y="857099"/>
            <a:ext cx="6271574" cy="3639097"/>
          </a:xfrm>
          <a:prstGeom prst="rect">
            <a:avLst/>
          </a:prstGeom>
          <a:noFill/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F8BD5B76-FDC0-728E-4660-409DD788727F}"/>
              </a:ext>
            </a:extLst>
          </p:cNvPr>
          <p:cNvSpPr/>
          <p:nvPr/>
        </p:nvSpPr>
        <p:spPr>
          <a:xfrm>
            <a:off x="6344452" y="4185889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2"/>
                </a:solidFill>
                <a:latin typeface="Baikal Exp Regular" pitchFamily="2" charset="77"/>
              </a:rPr>
              <a:t>2026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E27D07C-0BB3-B40A-DED0-8595E9C2855C}"/>
              </a:ext>
            </a:extLst>
          </p:cNvPr>
          <p:cNvSpPr/>
          <p:nvPr/>
        </p:nvSpPr>
        <p:spPr>
          <a:xfrm>
            <a:off x="4195965" y="4180476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2"/>
                </a:solidFill>
                <a:latin typeface="Baikal Exp Regular" pitchFamily="2" charset="77"/>
              </a:rPr>
              <a:t>2025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A4867EE-43D4-5194-1F22-8649E785D1E9}"/>
              </a:ext>
            </a:extLst>
          </p:cNvPr>
          <p:cNvSpPr/>
          <p:nvPr/>
        </p:nvSpPr>
        <p:spPr>
          <a:xfrm>
            <a:off x="2047479" y="4185632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2"/>
                </a:solidFill>
                <a:latin typeface="Baikal Exp Regular" pitchFamily="2" charset="77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533661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9710A18-2ACF-B398-311B-FA702F9C2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A83EB476-AC31-3B2F-12AD-CF4B8060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28" y="245642"/>
            <a:ext cx="8796897" cy="503565"/>
          </a:xfrm>
        </p:spPr>
        <p:txBody>
          <a:bodyPr/>
          <a:lstStyle/>
          <a:p>
            <a:r>
              <a:rPr lang="fr-FR" sz="1500" dirty="0">
                <a:latin typeface="Baikal Exp Regular" pitchFamily="2" charset="77"/>
              </a:rPr>
              <a:t>De la même manière, malgré une nette amélioration, un système qui continue d’aller dans le mauvais sens selon une large majorité</a:t>
            </a:r>
            <a:endParaRPr lang="fr-FR" sz="1500" b="0" i="1" dirty="0">
              <a:latin typeface="Baikal Med Exp" pitchFamily="2" charset="77"/>
            </a:endParaRPr>
          </a:p>
        </p:txBody>
      </p:sp>
      <p:sp>
        <p:nvSpPr>
          <p:cNvPr id="34" name="Titre 8">
            <a:extLst>
              <a:ext uri="{FF2B5EF4-FFF2-40B4-BE49-F238E27FC236}">
                <a16:creationId xmlns:a16="http://schemas.microsoft.com/office/drawing/2014/main" id="{33B8746B-4FA5-4C59-4870-B7236F712FC5}"/>
              </a:ext>
            </a:extLst>
          </p:cNvPr>
          <p:cNvSpPr txBox="1">
            <a:spLocks/>
          </p:cNvSpPr>
          <p:nvPr/>
        </p:nvSpPr>
        <p:spPr>
          <a:xfrm>
            <a:off x="-424456" y="144655"/>
            <a:ext cx="8326944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4B75A89-0790-B4E5-C552-710726A3B97A}"/>
              </a:ext>
            </a:extLst>
          </p:cNvPr>
          <p:cNvCxnSpPr>
            <a:cxnSpLocks/>
          </p:cNvCxnSpPr>
          <p:nvPr/>
        </p:nvCxnSpPr>
        <p:spPr>
          <a:xfrm>
            <a:off x="4170060" y="1243769"/>
            <a:ext cx="1" cy="313146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5C83D06-77BD-8F96-3EBD-A9DF10C13C02}"/>
              </a:ext>
            </a:extLst>
          </p:cNvPr>
          <p:cNvSpPr txBox="1"/>
          <p:nvPr/>
        </p:nvSpPr>
        <p:spPr>
          <a:xfrm>
            <a:off x="2363679" y="1633235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Baikal Normal Regular" pitchFamily="2" charset="77"/>
              </a:rPr>
              <a:t>(=)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3BEA3AA-B3D9-B39B-23E4-4F2E586410FE}"/>
              </a:ext>
            </a:extLst>
          </p:cNvPr>
          <p:cNvSpPr txBox="1"/>
          <p:nvPr/>
        </p:nvSpPr>
        <p:spPr>
          <a:xfrm>
            <a:off x="1090000" y="1689901"/>
            <a:ext cx="584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Baikal Normal Regular" pitchFamily="2" charset="77"/>
              </a:rPr>
              <a:t>(-</a:t>
            </a:r>
            <a:r>
              <a:rPr lang="fr-FR" sz="1000">
                <a:solidFill>
                  <a:schemeClr val="bg1"/>
                </a:solidFill>
                <a:latin typeface="Baikal Normal Regular" pitchFamily="2" charset="77"/>
              </a:rPr>
              <a:t>1)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F4DA1B4-5CF7-3B1B-16C3-B0F3F317938C}"/>
              </a:ext>
            </a:extLst>
          </p:cNvPr>
          <p:cNvSpPr txBox="1"/>
          <p:nvPr/>
        </p:nvSpPr>
        <p:spPr>
          <a:xfrm>
            <a:off x="4973940" y="1311324"/>
            <a:ext cx="349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latin typeface="Baikal Exp Regular" pitchFamily="50" charset="0"/>
              </a:rPr>
              <a:t>% le </a:t>
            </a:r>
            <a:r>
              <a:rPr kumimoji="0" lang="fr-FR" sz="10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ikal Exp Regular" pitchFamily="50" charset="0"/>
              </a:rPr>
              <a:t>système de santé en France évolue dans le </a:t>
            </a:r>
            <a:r>
              <a:rPr kumimoji="0" lang="fr-FR" sz="100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ikal Exp Regular" pitchFamily="50" charset="0"/>
              </a:rPr>
              <a:t>mauvais sens</a:t>
            </a:r>
            <a:endParaRPr lang="fr-FR" sz="1000" b="1">
              <a:solidFill>
                <a:srgbClr val="FF0000"/>
              </a:solidFill>
              <a:latin typeface="Baikal Exp Regular" pitchFamily="50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A4D1F39-40B5-166F-0457-59EA7F4A57FC}"/>
              </a:ext>
            </a:extLst>
          </p:cNvPr>
          <p:cNvSpPr txBox="1"/>
          <p:nvPr/>
        </p:nvSpPr>
        <p:spPr>
          <a:xfrm>
            <a:off x="1410957" y="4711905"/>
            <a:ext cx="49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Q2. D’après vous, le système de santé en France évolue… ?</a:t>
            </a:r>
            <a:r>
              <a:rPr lang="fr-FR" sz="900" b="1" dirty="0">
                <a:latin typeface="Baikal Normal Regular" pitchFamily="2" charset="77"/>
                <a:ea typeface="Calibri" panose="020F0502020204030204" pitchFamily="34" charset="0"/>
              </a:rPr>
              <a:t> 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Une seule réponse possible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3D6435A-DC0C-4E00-E95C-80B644017941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31" name="Image 30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AB5DD41B-FEA1-79B5-CFA4-7BF532316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32" name="Image 31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AAB43AA8-C337-C94E-71BD-D169783E3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  <p:sp>
        <p:nvSpPr>
          <p:cNvPr id="35" name="Espace réservé du numéro de diapositive 34">
            <a:extLst>
              <a:ext uri="{FF2B5EF4-FFF2-40B4-BE49-F238E27FC236}">
                <a16:creationId xmlns:a16="http://schemas.microsoft.com/office/drawing/2014/main" id="{E524DC61-5442-4680-52A0-ACA731DCA7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8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55054E7-48FC-7551-D9CF-80EC3FFCF8D3}"/>
              </a:ext>
            </a:extLst>
          </p:cNvPr>
          <p:cNvSpPr txBox="1"/>
          <p:nvPr/>
        </p:nvSpPr>
        <p:spPr>
          <a:xfrm>
            <a:off x="6228292" y="4327946"/>
            <a:ext cx="3019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ikal Normal Regular" pitchFamily="2" charset="77"/>
              </a:rPr>
              <a:t>(+/- xx) : évolutions par rapport à mars 2025</a:t>
            </a:r>
          </a:p>
        </p:txBody>
      </p:sp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1E6A59DB-D346-A42F-228D-A07CC14FE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740810"/>
              </p:ext>
            </p:extLst>
          </p:nvPr>
        </p:nvGraphicFramePr>
        <p:xfrm>
          <a:off x="98659" y="982615"/>
          <a:ext cx="3956689" cy="365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1AC4CD3-95A5-7C5A-88A0-018F966FF260}"/>
              </a:ext>
            </a:extLst>
          </p:cNvPr>
          <p:cNvSpPr txBox="1"/>
          <p:nvPr/>
        </p:nvSpPr>
        <p:spPr>
          <a:xfrm>
            <a:off x="1014013" y="2461260"/>
            <a:ext cx="2125980" cy="71508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0" lang="fr-FR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ikal Exp Regular" pitchFamily="2" charset="77"/>
              </a:rPr>
              <a:t>Le système de santé en France évolue…</a:t>
            </a:r>
            <a:endParaRPr lang="fr-FR" sz="1200" dirty="0">
              <a:solidFill>
                <a:schemeClr val="tx1"/>
              </a:solidFill>
              <a:latin typeface="Baikal Exp Regular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C56363-ACC3-A900-D829-193E9A393AF4}"/>
              </a:ext>
            </a:extLst>
          </p:cNvPr>
          <p:cNvSpPr txBox="1"/>
          <p:nvPr/>
        </p:nvSpPr>
        <p:spPr>
          <a:xfrm>
            <a:off x="2569136" y="1762510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Baikal Normal Regular" pitchFamily="2" charset="77"/>
              </a:rPr>
              <a:t>(+7)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E71A732-D299-2C6D-418B-C8572CD27413}"/>
              </a:ext>
            </a:extLst>
          </p:cNvPr>
          <p:cNvSpPr txBox="1"/>
          <p:nvPr/>
        </p:nvSpPr>
        <p:spPr>
          <a:xfrm>
            <a:off x="1121088" y="1654835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Baikal Normal Regular" pitchFamily="2" charset="77"/>
              </a:rPr>
              <a:t>(-3)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2D6D8D0-9C93-D2B8-507D-86A708553911}"/>
              </a:ext>
            </a:extLst>
          </p:cNvPr>
          <p:cNvSpPr txBox="1"/>
          <p:nvPr/>
        </p:nvSpPr>
        <p:spPr>
          <a:xfrm>
            <a:off x="1779989" y="3675598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Baikal Normal Regular" pitchFamily="2" charset="77"/>
              </a:rPr>
              <a:t>(-4)</a:t>
            </a: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B2BDC0B6-A242-2227-4075-B702F63DF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546383"/>
              </p:ext>
            </p:extLst>
          </p:nvPr>
        </p:nvGraphicFramePr>
        <p:xfrm>
          <a:off x="4625340" y="1756346"/>
          <a:ext cx="4297680" cy="241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Parallélogramme 23">
            <a:extLst>
              <a:ext uri="{FF2B5EF4-FFF2-40B4-BE49-F238E27FC236}">
                <a16:creationId xmlns:a16="http://schemas.microsoft.com/office/drawing/2014/main" id="{F6F2E877-76DE-2B4D-5635-B039308F469D}"/>
              </a:ext>
            </a:extLst>
          </p:cNvPr>
          <p:cNvSpPr/>
          <p:nvPr/>
        </p:nvSpPr>
        <p:spPr>
          <a:xfrm>
            <a:off x="7125789" y="1711025"/>
            <a:ext cx="1695902" cy="1060375"/>
          </a:xfrm>
          <a:prstGeom prst="parallelogram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6081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0ED53E0-A3E7-3B35-83DA-88C8AA47D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781E490-71CA-CDB5-D8D7-E38234A2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38" y="271293"/>
            <a:ext cx="8796897" cy="503565"/>
          </a:xfrm>
        </p:spPr>
        <p:txBody>
          <a:bodyPr/>
          <a:lstStyle/>
          <a:p>
            <a:r>
              <a:rPr lang="fr-FR" sz="1500" dirty="0">
                <a:latin typeface="Baikal Exp Regular" pitchFamily="2" charset="77"/>
              </a:rPr>
              <a:t>Une mauvaise perception qui s’amenuise légèrement cette année </a:t>
            </a:r>
            <a:endParaRPr lang="fr-FR" sz="1500" b="0" i="1" dirty="0">
              <a:latin typeface="Baikal Med Exp" pitchFamily="2" charset="77"/>
            </a:endParaRPr>
          </a:p>
        </p:txBody>
      </p:sp>
      <p:sp>
        <p:nvSpPr>
          <p:cNvPr id="34" name="Titre 8">
            <a:extLst>
              <a:ext uri="{FF2B5EF4-FFF2-40B4-BE49-F238E27FC236}">
                <a16:creationId xmlns:a16="http://schemas.microsoft.com/office/drawing/2014/main" id="{94CF9228-9361-C2F1-3337-B8A2F7CE1F46}"/>
              </a:ext>
            </a:extLst>
          </p:cNvPr>
          <p:cNvSpPr txBox="1">
            <a:spLocks/>
          </p:cNvSpPr>
          <p:nvPr/>
        </p:nvSpPr>
        <p:spPr>
          <a:xfrm>
            <a:off x="-424456" y="144655"/>
            <a:ext cx="8326944" cy="538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2F2894-3772-9A03-2C83-4498EB471DD9}"/>
              </a:ext>
            </a:extLst>
          </p:cNvPr>
          <p:cNvSpPr txBox="1"/>
          <p:nvPr/>
        </p:nvSpPr>
        <p:spPr>
          <a:xfrm>
            <a:off x="2363679" y="1633235"/>
            <a:ext cx="584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Baikal Normal Regular" pitchFamily="2" charset="77"/>
              </a:rPr>
              <a:t>(=)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545073D-DF61-704A-AE1E-C4EBBC88FB7E}"/>
              </a:ext>
            </a:extLst>
          </p:cNvPr>
          <p:cNvSpPr txBox="1"/>
          <p:nvPr/>
        </p:nvSpPr>
        <p:spPr>
          <a:xfrm>
            <a:off x="1090000" y="1689901"/>
            <a:ext cx="584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Baikal Normal Regular" pitchFamily="2" charset="77"/>
              </a:rPr>
              <a:t>(-</a:t>
            </a:r>
            <a:r>
              <a:rPr lang="fr-FR" sz="1000">
                <a:solidFill>
                  <a:schemeClr val="bg1"/>
                </a:solidFill>
                <a:latin typeface="Baikal Normal Regular" pitchFamily="2" charset="77"/>
              </a:rPr>
              <a:t>1)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389BA19-44BA-FE29-0740-9D8A662484EF}"/>
              </a:ext>
            </a:extLst>
          </p:cNvPr>
          <p:cNvSpPr txBox="1"/>
          <p:nvPr/>
        </p:nvSpPr>
        <p:spPr>
          <a:xfrm>
            <a:off x="1410957" y="4711905"/>
            <a:ext cx="49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Baikal Normal Regular" pitchFamily="2" charset="77"/>
                <a:ea typeface="Calibri" panose="020F0502020204030204" pitchFamily="34" charset="0"/>
              </a:rPr>
              <a:t>Q2. D’après vous, le système de santé en France évolue… ? </a:t>
            </a:r>
          </a:p>
          <a:p>
            <a:r>
              <a:rPr lang="fr-FR" sz="900" i="1" dirty="0">
                <a:latin typeface="Baikal Normal Regular" pitchFamily="2" charset="77"/>
              </a:rPr>
              <a:t>Base : </a:t>
            </a:r>
            <a:r>
              <a:rPr lang="fr-FR" sz="900" b="1" i="1" dirty="0">
                <a:latin typeface="Baikal Normal Regular" pitchFamily="2" charset="77"/>
              </a:rPr>
              <a:t>Ensemble</a:t>
            </a:r>
            <a:r>
              <a:rPr lang="fr-FR" sz="900" i="1" dirty="0">
                <a:latin typeface="Baikal Normal Regular" pitchFamily="2" charset="77"/>
              </a:rPr>
              <a:t> (n=1010) – Une seule réponse possible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DE9F902F-45E5-D6E5-5973-346B350F4690}"/>
              </a:ext>
            </a:extLst>
          </p:cNvPr>
          <p:cNvGrpSpPr/>
          <p:nvPr/>
        </p:nvGrpSpPr>
        <p:grpSpPr>
          <a:xfrm>
            <a:off x="179851" y="4783621"/>
            <a:ext cx="1204745" cy="250407"/>
            <a:chOff x="133204" y="4580287"/>
            <a:chExt cx="1204745" cy="250407"/>
          </a:xfrm>
        </p:grpSpPr>
        <p:pic>
          <p:nvPicPr>
            <p:cNvPr id="31" name="Image 30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BBB6A08A-3AC1-B45D-E053-0934B88F4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04" y="4588586"/>
              <a:ext cx="615553" cy="239961"/>
            </a:xfrm>
            <a:prstGeom prst="rect">
              <a:avLst/>
            </a:prstGeom>
          </p:spPr>
        </p:pic>
        <p:pic>
          <p:nvPicPr>
            <p:cNvPr id="32" name="Image 31" descr="Une image contenant Police, Graphique, logo, symbole&#10;&#10;Le contenu généré par l’IA peut être incorrect.">
              <a:extLst>
                <a:ext uri="{FF2B5EF4-FFF2-40B4-BE49-F238E27FC236}">
                  <a16:creationId xmlns:a16="http://schemas.microsoft.com/office/drawing/2014/main" id="{2DDEC9C8-AEBC-6478-973B-87890DF08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757" y="4580287"/>
              <a:ext cx="589192" cy="250407"/>
            </a:xfrm>
            <a:prstGeom prst="rect">
              <a:avLst/>
            </a:prstGeom>
          </p:spPr>
        </p:pic>
      </p:grpSp>
      <p:sp>
        <p:nvSpPr>
          <p:cNvPr id="35" name="Espace réservé du numéro de diapositive 34">
            <a:extLst>
              <a:ext uri="{FF2B5EF4-FFF2-40B4-BE49-F238E27FC236}">
                <a16:creationId xmlns:a16="http://schemas.microsoft.com/office/drawing/2014/main" id="{16A22873-4679-A412-A727-4207507A3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41C92E13-E06C-373A-09B3-EB08A9BF1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841592"/>
              </p:ext>
            </p:extLst>
          </p:nvPr>
        </p:nvGraphicFramePr>
        <p:xfrm>
          <a:off x="1388086" y="1134121"/>
          <a:ext cx="6253684" cy="299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019E6C9-21FC-081D-8704-C36FB864FAC2}"/>
              </a:ext>
            </a:extLst>
          </p:cNvPr>
          <p:cNvSpPr/>
          <p:nvPr/>
        </p:nvSpPr>
        <p:spPr>
          <a:xfrm>
            <a:off x="1358674" y="813806"/>
            <a:ext cx="6331928" cy="313257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2"/>
                </a:solidFill>
                <a:latin typeface="Baikal Exp Regular" pitchFamily="2" charset="77"/>
              </a:rPr>
              <a:t>ÉVOLUTION DE 2024 À 2026</a:t>
            </a:r>
            <a:endParaRPr lang="fr-FR" sz="1000" b="1" u="sng" dirty="0">
              <a:solidFill>
                <a:schemeClr val="tx2"/>
              </a:solidFill>
              <a:latin typeface="Baikal Exp Regular" pitchFamily="2" charset="77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F67F19A-7A2B-5697-0744-06D3B455A790}"/>
              </a:ext>
            </a:extLst>
          </p:cNvPr>
          <p:cNvSpPr/>
          <p:nvPr/>
        </p:nvSpPr>
        <p:spPr>
          <a:xfrm>
            <a:off x="1358674" y="4113040"/>
            <a:ext cx="6331928" cy="414997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8F9C9EA-9865-8CD6-FE1C-1B493AEE1499}"/>
              </a:ext>
            </a:extLst>
          </p:cNvPr>
          <p:cNvSpPr/>
          <p:nvPr/>
        </p:nvSpPr>
        <p:spPr>
          <a:xfrm>
            <a:off x="2047479" y="4185632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2"/>
                </a:solidFill>
                <a:latin typeface="Baikal Exp Regular" pitchFamily="2" charset="77"/>
              </a:rPr>
              <a:t>2024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6E7B19A-021A-9149-0E44-81FE1C6E44A8}"/>
              </a:ext>
            </a:extLst>
          </p:cNvPr>
          <p:cNvSpPr/>
          <p:nvPr/>
        </p:nvSpPr>
        <p:spPr>
          <a:xfrm>
            <a:off x="4195965" y="4180476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2"/>
                </a:solidFill>
                <a:latin typeface="Baikal Exp Regular" pitchFamily="2" charset="77"/>
              </a:rPr>
              <a:t>2025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0E0DC2EB-2E7D-18B4-66EB-8324A5ED5662}"/>
              </a:ext>
            </a:extLst>
          </p:cNvPr>
          <p:cNvSpPr/>
          <p:nvPr/>
        </p:nvSpPr>
        <p:spPr>
          <a:xfrm>
            <a:off x="6344452" y="4185889"/>
            <a:ext cx="752071" cy="2746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2"/>
                </a:solidFill>
                <a:latin typeface="Baikal Exp Regular" pitchFamily="2" charset="77"/>
              </a:rPr>
              <a:t>2026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649A4C-6FFA-27DA-4B96-A69B0298CE94}"/>
              </a:ext>
            </a:extLst>
          </p:cNvPr>
          <p:cNvSpPr/>
          <p:nvPr/>
        </p:nvSpPr>
        <p:spPr>
          <a:xfrm>
            <a:off x="1409687" y="857099"/>
            <a:ext cx="6253684" cy="3639097"/>
          </a:xfrm>
          <a:prstGeom prst="rect">
            <a:avLst/>
          </a:prstGeom>
          <a:noFill/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323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FC000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SA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0000"/>
    </a:accent1>
    <a:accent2>
      <a:srgbClr val="F9786D"/>
    </a:accent2>
    <a:accent3>
      <a:srgbClr val="9A96A4"/>
    </a:accent3>
    <a:accent4>
      <a:srgbClr val="95AFCA"/>
    </a:accent4>
    <a:accent5>
      <a:srgbClr val="F8CACA"/>
    </a:accent5>
    <a:accent6>
      <a:srgbClr val="9AD4D8"/>
    </a:accent6>
    <a:hlink>
      <a:srgbClr val="F9786D"/>
    </a:hlink>
    <a:folHlink>
      <a:srgbClr val="95AFC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{4E4CC7F2-BFEB-384F-96BA-BD184BDC203A}tf16401378</Template>
  <TotalTime>0</TotalTime>
  <Words>2743</Words>
  <Application>Microsoft Office PowerPoint</Application>
  <PresentationFormat>Affichage à l'écran (16:9)</PresentationFormat>
  <Paragraphs>454</Paragraphs>
  <Slides>28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28</vt:i4>
      </vt:variant>
    </vt:vector>
  </HeadingPairs>
  <TitlesOfParts>
    <vt:vector size="43" baseType="lpstr">
      <vt:lpstr>Arial</vt:lpstr>
      <vt:lpstr>Baikal Exp Regular</vt:lpstr>
      <vt:lpstr>Baikal Exp Semi Bold</vt:lpstr>
      <vt:lpstr>Baikal Med Exp</vt:lpstr>
      <vt:lpstr>Baikal Normal Regular</vt:lpstr>
      <vt:lpstr>Calibri</vt:lpstr>
      <vt:lpstr>Century Gothic</vt:lpstr>
      <vt:lpstr>Lucida Grande</vt:lpstr>
      <vt:lpstr>Verdana</vt:lpstr>
      <vt:lpstr>2_Template_CSA_2016</vt:lpstr>
      <vt:lpstr>1_Template_CSA_2016</vt:lpstr>
      <vt:lpstr>4_Template_CSA_2016</vt:lpstr>
      <vt:lpstr>6_Template_CSA_2016</vt:lpstr>
      <vt:lpstr>5_Template_CSA_2016</vt:lpstr>
      <vt:lpstr>7_Template_CSA_2016</vt:lpstr>
      <vt:lpstr>Présentation PowerPoint</vt:lpstr>
      <vt:lpstr>Méthodologie</vt:lpstr>
      <vt:lpstr>Perception du système de santé</vt:lpstr>
      <vt:lpstr>Présentation PowerPoint</vt:lpstr>
      <vt:lpstr>…mais l’écart se resserre de plus en plus avec le pouvoir d’achat </vt:lpstr>
      <vt:lpstr>Même si l’opinion s’améliore, une nette majorité considère toujours que le système de santé fonctionne mal</vt:lpstr>
      <vt:lpstr>Depuis 2024, une opinion qui semble aller en s’améliorant </vt:lpstr>
      <vt:lpstr>De la même manière, malgré une nette amélioration, un système qui continue d’aller dans le mauvais sens selon une large majorité</vt:lpstr>
      <vt:lpstr>Une mauvaise perception qui s’amenuise légèrement cette année </vt:lpstr>
      <vt:lpstr>Le manque de moyens humains reste largement en tête des raisons qui nourrissent ces perceptions </vt:lpstr>
      <vt:lpstr>Présentation PowerPoint</vt:lpstr>
      <vt:lpstr>Rôle des entreprises en matière de santé</vt:lpstr>
      <vt:lpstr>Bien qu’encore timide, la perception de l’importance du rôle des entreprises dans la santé des Français progresse…</vt:lpstr>
      <vt:lpstr>Une importance qui gagne du terrain en 2026 </vt:lpstr>
      <vt:lpstr>Même constat quant à la nature de son rôle </vt:lpstr>
      <vt:lpstr>Une perception positive du rôle des entreprises qui progresse pour la première fois en 2026</vt:lpstr>
      <vt:lpstr>D’ailleurs à l’avenir, des Français qui souhaitent majoritairement un rôle accru des entreprises dans leur santé</vt:lpstr>
      <vt:lpstr>Une opinion qui ne cesse de progresser </vt:lpstr>
      <vt:lpstr>Présentation PowerPoint</vt:lpstr>
      <vt:lpstr>Présentation PowerPoint</vt:lpstr>
      <vt:lpstr>La santé mentale des salariés, véritable enjeu pour les entreprises aux yeux des Français – et cela, quel que soit l’âge   </vt:lpstr>
      <vt:lpstr>In fine, pour une large majorité, une intervention accrue des entreprises dans la santé des Français est vue comme  une évolution positive </vt:lpstr>
      <vt:lpstr>Après un léger recul en 2025, une perception qui se renforce </vt:lpstr>
      <vt:lpstr>Dans ce contexte, quid d’une privatisation totale de notre système de santé ? Un scénario plausible pour une majorité de Français</vt:lpstr>
      <vt:lpstr> Une possibilité qui s’installe progressivement dans l’esprit des Français </vt:lpstr>
      <vt:lpstr>Cependant, en réalité, un scénario réellement souhaité par une minorité !</vt:lpstr>
      <vt:lpstr>Malgré un tiers silencieux, parmi ceux qui le souhaitent c’est l’argument d’une qualité de gestion et d’une meilleure efficacité qui ressort nettement perceptions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matthieu.bastiere</dc:creator>
  <cp:lastModifiedBy>Julie Gaillot</cp:lastModifiedBy>
  <cp:revision>4</cp:revision>
  <cp:lastPrinted>2024-03-15T14:46:23Z</cp:lastPrinted>
  <dcterms:created xsi:type="dcterms:W3CDTF">2016-01-28T14:10:10Z</dcterms:created>
  <dcterms:modified xsi:type="dcterms:W3CDTF">2026-04-13T13:31:41Z</dcterms:modified>
</cp:coreProperties>
</file>