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5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6" r:id="rId1"/>
    <p:sldMasterId id="2147484295" r:id="rId2"/>
    <p:sldMasterId id="2147484235" r:id="rId3"/>
    <p:sldMasterId id="2147484317" r:id="rId4"/>
    <p:sldMasterId id="2147484358" r:id="rId5"/>
    <p:sldMasterId id="2147484393" r:id="rId6"/>
    <p:sldMasterId id="2147484434" r:id="rId7"/>
  </p:sldMasterIdLst>
  <p:notesMasterIdLst>
    <p:notesMasterId r:id="rId17"/>
  </p:notesMasterIdLst>
  <p:handoutMasterIdLst>
    <p:handoutMasterId r:id="rId18"/>
  </p:handoutMasterIdLst>
  <p:sldIdLst>
    <p:sldId id="12187" r:id="rId8"/>
    <p:sldId id="11725" r:id="rId9"/>
    <p:sldId id="12307" r:id="rId10"/>
    <p:sldId id="12358" r:id="rId11"/>
    <p:sldId id="12354" r:id="rId12"/>
    <p:sldId id="12226" r:id="rId13"/>
    <p:sldId id="12355" r:id="rId14"/>
    <p:sldId id="12356" r:id="rId15"/>
    <p:sldId id="11893" r:id="rId16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orient="horz" pos="656">
          <p15:clr>
            <a:srgbClr val="A4A3A4"/>
          </p15:clr>
        </p15:guide>
        <p15:guide id="3" orient="horz" pos="2960">
          <p15:clr>
            <a:srgbClr val="A4A3A4"/>
          </p15:clr>
        </p15:guide>
        <p15:guide id="4" orient="horz" pos="2838">
          <p15:clr>
            <a:srgbClr val="A4A3A4"/>
          </p15:clr>
        </p15:guide>
        <p15:guide id="5" orient="horz" pos="1030">
          <p15:clr>
            <a:srgbClr val="A4A3A4"/>
          </p15:clr>
        </p15:guide>
        <p15:guide id="6" pos="5150">
          <p15:clr>
            <a:srgbClr val="A4A3A4"/>
          </p15:clr>
        </p15:guide>
        <p15:guide id="7" pos="85">
          <p15:clr>
            <a:srgbClr val="A4A3A4"/>
          </p15:clr>
        </p15:guide>
        <p15:guide id="8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A5DC69"/>
    <a:srgbClr val="CEECAE"/>
    <a:srgbClr val="9A57CD"/>
    <a:srgbClr val="BFBFBF"/>
    <a:srgbClr val="F3E0BB"/>
    <a:srgbClr val="662634"/>
    <a:srgbClr val="BD9978"/>
    <a:srgbClr val="F6E8CC"/>
    <a:srgbClr val="F1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3447" autoAdjust="0"/>
  </p:normalViewPr>
  <p:slideViewPr>
    <p:cSldViewPr snapToGrid="0">
      <p:cViewPr varScale="1">
        <p:scale>
          <a:sx n="94" d="100"/>
          <a:sy n="94" d="100"/>
        </p:scale>
        <p:origin x="620" y="64"/>
      </p:cViewPr>
      <p:guideLst>
        <p:guide orient="horz" pos="1493"/>
        <p:guide orient="horz" pos="656"/>
        <p:guide orient="horz" pos="2960"/>
        <p:guide orient="horz" pos="2838"/>
        <p:guide orient="horz" pos="1030"/>
        <p:guide pos="5150"/>
        <p:guide pos="8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9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180588590367309E-3"/>
          <c:w val="0.99723913282199861"/>
          <c:h val="0.99848205115765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1"/>
            </a:solidFill>
            <a:ln w="571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53-4CE0-A037-FF790FBCF27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853-4CE0-A037-FF790FBCF27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853-4CE0-A037-FF790FBCF2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3-A853-4CE0-A037-FF790FBCF27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4-A853-4CE0-A037-FF790FBCF27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853-4CE0-A037-FF790FBCF27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853-4CE0-A037-FF790FBCF27A}"/>
              </c:ext>
            </c:extLst>
          </c:dPt>
          <c:dPt>
            <c:idx val="7"/>
            <c:invertIfNegative val="0"/>
            <c:bubble3D val="0"/>
            <c:spPr>
              <a:solidFill>
                <a:srgbClr val="BFBFBF"/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7-A853-4CE0-A037-FF790FBCF27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8-A853-4CE0-A037-FF790FBCF27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853-4CE0-A037-FF790FBCF27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853-4CE0-A037-FF790FBCF27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853-4CE0-A037-FF790FBCF27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853-4CE0-A037-FF790FBCF27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853-4CE0-A037-FF790FBCF27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A853-4CE0-A037-FF790FBCF27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853-4CE0-A037-FF790FBCF27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853-4CE0-A037-FF790FBCF27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853-4CE0-A037-FF790FBCF27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853-4CE0-A037-FF790FBCF27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4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853-4CE0-A037-FF790FBCF27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2400" b="1">
                      <a:solidFill>
                        <a:srgbClr val="BFBFBF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853-4CE0-A037-FF790FBCF27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n-US" sz="2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853-4CE0-A037-FF790FBCF2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Oui, en vous rendant dans les magasins</c:v>
                </c:pt>
                <c:pt idx="1">
                  <c:v>Oui, en achetant sur Internet</c:v>
                </c:pt>
                <c:pt idx="2">
                  <c:v>Oui, à la fois dans les magasins et sur Internet</c:v>
                </c:pt>
                <c:pt idx="3">
                  <c:v>Non, mais vous prévoyez d’en profiter</c:v>
                </c:pt>
                <c:pt idx="4">
                  <c:v>Non, et vous ne prévoyez pas d’en profiter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0.18</c:v>
                </c:pt>
                <c:pt idx="1">
                  <c:v>0.11</c:v>
                </c:pt>
                <c:pt idx="2">
                  <c:v>0.1</c:v>
                </c:pt>
                <c:pt idx="3">
                  <c:v>0.28000000000000003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853-4CE0-A037-FF790FBCF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07912320"/>
        <c:axId val="207926400"/>
      </c:barChart>
      <c:catAx>
        <c:axId val="207912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7926400"/>
        <c:crosses val="autoZero"/>
        <c:auto val="1"/>
        <c:lblAlgn val="ctr"/>
        <c:lblOffset val="100"/>
        <c:noMultiLvlLbl val="0"/>
      </c:catAx>
      <c:valAx>
        <c:axId val="207926400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7912320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49626471032619"/>
          <c:y val="1.935865497868437E-3"/>
          <c:w val="0.58250373528967381"/>
          <c:h val="0.915980633439766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d’accord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1080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302-4F40-B3A2-0D8C0C235F3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1080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302-4F40-B3A2-0D8C0C235F3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72000" tIns="19050" rIns="360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DB7-4F58-8D7C-644408D7D1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720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DB7-4F58-8D7C-644408D7D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…des réductions principalement sur les produits de fin de série</c:v>
                </c:pt>
                <c:pt idx="1">
                  <c:v>…une incitation à la surconsommation</c:v>
                </c:pt>
                <c:pt idx="2">
                  <c:v>…des réductions principalement sur les produits les moins demandés</c:v>
                </c:pt>
                <c:pt idx="3">
                  <c:v>…des produits de bonne qualité à des prix compétitifs </c:v>
                </c:pt>
                <c:pt idx="4">
                  <c:v>…des promotions sur une large gamme de produits</c:v>
                </c:pt>
                <c:pt idx="5">
                  <c:v>…des promotions moins intéressantes que celles proposées lors des périodes promotionnelles hors soldes</c:v>
                </c:pt>
                <c:pt idx="6">
                  <c:v>…des rabais importants</c:v>
                </c:pt>
                <c:pt idx="7">
                  <c:v>…des produits de grandes marques à des prix compétitifs </c:v>
                </c:pt>
                <c:pt idx="8">
                  <c:v>…des promotions moins intéressantes que celles proposées lors des soldes d’été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0.32</c:v>
                </c:pt>
                <c:pt idx="1">
                  <c:v>0.37</c:v>
                </c:pt>
                <c:pt idx="2">
                  <c:v>0.28999999999999998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0.15</c:v>
                </c:pt>
                <c:pt idx="6">
                  <c:v>0.13</c:v>
                </c:pt>
                <c:pt idx="7">
                  <c:v>0.12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2-4F40-B3A2-0D8C0C235F3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d’accord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02-4F40-B3A2-0D8C0C235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…des réductions principalement sur les produits de fin de série</c:v>
                </c:pt>
                <c:pt idx="1">
                  <c:v>…une incitation à la surconsommation</c:v>
                </c:pt>
                <c:pt idx="2">
                  <c:v>…des réductions principalement sur les produits les moins demandés</c:v>
                </c:pt>
                <c:pt idx="3">
                  <c:v>…des produits de bonne qualité à des prix compétitifs </c:v>
                </c:pt>
                <c:pt idx="4">
                  <c:v>…des promotions sur une large gamme de produits</c:v>
                </c:pt>
                <c:pt idx="5">
                  <c:v>…des promotions moins intéressantes que celles proposées lors des périodes promotionnelles hors soldes</c:v>
                </c:pt>
                <c:pt idx="6">
                  <c:v>…des rabais importants</c:v>
                </c:pt>
                <c:pt idx="7">
                  <c:v>…des produits de grandes marques à des prix compétitifs </c:v>
                </c:pt>
                <c:pt idx="8">
                  <c:v>…des promotions moins intéressantes que celles proposées lors des soldes d’été</c:v>
                </c:pt>
              </c:strCache>
            </c:strRef>
          </c:cat>
          <c:val>
            <c:numRef>
              <c:f>Feuil1!$C$2:$C$10</c:f>
              <c:numCache>
                <c:formatCode>0%</c:formatCode>
                <c:ptCount val="9"/>
                <c:pt idx="0">
                  <c:v>0.53</c:v>
                </c:pt>
                <c:pt idx="1">
                  <c:v>0.44</c:v>
                </c:pt>
                <c:pt idx="2">
                  <c:v>0.52</c:v>
                </c:pt>
                <c:pt idx="3">
                  <c:v>0.5</c:v>
                </c:pt>
                <c:pt idx="4">
                  <c:v>0.44</c:v>
                </c:pt>
                <c:pt idx="5">
                  <c:v>0.4</c:v>
                </c:pt>
                <c:pt idx="6">
                  <c:v>0.39</c:v>
                </c:pt>
                <c:pt idx="7">
                  <c:v>0.4</c:v>
                </c:pt>
                <c:pt idx="8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02-4F40-B3A2-0D8C0C235F3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Pas vraiment d’accord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25039026013606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360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302-4F40-B3A2-0D8C0C235F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720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9302-4F40-B3A2-0D8C0C235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…des réductions principalement sur les produits de fin de série</c:v>
                </c:pt>
                <c:pt idx="1">
                  <c:v>…une incitation à la surconsommation</c:v>
                </c:pt>
                <c:pt idx="2">
                  <c:v>…des réductions principalement sur les produits les moins demandés</c:v>
                </c:pt>
                <c:pt idx="3">
                  <c:v>…des produits de bonne qualité à des prix compétitifs </c:v>
                </c:pt>
                <c:pt idx="4">
                  <c:v>…des promotions sur une large gamme de produits</c:v>
                </c:pt>
                <c:pt idx="5">
                  <c:v>…des promotions moins intéressantes que celles proposées lors des périodes promotionnelles hors soldes</c:v>
                </c:pt>
                <c:pt idx="6">
                  <c:v>…des rabais importants</c:v>
                </c:pt>
                <c:pt idx="7">
                  <c:v>…des produits de grandes marques à des prix compétitifs </c:v>
                </c:pt>
                <c:pt idx="8">
                  <c:v>…des promotions moins intéressantes que celles proposées lors des soldes d’été</c:v>
                </c:pt>
              </c:strCache>
            </c:strRef>
          </c:cat>
          <c:val>
            <c:numRef>
              <c:f>Feuil1!$D$2:$D$10</c:f>
              <c:numCache>
                <c:formatCode>0%</c:formatCode>
                <c:ptCount val="9"/>
                <c:pt idx="0">
                  <c:v>0.13</c:v>
                </c:pt>
                <c:pt idx="1">
                  <c:v>0.16</c:v>
                </c:pt>
                <c:pt idx="2">
                  <c:v>0.17</c:v>
                </c:pt>
                <c:pt idx="3">
                  <c:v>0.32</c:v>
                </c:pt>
                <c:pt idx="4">
                  <c:v>0.35</c:v>
                </c:pt>
                <c:pt idx="5">
                  <c:v>0.41</c:v>
                </c:pt>
                <c:pt idx="6">
                  <c:v>0.41</c:v>
                </c:pt>
                <c:pt idx="7">
                  <c:v>0.39</c:v>
                </c:pt>
                <c:pt idx="8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02-4F40-B3A2-0D8C0C235F3D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d’accord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Feuil1!$A$2:$A$10</c:f>
              <c:strCache>
                <c:ptCount val="9"/>
                <c:pt idx="0">
                  <c:v>…des réductions principalement sur les produits de fin de série</c:v>
                </c:pt>
                <c:pt idx="1">
                  <c:v>…une incitation à la surconsommation</c:v>
                </c:pt>
                <c:pt idx="2">
                  <c:v>…des réductions principalement sur les produits les moins demandés</c:v>
                </c:pt>
                <c:pt idx="3">
                  <c:v>…des produits de bonne qualité à des prix compétitifs </c:v>
                </c:pt>
                <c:pt idx="4">
                  <c:v>…des promotions sur une large gamme de produits</c:v>
                </c:pt>
                <c:pt idx="5">
                  <c:v>…des promotions moins intéressantes que celles proposées lors des périodes promotionnelles hors soldes</c:v>
                </c:pt>
                <c:pt idx="6">
                  <c:v>…des rabais importants</c:v>
                </c:pt>
                <c:pt idx="7">
                  <c:v>…des produits de grandes marques à des prix compétitifs </c:v>
                </c:pt>
                <c:pt idx="8">
                  <c:v>…des promotions moins intéressantes que celles proposées lors des soldes d’été</c:v>
                </c:pt>
              </c:strCache>
            </c:strRef>
          </c:cat>
          <c:val>
            <c:numRef>
              <c:f>Feuil1!$E$2:$E$10</c:f>
              <c:numCache>
                <c:formatCode>0%</c:formatCode>
                <c:ptCount val="9"/>
                <c:pt idx="0">
                  <c:v>0.02</c:v>
                </c:pt>
                <c:pt idx="1">
                  <c:v>0.03</c:v>
                </c:pt>
                <c:pt idx="2">
                  <c:v>0.02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7.0000000000000007E-2</c:v>
                </c:pt>
                <c:pt idx="7">
                  <c:v>0.09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0-4F49-A785-7D7048029A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47161568"/>
        <c:axId val="599551024"/>
      </c:barChart>
      <c:catAx>
        <c:axId val="11471615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99551024"/>
        <c:crosses val="autoZero"/>
        <c:auto val="1"/>
        <c:lblAlgn val="ctr"/>
        <c:lblOffset val="100"/>
        <c:noMultiLvlLbl val="0"/>
      </c:catAx>
      <c:valAx>
        <c:axId val="5995510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4716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66207893302638"/>
          <c:y val="0.90891369249182741"/>
          <c:w val="0.46133747895971355"/>
          <c:h val="8.4379776588028643E-2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B9-4E05-9223-1E4841D283D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9-4E05-9223-1E4841D283DF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B9-4E05-9223-1E4841D283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B9-4E05-9223-1E4841D283D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B9-4E05-9223-1E4841D283DF}"/>
              </c:ext>
            </c:extLst>
          </c:dPt>
          <c:dLbls>
            <c:dLbl>
              <c:idx val="4"/>
              <c:layout>
                <c:manualLayout>
                  <c:x val="-5.8011917009201025E-2"/>
                  <c:y val="-9.53710019587351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60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bg1">
                              <a:lumMod val="6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600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 </a:t>
                    </a:r>
                    <a:r>
                      <a:rPr lang="fr-FR" sz="1600" b="0" i="1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ne se </a:t>
                    </a:r>
                    <a:r>
                      <a:rPr lang="fr-FR" sz="1600" b="0" i="1" dirty="0" err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prononce</a:t>
                    </a:r>
                    <a:r>
                      <a:rPr lang="fr-FR" sz="1600" b="0" i="1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0B9-4E05-9223-1E4841D28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Oui, tout à fait</c:v>
                </c:pt>
                <c:pt idx="1">
                  <c:v>Oui, plutôt</c:v>
                </c:pt>
                <c:pt idx="2">
                  <c:v>Non, plutôt pas</c:v>
                </c:pt>
                <c:pt idx="3">
                  <c:v>Non, pas du tout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0.27</c:v>
                </c:pt>
                <c:pt idx="1">
                  <c:v>0.66</c:v>
                </c:pt>
                <c:pt idx="2">
                  <c:v>0.06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B9-4E05-9223-1E4841D283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6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627601149854798"/>
          <c:y val="0.68045833150810087"/>
          <c:w val="0.16877668720870095"/>
          <c:h val="0.21124902219691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93411923365506"/>
          <c:y val="1.5179463834571771E-3"/>
          <c:w val="0.61306588076634494"/>
          <c:h val="0.99848205115765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chemeClr val="accent1"/>
            </a:solidFill>
            <a:ln w="571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7A-460F-BD66-4BCA0A76A64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7A-460F-BD66-4BCA0A76A64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7A-460F-BD66-4BCA0A76A64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7A-460F-BD66-4BCA0A76A64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7A-460F-BD66-4BCA0A76A64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7A-460F-BD66-4BCA0A76A64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7A-460F-BD66-4BCA0A76A64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7A-460F-BD66-4BCA0A76A64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7A-460F-BD66-4BCA0A76A64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D7A-460F-BD66-4BCA0A76A64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D7A-460F-BD66-4BCA0A76A64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D7A-460F-BD66-4BCA0A76A64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D7A-460F-BD66-4BCA0A76A64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D7A-460F-BD66-4BCA0A76A64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sz="20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7A-460F-BD66-4BCA0A76A64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en-US" sz="20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7A-460F-BD66-4BCA0A76A64A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lang="en-US" sz="20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7A-460F-BD66-4BCA0A76A64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lang="en-US" sz="20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7A-460F-BD66-4BCA0A76A64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lang="en-US" sz="20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D7A-460F-BD66-4BCA0A76A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Moins de 50 euros </c:v>
                </c:pt>
                <c:pt idx="1">
                  <c:v>Entre 50 et 99 euros</c:v>
                </c:pt>
                <c:pt idx="2">
                  <c:v>Entre 100 et 249 euros</c:v>
                </c:pt>
                <c:pt idx="3">
                  <c:v>Entre 250 et 499 euros</c:v>
                </c:pt>
                <c:pt idx="4">
                  <c:v>Entre 500 et 999 euros </c:v>
                </c:pt>
                <c:pt idx="5">
                  <c:v>Entre 1 000 et 2 499 euros</c:v>
                </c:pt>
                <c:pt idx="6">
                  <c:v>Entre 2 500 et 4 999 euros</c:v>
                </c:pt>
                <c:pt idx="7">
                  <c:v>5000 euros et plus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0.17</c:v>
                </c:pt>
                <c:pt idx="1">
                  <c:v>0.27</c:v>
                </c:pt>
                <c:pt idx="2">
                  <c:v>0.3</c:v>
                </c:pt>
                <c:pt idx="3">
                  <c:v>0.19</c:v>
                </c:pt>
                <c:pt idx="4">
                  <c:v>0.06</c:v>
                </c:pt>
                <c:pt idx="5">
                  <c:v>0.01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D7A-460F-BD66-4BCA0A76A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07912320"/>
        <c:axId val="207926400"/>
      </c:barChart>
      <c:catAx>
        <c:axId val="207912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7926400"/>
        <c:crosses val="autoZero"/>
        <c:auto val="1"/>
        <c:lblAlgn val="ctr"/>
        <c:lblOffset val="100"/>
        <c:noMultiLvlLbl val="0"/>
      </c:catAx>
      <c:valAx>
        <c:axId val="207926400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7912320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93411205827211"/>
          <c:y val="1.5179463834571769E-3"/>
          <c:w val="0.47478061767511481"/>
          <c:h val="0.99848205115765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chemeClr val="accent1"/>
            </a:solidFill>
            <a:ln w="5715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52-43C5-BC5C-4C09EC7961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52-43C5-BC5C-4C09EC79613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D52-43C5-BC5C-4C09EC7961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3-5D52-43C5-BC5C-4C09EC79613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D52-43C5-BC5C-4C09EC79613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D52-43C5-BC5C-4C09EC79613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D52-43C5-BC5C-4C09EC79613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D52-43C5-BC5C-4C09EC79613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D52-43C5-BC5C-4C09EC79613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D52-43C5-BC5C-4C09EC79613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D52-43C5-BC5C-4C09EC79613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D52-43C5-BC5C-4C09EC79613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D52-43C5-BC5C-4C09EC79613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D52-43C5-BC5C-4C09EC79613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D52-43C5-BC5C-4C09EC796130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52-43C5-BC5C-4C09EC796130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D52-43C5-BC5C-4C09EC796130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4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52-43C5-BC5C-4C09EC796130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chemeClr val="accent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D52-43C5-BC5C-4C09EC7961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Oui, en augmentant vos dépenses</c:v>
                </c:pt>
                <c:pt idx="1">
                  <c:v>Oui, en conservant le même niveau de dépenses</c:v>
                </c:pt>
                <c:pt idx="2">
                  <c:v>Oui, mais en réduisant vos dépenses</c:v>
                </c:pt>
                <c:pt idx="3">
                  <c:v>Non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0.18</c:v>
                </c:pt>
                <c:pt idx="1">
                  <c:v>0.43</c:v>
                </c:pt>
                <c:pt idx="2">
                  <c:v>0.2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52-43C5-BC5C-4C09EC796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07912320"/>
        <c:axId val="207926400"/>
      </c:barChart>
      <c:catAx>
        <c:axId val="207912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7926400"/>
        <c:crosses val="autoZero"/>
        <c:auto val="1"/>
        <c:lblAlgn val="ctr"/>
        <c:lblOffset val="100"/>
        <c:noMultiLvlLbl val="0"/>
      </c:catAx>
      <c:valAx>
        <c:axId val="207926400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7912320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6491148901649970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D21-4BD8-83D6-50CB2CE5948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D21-4BD8-83D6-50CB2CE5948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D21-4BD8-83D6-50CB2CE5948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D21-4BD8-83D6-50CB2CE5948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D21-4BD8-83D6-50CB2CE5948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D21-4BD8-83D6-50CB2CE5948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D21-4BD8-83D6-50CB2CE5948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D21-4BD8-83D6-50CB2CE5948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D21-4BD8-83D6-50CB2CE5948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D21-4BD8-83D6-50CB2CE5948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D21-4BD8-83D6-50CB2CE59482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1440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D21-4BD8-83D6-50CB2CE594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1440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D21-4BD8-83D6-50CB2CE59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Feuil1!$A$2:$A$8</c:f>
              <c:strCache>
                <c:ptCount val="7"/>
                <c:pt idx="0">
                  <c:v>Paiement avec l’argent de votre compte bancaire courant</c:v>
                </c:pt>
                <c:pt idx="1">
                  <c:v>Paiement avec l’argent de votre épargne personnelle</c:v>
                </c:pt>
                <c:pt idx="2">
                  <c:v>Paiement en 3 ou 4 fois par carte bancaire </c:v>
                </c:pt>
                <c:pt idx="3">
                  <c:v>Paiement en 5 ou 12 fois par carte bancaire</c:v>
                </c:pt>
                <c:pt idx="4">
                  <c:v>Crédit renouvelable ou réserve d’argent associés à votre carte bancaire (service proposé par la banque, avec un remboursement flexible)</c:v>
                </c:pt>
                <c:pt idx="5">
                  <c:v>Crédit à la consommation sollicité auprès d’un organisme de crédit</c:v>
                </c:pt>
                <c:pt idx="6">
                  <c:v>Crédit à la consommation sur une durée supérieure à un an proposé par le commerçant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0.83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0.17</c:v>
                </c:pt>
                <c:pt idx="4">
                  <c:v>0.15</c:v>
                </c:pt>
                <c:pt idx="5">
                  <c:v>0.14000000000000001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D21-4BD8-83D6-50CB2CE5948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Feuil1!$A$2:$A$8</c:f>
              <c:strCache>
                <c:ptCount val="7"/>
                <c:pt idx="0">
                  <c:v>Paiement avec l’argent de votre compte bancaire courant</c:v>
                </c:pt>
                <c:pt idx="1">
                  <c:v>Paiement avec l’argent de votre épargne personnelle</c:v>
                </c:pt>
                <c:pt idx="2">
                  <c:v>Paiement en 3 ou 4 fois par carte bancaire </c:v>
                </c:pt>
                <c:pt idx="3">
                  <c:v>Paiement en 5 ou 12 fois par carte bancaire</c:v>
                </c:pt>
                <c:pt idx="4">
                  <c:v>Crédit renouvelable ou réserve d’argent associés à votre carte bancaire (service proposé par la banque, avec un remboursement flexible)</c:v>
                </c:pt>
                <c:pt idx="5">
                  <c:v>Crédit à la consommation sollicité auprès d’un organisme de crédit</c:v>
                </c:pt>
                <c:pt idx="6">
                  <c:v>Crédit à la consommation sur une durée supérieure à un an proposé par le commerçant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0.17</c:v>
                </c:pt>
                <c:pt idx="1">
                  <c:v>0.7</c:v>
                </c:pt>
                <c:pt idx="2">
                  <c:v>0.72</c:v>
                </c:pt>
                <c:pt idx="3">
                  <c:v>0.83</c:v>
                </c:pt>
                <c:pt idx="4">
                  <c:v>0.85</c:v>
                </c:pt>
                <c:pt idx="5">
                  <c:v>0.86</c:v>
                </c:pt>
                <c:pt idx="6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21-4BD8-83D6-50CB2CE594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7912320"/>
        <c:axId val="207926400"/>
      </c:barChart>
      <c:catAx>
        <c:axId val="2079123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7926400"/>
        <c:crosses val="autoZero"/>
        <c:auto val="1"/>
        <c:lblAlgn val="ctr"/>
        <c:lblOffset val="100"/>
        <c:noMultiLvlLbl val="0"/>
      </c:catAx>
      <c:valAx>
        <c:axId val="2079264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7912320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281019275087676"/>
          <c:y val="5.1926772489526582E-2"/>
          <c:w val="0.11161552597291652"/>
          <c:h val="0.12216162164180898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CEB55-B511-458F-B371-7913A3690F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6A26569-00B1-4CDE-A268-9EB8BECD6211}">
      <dgm:prSet phldrT="[Texte]"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0480" rIns="216000" bIns="30480" numCol="1" spcCol="1270" anchor="ctr" anchorCtr="0"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en vous rendant </a:t>
          </a:r>
          <a:b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dans les magasins</a:t>
          </a:r>
        </a:p>
      </dgm:t>
    </dgm:pt>
    <dgm:pt modelId="{05238C29-B850-4257-A7A2-7DB2CE101F17}" type="parTrans" cxnId="{97142318-41C2-41DA-9A2B-1265D772FFE2}">
      <dgm:prSet/>
      <dgm:spPr/>
      <dgm:t>
        <a:bodyPr/>
        <a:lstStyle/>
        <a:p>
          <a:pPr algn="ctr"/>
          <a:endParaRPr lang="fr-FR" sz="1050" b="0">
            <a:solidFill>
              <a:schemeClr val="tx1"/>
            </a:solidFill>
          </a:endParaRPr>
        </a:p>
      </dgm:t>
    </dgm:pt>
    <dgm:pt modelId="{2DFCDB15-CF45-4427-8AB0-0DF55123124D}" type="sibTrans" cxnId="{97142318-41C2-41DA-9A2B-1265D772FFE2}">
      <dgm:prSet/>
      <dgm:spPr/>
      <dgm:t>
        <a:bodyPr/>
        <a:lstStyle/>
        <a:p>
          <a:pPr algn="ctr"/>
          <a:endParaRPr lang="fr-FR" sz="1050" b="0">
            <a:solidFill>
              <a:schemeClr val="tx1"/>
            </a:solidFill>
          </a:endParaRPr>
        </a:p>
      </dgm:t>
    </dgm:pt>
    <dgm:pt modelId="{79E2BD35-DB05-48FB-A940-C300E930A163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0480" rIns="216000" bIns="30480" numCol="1" spcCol="1270" anchor="ctr" anchorCtr="0"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en achetant </a:t>
          </a:r>
          <a:b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sur Internet</a:t>
          </a:r>
        </a:p>
      </dgm:t>
    </dgm:pt>
    <dgm:pt modelId="{86F9E975-E12F-4901-9CA1-66E46E5202A5}" type="parTrans" cxnId="{25F33DA0-0492-4D59-B87B-4D82867DB760}">
      <dgm:prSet/>
      <dgm:spPr/>
      <dgm:t>
        <a:bodyPr/>
        <a:lstStyle/>
        <a:p>
          <a:endParaRPr lang="fr-FR" sz="1600"/>
        </a:p>
      </dgm:t>
    </dgm:pt>
    <dgm:pt modelId="{473AE3A7-B18F-442F-8419-9367BA9FDA37}" type="sibTrans" cxnId="{25F33DA0-0492-4D59-B87B-4D82867DB760}">
      <dgm:prSet/>
      <dgm:spPr/>
      <dgm:t>
        <a:bodyPr/>
        <a:lstStyle/>
        <a:p>
          <a:endParaRPr lang="fr-FR" sz="1600"/>
        </a:p>
      </dgm:t>
    </dgm:pt>
    <dgm:pt modelId="{9D5A4D26-FEBF-4F7E-A8F6-53EA01930048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0480" rIns="216000" bIns="30480" numCol="1" spcCol="1270" anchor="ctr" anchorCtr="0"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à la fois dans les</a:t>
          </a:r>
          <a:b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 magasins &amp; sur Internet</a:t>
          </a:r>
        </a:p>
      </dgm:t>
    </dgm:pt>
    <dgm:pt modelId="{A6DDB598-5761-4C00-9A4D-4BF977E9EE5A}" type="parTrans" cxnId="{2A8A0E3F-AD2C-46F1-BF09-2917AE2B515C}">
      <dgm:prSet/>
      <dgm:spPr/>
      <dgm:t>
        <a:bodyPr/>
        <a:lstStyle/>
        <a:p>
          <a:endParaRPr lang="fr-FR" sz="1600"/>
        </a:p>
      </dgm:t>
    </dgm:pt>
    <dgm:pt modelId="{ED93B4EB-8C04-436B-A9A3-1D5FF0BAD2DA}" type="sibTrans" cxnId="{2A8A0E3F-AD2C-46F1-BF09-2917AE2B515C}">
      <dgm:prSet/>
      <dgm:spPr/>
      <dgm:t>
        <a:bodyPr/>
        <a:lstStyle/>
        <a:p>
          <a:endParaRPr lang="fr-FR" sz="1600"/>
        </a:p>
      </dgm:t>
    </dgm:pt>
    <dgm:pt modelId="{21E2FA6F-1BC5-4FED-87E5-910276988912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0480" rIns="216000" bIns="30480" numCol="1" spcCol="1270" anchor="ctr" anchorCtr="0"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Non, mais vous prévoyez </a:t>
          </a:r>
          <a:b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d’en profiter</a:t>
          </a:r>
        </a:p>
      </dgm:t>
    </dgm:pt>
    <dgm:pt modelId="{DCD4F85A-1881-427C-B116-D8CBF17D5E77}" type="parTrans" cxnId="{3F8DC491-E520-4001-8EA2-9C7C8D8F2C8E}">
      <dgm:prSet/>
      <dgm:spPr/>
      <dgm:t>
        <a:bodyPr/>
        <a:lstStyle/>
        <a:p>
          <a:endParaRPr lang="fr-FR" sz="1600"/>
        </a:p>
      </dgm:t>
    </dgm:pt>
    <dgm:pt modelId="{85241657-6121-4E03-997D-388D8F147FA6}" type="sibTrans" cxnId="{3F8DC491-E520-4001-8EA2-9C7C8D8F2C8E}">
      <dgm:prSet/>
      <dgm:spPr/>
      <dgm:t>
        <a:bodyPr/>
        <a:lstStyle/>
        <a:p>
          <a:endParaRPr lang="fr-FR" sz="1600"/>
        </a:p>
      </dgm:t>
    </dgm:pt>
    <dgm:pt modelId="{E380D031-8CEF-4E90-AC8B-4BBBCAC89E13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0480" rIns="216000" bIns="30480" numCol="1" spcCol="1270" anchor="ctr" anchorCtr="0"/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Non, et vous ne prévoyez pas d’en profiter</a:t>
          </a:r>
        </a:p>
      </dgm:t>
    </dgm:pt>
    <dgm:pt modelId="{4F0AB67C-EC06-4EA6-A102-8904D7AEF9A9}" type="parTrans" cxnId="{8278699B-4213-463A-80AC-CF4FE0A4B181}">
      <dgm:prSet/>
      <dgm:spPr/>
      <dgm:t>
        <a:bodyPr/>
        <a:lstStyle/>
        <a:p>
          <a:endParaRPr lang="fr-FR" sz="1600"/>
        </a:p>
      </dgm:t>
    </dgm:pt>
    <dgm:pt modelId="{94244690-920E-4B63-BCCB-208B5A52CD16}" type="sibTrans" cxnId="{8278699B-4213-463A-80AC-CF4FE0A4B181}">
      <dgm:prSet/>
      <dgm:spPr/>
      <dgm:t>
        <a:bodyPr/>
        <a:lstStyle/>
        <a:p>
          <a:endParaRPr lang="fr-FR" sz="1600"/>
        </a:p>
      </dgm:t>
    </dgm:pt>
    <dgm:pt modelId="{2DDA03AF-9A6C-4FE0-B8D4-7F9D4C5C7140}" type="pres">
      <dgm:prSet presAssocID="{9E5CEB55-B511-458F-B371-7913A3690F71}" presName="linear" presStyleCnt="0">
        <dgm:presLayoutVars>
          <dgm:animLvl val="lvl"/>
          <dgm:resizeHandles val="exact"/>
        </dgm:presLayoutVars>
      </dgm:prSet>
      <dgm:spPr/>
    </dgm:pt>
    <dgm:pt modelId="{8401A241-D6DC-4573-8A29-37766342F9F2}" type="pres">
      <dgm:prSet presAssocID="{26A26569-00B1-4CDE-A268-9EB8BECD6211}" presName="parentText" presStyleLbl="node1" presStyleIdx="0" presStyleCnt="5" custScaleX="100000" custLinFactNeighborX="804" custLinFactNeighborY="8193">
        <dgm:presLayoutVars>
          <dgm:chMax val="0"/>
          <dgm:bulletEnabled val="1"/>
        </dgm:presLayoutVars>
      </dgm:prSet>
      <dgm:spPr>
        <a:xfrm>
          <a:off x="0" y="62342"/>
          <a:ext cx="2628863" cy="430560"/>
        </a:xfrm>
        <a:prstGeom prst="roundRect">
          <a:avLst/>
        </a:prstGeom>
      </dgm:spPr>
    </dgm:pt>
    <dgm:pt modelId="{5107CC4A-15C5-4ED8-A908-0C37A2FC3B96}" type="pres">
      <dgm:prSet presAssocID="{2DFCDB15-CF45-4427-8AB0-0DF55123124D}" presName="spacer" presStyleCnt="0"/>
      <dgm:spPr/>
    </dgm:pt>
    <dgm:pt modelId="{3351C58F-59EF-4EB2-94F2-AA1E90C6AE08}" type="pres">
      <dgm:prSet presAssocID="{79E2BD35-DB05-48FB-A940-C300E930A163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635075"/>
          <a:ext cx="2628863" cy="505440"/>
        </a:xfrm>
        <a:prstGeom prst="roundRect">
          <a:avLst/>
        </a:prstGeom>
      </dgm:spPr>
    </dgm:pt>
    <dgm:pt modelId="{AAD5FBB3-C401-47BF-A5E3-852D756CE99D}" type="pres">
      <dgm:prSet presAssocID="{473AE3A7-B18F-442F-8419-9367BA9FDA37}" presName="spacer" presStyleCnt="0"/>
      <dgm:spPr/>
    </dgm:pt>
    <dgm:pt modelId="{657E551C-A673-4D51-B7E7-899AA5A990D9}" type="pres">
      <dgm:prSet presAssocID="{9D5A4D26-FEBF-4F7E-A8F6-53EA01930048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0" y="1218275"/>
          <a:ext cx="2628863" cy="505440"/>
        </a:xfrm>
        <a:prstGeom prst="roundRect">
          <a:avLst/>
        </a:prstGeom>
      </dgm:spPr>
    </dgm:pt>
    <dgm:pt modelId="{F9F507A5-B8DD-4217-944A-06110FB4077E}" type="pres">
      <dgm:prSet presAssocID="{ED93B4EB-8C04-436B-A9A3-1D5FF0BAD2DA}" presName="spacer" presStyleCnt="0"/>
      <dgm:spPr/>
    </dgm:pt>
    <dgm:pt modelId="{5C28C271-BD4E-4D56-91A0-DCE3684FB8BA}" type="pres">
      <dgm:prSet presAssocID="{21E2FA6F-1BC5-4FED-87E5-910276988912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0" y="1801475"/>
          <a:ext cx="2628863" cy="505440"/>
        </a:xfrm>
        <a:prstGeom prst="roundRect">
          <a:avLst/>
        </a:prstGeom>
      </dgm:spPr>
    </dgm:pt>
    <dgm:pt modelId="{9F5AC265-4122-41FD-B20F-C1FD8D5EFE5E}" type="pres">
      <dgm:prSet presAssocID="{85241657-6121-4E03-997D-388D8F147FA6}" presName="spacer" presStyleCnt="0"/>
      <dgm:spPr/>
    </dgm:pt>
    <dgm:pt modelId="{E285D0B4-16B6-4CE9-8024-A6C5D2879F28}" type="pres">
      <dgm:prSet presAssocID="{E380D031-8CEF-4E90-AC8B-4BBBCAC89E13}" presName="parentText" presStyleLbl="node1" presStyleIdx="4" presStyleCnt="5">
        <dgm:presLayoutVars>
          <dgm:chMax val="0"/>
          <dgm:bulletEnabled val="1"/>
        </dgm:presLayoutVars>
      </dgm:prSet>
      <dgm:spPr>
        <a:xfrm>
          <a:off x="0" y="2384675"/>
          <a:ext cx="2628863" cy="505440"/>
        </a:xfrm>
        <a:prstGeom prst="roundRect">
          <a:avLst/>
        </a:prstGeom>
      </dgm:spPr>
    </dgm:pt>
  </dgm:ptLst>
  <dgm:cxnLst>
    <dgm:cxn modelId="{97142318-41C2-41DA-9A2B-1265D772FFE2}" srcId="{9E5CEB55-B511-458F-B371-7913A3690F71}" destId="{26A26569-00B1-4CDE-A268-9EB8BECD6211}" srcOrd="0" destOrd="0" parTransId="{05238C29-B850-4257-A7A2-7DB2CE101F17}" sibTransId="{2DFCDB15-CF45-4427-8AB0-0DF55123124D}"/>
    <dgm:cxn modelId="{2A8A0E3F-AD2C-46F1-BF09-2917AE2B515C}" srcId="{9E5CEB55-B511-458F-B371-7913A3690F71}" destId="{9D5A4D26-FEBF-4F7E-A8F6-53EA01930048}" srcOrd="2" destOrd="0" parTransId="{A6DDB598-5761-4C00-9A4D-4BF977E9EE5A}" sibTransId="{ED93B4EB-8C04-436B-A9A3-1D5FF0BAD2DA}"/>
    <dgm:cxn modelId="{CE5D8574-4905-470E-8A1A-64D22D868E5D}" type="presOf" srcId="{79E2BD35-DB05-48FB-A940-C300E930A163}" destId="{3351C58F-59EF-4EB2-94F2-AA1E90C6AE08}" srcOrd="0" destOrd="0" presId="urn:microsoft.com/office/officeart/2005/8/layout/vList2"/>
    <dgm:cxn modelId="{10BA1E7B-B150-450F-8FA7-1E5FB7C999AA}" type="presOf" srcId="{9D5A4D26-FEBF-4F7E-A8F6-53EA01930048}" destId="{657E551C-A673-4D51-B7E7-899AA5A990D9}" srcOrd="0" destOrd="0" presId="urn:microsoft.com/office/officeart/2005/8/layout/vList2"/>
    <dgm:cxn modelId="{B68F0983-6541-40E9-80EB-88DB2C6F47CE}" type="presOf" srcId="{26A26569-00B1-4CDE-A268-9EB8BECD6211}" destId="{8401A241-D6DC-4573-8A29-37766342F9F2}" srcOrd="0" destOrd="0" presId="urn:microsoft.com/office/officeart/2005/8/layout/vList2"/>
    <dgm:cxn modelId="{3F8DC491-E520-4001-8EA2-9C7C8D8F2C8E}" srcId="{9E5CEB55-B511-458F-B371-7913A3690F71}" destId="{21E2FA6F-1BC5-4FED-87E5-910276988912}" srcOrd="3" destOrd="0" parTransId="{DCD4F85A-1881-427C-B116-D8CBF17D5E77}" sibTransId="{85241657-6121-4E03-997D-388D8F147FA6}"/>
    <dgm:cxn modelId="{14AA7992-5048-4B02-9182-91FD0DDC4844}" type="presOf" srcId="{21E2FA6F-1BC5-4FED-87E5-910276988912}" destId="{5C28C271-BD4E-4D56-91A0-DCE3684FB8BA}" srcOrd="0" destOrd="0" presId="urn:microsoft.com/office/officeart/2005/8/layout/vList2"/>
    <dgm:cxn modelId="{8278699B-4213-463A-80AC-CF4FE0A4B181}" srcId="{9E5CEB55-B511-458F-B371-7913A3690F71}" destId="{E380D031-8CEF-4E90-AC8B-4BBBCAC89E13}" srcOrd="4" destOrd="0" parTransId="{4F0AB67C-EC06-4EA6-A102-8904D7AEF9A9}" sibTransId="{94244690-920E-4B63-BCCB-208B5A52CD16}"/>
    <dgm:cxn modelId="{25F33DA0-0492-4D59-B87B-4D82867DB760}" srcId="{9E5CEB55-B511-458F-B371-7913A3690F71}" destId="{79E2BD35-DB05-48FB-A940-C300E930A163}" srcOrd="1" destOrd="0" parTransId="{86F9E975-E12F-4901-9CA1-66E46E5202A5}" sibTransId="{473AE3A7-B18F-442F-8419-9367BA9FDA37}"/>
    <dgm:cxn modelId="{892E9AB0-B1A1-497C-9DFE-36E2CE3C3700}" type="presOf" srcId="{9E5CEB55-B511-458F-B371-7913A3690F71}" destId="{2DDA03AF-9A6C-4FE0-B8D4-7F9D4C5C7140}" srcOrd="0" destOrd="0" presId="urn:microsoft.com/office/officeart/2005/8/layout/vList2"/>
    <dgm:cxn modelId="{70F5EAE3-3D6E-4A6E-AB44-E89D97A87825}" type="presOf" srcId="{E380D031-8CEF-4E90-AC8B-4BBBCAC89E13}" destId="{E285D0B4-16B6-4CE9-8024-A6C5D2879F28}" srcOrd="0" destOrd="0" presId="urn:microsoft.com/office/officeart/2005/8/layout/vList2"/>
    <dgm:cxn modelId="{AE966A99-71BA-4265-8227-CC8839F3AF40}" type="presParOf" srcId="{2DDA03AF-9A6C-4FE0-B8D4-7F9D4C5C7140}" destId="{8401A241-D6DC-4573-8A29-37766342F9F2}" srcOrd="0" destOrd="0" presId="urn:microsoft.com/office/officeart/2005/8/layout/vList2"/>
    <dgm:cxn modelId="{48301CBD-5992-449D-A2D1-77A8713BF869}" type="presParOf" srcId="{2DDA03AF-9A6C-4FE0-B8D4-7F9D4C5C7140}" destId="{5107CC4A-15C5-4ED8-A908-0C37A2FC3B96}" srcOrd="1" destOrd="0" presId="urn:microsoft.com/office/officeart/2005/8/layout/vList2"/>
    <dgm:cxn modelId="{F181F08F-3D6C-485D-8CAA-776B047130D2}" type="presParOf" srcId="{2DDA03AF-9A6C-4FE0-B8D4-7F9D4C5C7140}" destId="{3351C58F-59EF-4EB2-94F2-AA1E90C6AE08}" srcOrd="2" destOrd="0" presId="urn:microsoft.com/office/officeart/2005/8/layout/vList2"/>
    <dgm:cxn modelId="{F995B03A-D642-4666-8E41-C56C524E965A}" type="presParOf" srcId="{2DDA03AF-9A6C-4FE0-B8D4-7F9D4C5C7140}" destId="{AAD5FBB3-C401-47BF-A5E3-852D756CE99D}" srcOrd="3" destOrd="0" presId="urn:microsoft.com/office/officeart/2005/8/layout/vList2"/>
    <dgm:cxn modelId="{49DED538-1689-4A13-88C4-06BD817A693A}" type="presParOf" srcId="{2DDA03AF-9A6C-4FE0-B8D4-7F9D4C5C7140}" destId="{657E551C-A673-4D51-B7E7-899AA5A990D9}" srcOrd="4" destOrd="0" presId="urn:microsoft.com/office/officeart/2005/8/layout/vList2"/>
    <dgm:cxn modelId="{F677D5A6-337E-4BBE-A4B1-03D517F8C895}" type="presParOf" srcId="{2DDA03AF-9A6C-4FE0-B8D4-7F9D4C5C7140}" destId="{F9F507A5-B8DD-4217-944A-06110FB4077E}" srcOrd="5" destOrd="0" presId="urn:microsoft.com/office/officeart/2005/8/layout/vList2"/>
    <dgm:cxn modelId="{4C9581F4-11CE-48F9-8ED8-DA48B3A4B284}" type="presParOf" srcId="{2DDA03AF-9A6C-4FE0-B8D4-7F9D4C5C7140}" destId="{5C28C271-BD4E-4D56-91A0-DCE3684FB8BA}" srcOrd="6" destOrd="0" presId="urn:microsoft.com/office/officeart/2005/8/layout/vList2"/>
    <dgm:cxn modelId="{A0353DE9-C45B-4300-93C2-4BAC2AFF8494}" type="presParOf" srcId="{2DDA03AF-9A6C-4FE0-B8D4-7F9D4C5C7140}" destId="{9F5AC265-4122-41FD-B20F-C1FD8D5EFE5E}" srcOrd="7" destOrd="0" presId="urn:microsoft.com/office/officeart/2005/8/layout/vList2"/>
    <dgm:cxn modelId="{A51C561D-57BB-49F7-BE12-9868A164C52C}" type="presParOf" srcId="{2DDA03AF-9A6C-4FE0-B8D4-7F9D4C5C7140}" destId="{E285D0B4-16B6-4CE9-8024-A6C5D2879F28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5CEB55-B511-458F-B371-7913A3690F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6A26569-00B1-4CDE-A268-9EB8BECD6211}">
      <dgm:prSet phldrT="[Texte]" custT="1"/>
      <dgm:spPr>
        <a:solidFill>
          <a:srgbClr val="F7F7F7"/>
        </a:solidFill>
        <a:ln>
          <a:noFill/>
        </a:ln>
      </dgm:spPr>
      <dgm:t>
        <a:bodyPr lIns="216000" rIns="216000"/>
        <a:lstStyle/>
        <a:p>
          <a:pPr algn="l"/>
          <a:r>
            <a:rPr lang="fr-FR" sz="900" dirty="0">
              <a:solidFill>
                <a:schemeClr val="tx1"/>
              </a:solidFill>
            </a:rPr>
            <a:t>…des réductions principalement sur les produits de fin de série</a:t>
          </a:r>
          <a:endParaRPr lang="fr-FR" sz="900" b="0" i="1" dirty="0">
            <a:solidFill>
              <a:schemeClr val="tx1"/>
            </a:solidFill>
          </a:endParaRPr>
        </a:p>
      </dgm:t>
    </dgm:pt>
    <dgm:pt modelId="{05238C29-B850-4257-A7A2-7DB2CE101F17}" type="parTrans" cxnId="{97142318-41C2-41DA-9A2B-1265D772FFE2}">
      <dgm:prSet/>
      <dgm:spPr/>
      <dgm:t>
        <a:bodyPr/>
        <a:lstStyle/>
        <a:p>
          <a:pPr algn="ctr"/>
          <a:endParaRPr lang="fr-FR" sz="900" b="0">
            <a:solidFill>
              <a:schemeClr val="tx1"/>
            </a:solidFill>
          </a:endParaRPr>
        </a:p>
      </dgm:t>
    </dgm:pt>
    <dgm:pt modelId="{2DFCDB15-CF45-4427-8AB0-0DF55123124D}" type="sibTrans" cxnId="{97142318-41C2-41DA-9A2B-1265D772FFE2}">
      <dgm:prSet/>
      <dgm:spPr/>
      <dgm:t>
        <a:bodyPr/>
        <a:lstStyle/>
        <a:p>
          <a:pPr algn="ctr"/>
          <a:endParaRPr lang="fr-FR" sz="900" b="0">
            <a:solidFill>
              <a:schemeClr val="tx1"/>
            </a:solidFill>
          </a:endParaRPr>
        </a:p>
      </dgm:t>
    </dgm:pt>
    <dgm:pt modelId="{0096CB6D-B79C-42F4-ABC3-D1796BB6E303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4290" rIns="216000" bIns="34290" numCol="1" spcCol="1270" anchor="ctr" anchorCtr="0"/>
        <a:lstStyle/>
        <a:p>
          <a:pPr algn="l"/>
          <a:r>
            <a:rPr lang="fr-FR" sz="900" dirty="0">
              <a:solidFill>
                <a:schemeClr val="tx1"/>
              </a:solidFill>
            </a:rPr>
            <a:t>…une incitation à la surconsommation</a:t>
          </a:r>
        </a:p>
      </dgm:t>
    </dgm:pt>
    <dgm:pt modelId="{320276C9-344C-41F7-9080-C850F048D43C}" type="parTrans" cxnId="{C5236D10-7329-4969-8AA5-59736F28BE4A}">
      <dgm:prSet/>
      <dgm:spPr/>
      <dgm:t>
        <a:bodyPr/>
        <a:lstStyle/>
        <a:p>
          <a:endParaRPr lang="fr-FR"/>
        </a:p>
      </dgm:t>
    </dgm:pt>
    <dgm:pt modelId="{5F2562EC-5FB1-4C90-9CE3-98C2F2DB31AE}" type="sibTrans" cxnId="{C5236D10-7329-4969-8AA5-59736F28BE4A}">
      <dgm:prSet/>
      <dgm:spPr/>
      <dgm:t>
        <a:bodyPr/>
        <a:lstStyle/>
        <a:p>
          <a:endParaRPr lang="fr-FR"/>
        </a:p>
      </dgm:t>
    </dgm:pt>
    <dgm:pt modelId="{1DD967B2-6E50-4144-A53D-0304801B2FC5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4290" rIns="216000" bIns="34290" numCol="1" spcCol="1270" anchor="ctr" anchorCtr="0"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…des réductions principalement sur les produits les moins demandés</a:t>
          </a:r>
          <a:endParaRPr lang="fr-FR" sz="900" kern="1200" dirty="0">
            <a:solidFill>
              <a:srgbClr val="000000"/>
            </a:solidFill>
            <a:latin typeface="Century Gothic" panose="020F0302020204030204"/>
            <a:ea typeface="+mn-ea"/>
            <a:cs typeface="+mn-cs"/>
          </a:endParaRPr>
        </a:p>
      </dgm:t>
    </dgm:pt>
    <dgm:pt modelId="{229BE35E-3C37-45F5-A813-C94BF0CF810B}" type="parTrans" cxnId="{348B6682-B804-477A-9681-D9A09AA483BB}">
      <dgm:prSet/>
      <dgm:spPr/>
      <dgm:t>
        <a:bodyPr/>
        <a:lstStyle/>
        <a:p>
          <a:endParaRPr lang="fr-FR"/>
        </a:p>
      </dgm:t>
    </dgm:pt>
    <dgm:pt modelId="{130EC4B4-F31F-49AB-9938-D13B3E09A436}" type="sibTrans" cxnId="{348B6682-B804-477A-9681-D9A09AA483BB}">
      <dgm:prSet/>
      <dgm:spPr/>
      <dgm:t>
        <a:bodyPr/>
        <a:lstStyle/>
        <a:p>
          <a:endParaRPr lang="fr-FR"/>
        </a:p>
      </dgm:t>
    </dgm:pt>
    <dgm:pt modelId="{57562157-25C3-4E27-A234-1B1BC04BBC85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4290" rIns="216000" bIns="34290" numCol="1" spcCol="1270" anchor="ctr" anchorCtr="0"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…des produits de bonne qualité à des prix compétitifs </a:t>
          </a:r>
        </a:p>
      </dgm:t>
    </dgm:pt>
    <dgm:pt modelId="{8124E49C-4283-4A3F-BBE3-92E51283BDA8}" type="parTrans" cxnId="{24F0B5DF-6F26-4C52-A823-1BF7A58E627D}">
      <dgm:prSet/>
      <dgm:spPr/>
      <dgm:t>
        <a:bodyPr/>
        <a:lstStyle/>
        <a:p>
          <a:endParaRPr lang="fr-FR"/>
        </a:p>
      </dgm:t>
    </dgm:pt>
    <dgm:pt modelId="{86D20902-7ACE-401C-9C92-7CEF1C979153}" type="sibTrans" cxnId="{24F0B5DF-6F26-4C52-A823-1BF7A58E627D}">
      <dgm:prSet/>
      <dgm:spPr/>
      <dgm:t>
        <a:bodyPr/>
        <a:lstStyle/>
        <a:p>
          <a:endParaRPr lang="fr-FR"/>
        </a:p>
      </dgm:t>
    </dgm:pt>
    <dgm:pt modelId="{14A77F8A-234C-4B3B-A5C6-A8D3CABD1B91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4290" rIns="216000" bIns="34290" numCol="1" spcCol="1270" anchor="ctr" anchorCtr="0"/>
        <a:lstStyle/>
        <a:p>
          <a:pPr algn="l"/>
          <a:r>
            <a:rPr lang="fr-FR" sz="900" kern="1200" dirty="0">
              <a:solidFill>
                <a:schemeClr val="tx1"/>
              </a:solidFill>
            </a:rPr>
            <a:t>…des promotions sur une large gamme de </a:t>
          </a: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produits</a:t>
          </a:r>
        </a:p>
      </dgm:t>
    </dgm:pt>
    <dgm:pt modelId="{8FCF8B68-452A-4E2D-9B5E-AFC026AE1F94}" type="parTrans" cxnId="{E3B2B7F8-898C-45C0-BDA2-C15A04B88D9D}">
      <dgm:prSet/>
      <dgm:spPr/>
      <dgm:t>
        <a:bodyPr/>
        <a:lstStyle/>
        <a:p>
          <a:endParaRPr lang="fr-FR"/>
        </a:p>
      </dgm:t>
    </dgm:pt>
    <dgm:pt modelId="{1D036C6C-2DDB-4680-A13D-28F9D7250D43}" type="sibTrans" cxnId="{E3B2B7F8-898C-45C0-BDA2-C15A04B88D9D}">
      <dgm:prSet/>
      <dgm:spPr/>
      <dgm:t>
        <a:bodyPr/>
        <a:lstStyle/>
        <a:p>
          <a:endParaRPr lang="fr-FR"/>
        </a:p>
      </dgm:t>
    </dgm:pt>
    <dgm:pt modelId="{F360F747-67EC-4E9C-BFB0-F5CBB865548F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4290" rIns="216000" bIns="34290" numCol="1" spcCol="1270" anchor="ctr" anchorCtr="0"/>
        <a:lstStyle/>
        <a:p>
          <a:pPr algn="l"/>
          <a:r>
            <a:rPr lang="fr-FR" sz="800" dirty="0">
              <a:solidFill>
                <a:schemeClr val="tx1"/>
              </a:solidFill>
            </a:rPr>
            <a:t>…des promotions moins intéressantes que celles proposées lors des périodes promotionnelles hors soldes</a:t>
          </a:r>
        </a:p>
      </dgm:t>
    </dgm:pt>
    <dgm:pt modelId="{2F3D1EAA-6B4A-4600-8BDD-67672EA74683}" type="parTrans" cxnId="{FA10E0B6-ED23-447B-A6DB-9B9234EA2E00}">
      <dgm:prSet/>
      <dgm:spPr/>
      <dgm:t>
        <a:bodyPr/>
        <a:lstStyle/>
        <a:p>
          <a:endParaRPr lang="fr-FR"/>
        </a:p>
      </dgm:t>
    </dgm:pt>
    <dgm:pt modelId="{7DF63E99-D337-4BFA-ADFF-85F3E25E04FD}" type="sibTrans" cxnId="{FA10E0B6-ED23-447B-A6DB-9B9234EA2E00}">
      <dgm:prSet/>
      <dgm:spPr/>
      <dgm:t>
        <a:bodyPr/>
        <a:lstStyle/>
        <a:p>
          <a:endParaRPr lang="fr-FR"/>
        </a:p>
      </dgm:t>
    </dgm:pt>
    <dgm:pt modelId="{D27DC661-23E5-4AA3-B65C-9527E251C590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4290" rIns="216000" bIns="34290" numCol="1" spcCol="1270" anchor="ctr" anchorCtr="0"/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…des rabais importants</a:t>
          </a:r>
        </a:p>
      </dgm:t>
    </dgm:pt>
    <dgm:pt modelId="{08C9F31D-30A8-4DEB-8957-9EDEE5CB70A5}" type="parTrans" cxnId="{26326C11-B899-430A-AFB8-3B1E8B9EBA44}">
      <dgm:prSet/>
      <dgm:spPr/>
      <dgm:t>
        <a:bodyPr/>
        <a:lstStyle/>
        <a:p>
          <a:endParaRPr lang="fr-FR"/>
        </a:p>
      </dgm:t>
    </dgm:pt>
    <dgm:pt modelId="{EB492E7D-8406-47E7-9D50-E7FFC3BE99BB}" type="sibTrans" cxnId="{26326C11-B899-430A-AFB8-3B1E8B9EBA44}">
      <dgm:prSet/>
      <dgm:spPr/>
      <dgm:t>
        <a:bodyPr/>
        <a:lstStyle/>
        <a:p>
          <a:endParaRPr lang="fr-FR"/>
        </a:p>
      </dgm:t>
    </dgm:pt>
    <dgm:pt modelId="{B9A3AC11-696D-4D08-BF65-1D87768FBBD1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4290" rIns="216000" bIns="34290" numCol="1" spcCol="1270" anchor="ctr" anchorCtr="0"/>
        <a:lstStyle/>
        <a:p>
          <a:pPr algn="l"/>
          <a:r>
            <a:rPr lang="fr-FR" sz="900" dirty="0">
              <a:solidFill>
                <a:schemeClr val="tx1"/>
              </a:solidFill>
            </a:rPr>
            <a:t>…des produits de grandes marques à des prix compétitifs </a:t>
          </a:r>
        </a:p>
      </dgm:t>
    </dgm:pt>
    <dgm:pt modelId="{05BA9731-6949-4674-9E91-75AC46358888}" type="parTrans" cxnId="{A5DF1FE3-FEB5-47FF-A497-243732943C72}">
      <dgm:prSet/>
      <dgm:spPr/>
      <dgm:t>
        <a:bodyPr/>
        <a:lstStyle/>
        <a:p>
          <a:endParaRPr lang="fr-FR"/>
        </a:p>
      </dgm:t>
    </dgm:pt>
    <dgm:pt modelId="{30DB338B-DC6A-4A5F-8294-1614CFCCAF52}" type="sibTrans" cxnId="{A5DF1FE3-FEB5-47FF-A497-243732943C72}">
      <dgm:prSet/>
      <dgm:spPr/>
      <dgm:t>
        <a:bodyPr/>
        <a:lstStyle/>
        <a:p>
          <a:endParaRPr lang="fr-FR"/>
        </a:p>
      </dgm:t>
    </dgm:pt>
    <dgm:pt modelId="{A73897A2-1DD3-42E4-8BAA-10304EB76F2C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4290" rIns="216000" bIns="34290" numCol="1" spcCol="1270" anchor="ctr" anchorCtr="0"/>
        <a:lstStyle/>
        <a:p>
          <a:pPr algn="l"/>
          <a:r>
            <a:rPr lang="fr-FR" sz="900" dirty="0">
              <a:solidFill>
                <a:schemeClr val="tx1"/>
              </a:solidFill>
            </a:rPr>
            <a:t>…des promotions moins intéressantes que celles proposées lors des soldes d’été</a:t>
          </a:r>
        </a:p>
      </dgm:t>
    </dgm:pt>
    <dgm:pt modelId="{2350EDCB-FC1B-4F64-93C7-910D2879D577}" type="parTrans" cxnId="{87FD4F56-49F7-47B0-A125-52EA0123B0F4}">
      <dgm:prSet/>
      <dgm:spPr/>
      <dgm:t>
        <a:bodyPr/>
        <a:lstStyle/>
        <a:p>
          <a:endParaRPr lang="fr-FR"/>
        </a:p>
      </dgm:t>
    </dgm:pt>
    <dgm:pt modelId="{AFF1F148-D217-416F-8A1B-C36025C96815}" type="sibTrans" cxnId="{87FD4F56-49F7-47B0-A125-52EA0123B0F4}">
      <dgm:prSet/>
      <dgm:spPr/>
      <dgm:t>
        <a:bodyPr/>
        <a:lstStyle/>
        <a:p>
          <a:endParaRPr lang="fr-FR"/>
        </a:p>
      </dgm:t>
    </dgm:pt>
    <dgm:pt modelId="{2DDA03AF-9A6C-4FE0-B8D4-7F9D4C5C7140}" type="pres">
      <dgm:prSet presAssocID="{9E5CEB55-B511-458F-B371-7913A3690F71}" presName="linear" presStyleCnt="0">
        <dgm:presLayoutVars>
          <dgm:animLvl val="lvl"/>
          <dgm:resizeHandles val="exact"/>
        </dgm:presLayoutVars>
      </dgm:prSet>
      <dgm:spPr/>
    </dgm:pt>
    <dgm:pt modelId="{8401A241-D6DC-4573-8A29-37766342F9F2}" type="pres">
      <dgm:prSet presAssocID="{26A26569-00B1-4CDE-A268-9EB8BECD6211}" presName="parentText" presStyleLbl="node1" presStyleIdx="0" presStyleCnt="9" custScaleX="100000">
        <dgm:presLayoutVars>
          <dgm:chMax val="0"/>
          <dgm:bulletEnabled val="1"/>
        </dgm:presLayoutVars>
      </dgm:prSet>
      <dgm:spPr/>
    </dgm:pt>
    <dgm:pt modelId="{5107CC4A-15C5-4ED8-A908-0C37A2FC3B96}" type="pres">
      <dgm:prSet presAssocID="{2DFCDB15-CF45-4427-8AB0-0DF55123124D}" presName="spacer" presStyleCnt="0"/>
      <dgm:spPr/>
    </dgm:pt>
    <dgm:pt modelId="{9BA0F85A-747F-4B42-BF45-ADA63BD95E78}" type="pres">
      <dgm:prSet presAssocID="{0096CB6D-B79C-42F4-ABC3-D1796BB6E303}" presName="parentText" presStyleLbl="node1" presStyleIdx="1" presStyleCnt="9">
        <dgm:presLayoutVars>
          <dgm:chMax val="0"/>
          <dgm:bulletEnabled val="1"/>
        </dgm:presLayoutVars>
      </dgm:prSet>
      <dgm:spPr>
        <a:xfrm>
          <a:off x="0" y="379749"/>
          <a:ext cx="3015388" cy="369014"/>
        </a:xfrm>
        <a:prstGeom prst="roundRect">
          <a:avLst/>
        </a:prstGeom>
      </dgm:spPr>
    </dgm:pt>
    <dgm:pt modelId="{8019DF67-322C-4465-933B-B83F1D10BC0F}" type="pres">
      <dgm:prSet presAssocID="{5F2562EC-5FB1-4C90-9CE3-98C2F2DB31AE}" presName="spacer" presStyleCnt="0"/>
      <dgm:spPr/>
    </dgm:pt>
    <dgm:pt modelId="{571F8F7E-EFE4-4242-B09B-F9713713E15F}" type="pres">
      <dgm:prSet presAssocID="{1DD967B2-6E50-4144-A53D-0304801B2FC5}" presName="parentText" presStyleLbl="node1" presStyleIdx="2" presStyleCnt="9">
        <dgm:presLayoutVars>
          <dgm:chMax val="0"/>
          <dgm:bulletEnabled val="1"/>
        </dgm:presLayoutVars>
      </dgm:prSet>
      <dgm:spPr>
        <a:xfrm>
          <a:off x="0" y="760720"/>
          <a:ext cx="3015388" cy="365823"/>
        </a:xfrm>
        <a:prstGeom prst="roundRect">
          <a:avLst/>
        </a:prstGeom>
      </dgm:spPr>
    </dgm:pt>
    <dgm:pt modelId="{746966B6-2C06-446B-8903-E0DEEDA59367}" type="pres">
      <dgm:prSet presAssocID="{130EC4B4-F31F-49AB-9938-D13B3E09A436}" presName="spacer" presStyleCnt="0"/>
      <dgm:spPr/>
    </dgm:pt>
    <dgm:pt modelId="{2187CBE9-D989-44DB-8878-E7F20202CCCB}" type="pres">
      <dgm:prSet presAssocID="{57562157-25C3-4E27-A234-1B1BC04BBC85}" presName="parentText" presStyleLbl="node1" presStyleIdx="3" presStyleCnt="9">
        <dgm:presLayoutVars>
          <dgm:chMax val="0"/>
          <dgm:bulletEnabled val="1"/>
        </dgm:presLayoutVars>
      </dgm:prSet>
      <dgm:spPr>
        <a:xfrm>
          <a:off x="0" y="1140536"/>
          <a:ext cx="3015388" cy="365485"/>
        </a:xfrm>
        <a:prstGeom prst="roundRect">
          <a:avLst/>
        </a:prstGeom>
      </dgm:spPr>
    </dgm:pt>
    <dgm:pt modelId="{C08B2E4D-7B86-4C80-942B-74C8CD8987A9}" type="pres">
      <dgm:prSet presAssocID="{86D20902-7ACE-401C-9C92-7CEF1C979153}" presName="spacer" presStyleCnt="0"/>
      <dgm:spPr/>
    </dgm:pt>
    <dgm:pt modelId="{AE941B35-195F-490B-93D9-17CE5132E763}" type="pres">
      <dgm:prSet presAssocID="{14A77F8A-234C-4B3B-A5C6-A8D3CABD1B91}" presName="parentText" presStyleLbl="node1" presStyleIdx="4" presStyleCnt="9">
        <dgm:presLayoutVars>
          <dgm:chMax val="0"/>
          <dgm:bulletEnabled val="1"/>
        </dgm:presLayoutVars>
      </dgm:prSet>
      <dgm:spPr>
        <a:xfrm>
          <a:off x="0" y="1520323"/>
          <a:ext cx="3015388" cy="365485"/>
        </a:xfrm>
        <a:prstGeom prst="roundRect">
          <a:avLst/>
        </a:prstGeom>
      </dgm:spPr>
    </dgm:pt>
    <dgm:pt modelId="{816436C1-787E-42AD-8902-85746EDD145B}" type="pres">
      <dgm:prSet presAssocID="{1D036C6C-2DDB-4680-A13D-28F9D7250D43}" presName="spacer" presStyleCnt="0"/>
      <dgm:spPr/>
    </dgm:pt>
    <dgm:pt modelId="{18A57167-25BB-4945-8D2B-A393DC96043E}" type="pres">
      <dgm:prSet presAssocID="{F360F747-67EC-4E9C-BFB0-F5CBB865548F}" presName="parentText" presStyleLbl="node1" presStyleIdx="5" presStyleCnt="9">
        <dgm:presLayoutVars>
          <dgm:chMax val="0"/>
          <dgm:bulletEnabled val="1"/>
        </dgm:presLayoutVars>
      </dgm:prSet>
      <dgm:spPr>
        <a:xfrm>
          <a:off x="0" y="1900111"/>
          <a:ext cx="3015388" cy="365485"/>
        </a:xfrm>
        <a:prstGeom prst="roundRect">
          <a:avLst/>
        </a:prstGeom>
      </dgm:spPr>
    </dgm:pt>
    <dgm:pt modelId="{F5BBE8EE-083C-45CB-AD3F-28FF1F1A81A2}" type="pres">
      <dgm:prSet presAssocID="{7DF63E99-D337-4BFA-ADFF-85F3E25E04FD}" presName="spacer" presStyleCnt="0"/>
      <dgm:spPr/>
    </dgm:pt>
    <dgm:pt modelId="{8E05C253-75DF-4DF1-BB62-A5487A39AD5F}" type="pres">
      <dgm:prSet presAssocID="{D27DC661-23E5-4AA3-B65C-9527E251C590}" presName="parentText" presStyleLbl="node1" presStyleIdx="6" presStyleCnt="9">
        <dgm:presLayoutVars>
          <dgm:chMax val="0"/>
          <dgm:bulletEnabled val="1"/>
        </dgm:presLayoutVars>
      </dgm:prSet>
      <dgm:spPr>
        <a:xfrm>
          <a:off x="0" y="2277766"/>
          <a:ext cx="3015388" cy="369014"/>
        </a:xfrm>
        <a:prstGeom prst="roundRect">
          <a:avLst/>
        </a:prstGeom>
      </dgm:spPr>
    </dgm:pt>
    <dgm:pt modelId="{73582819-B5F1-4618-BB67-C4D3773EBBF6}" type="pres">
      <dgm:prSet presAssocID="{EB492E7D-8406-47E7-9D50-E7FFC3BE99BB}" presName="spacer" presStyleCnt="0"/>
      <dgm:spPr/>
    </dgm:pt>
    <dgm:pt modelId="{446829C2-C6CE-4CEA-95EA-65E49214E710}" type="pres">
      <dgm:prSet presAssocID="{B9A3AC11-696D-4D08-BF65-1D87768FBBD1}" presName="parentText" presStyleLbl="node1" presStyleIdx="7" presStyleCnt="9">
        <dgm:presLayoutVars>
          <dgm:chMax val="0"/>
          <dgm:bulletEnabled val="1"/>
        </dgm:presLayoutVars>
      </dgm:prSet>
      <dgm:spPr>
        <a:xfrm>
          <a:off x="0" y="2659306"/>
          <a:ext cx="3015388" cy="365823"/>
        </a:xfrm>
        <a:prstGeom prst="roundRect">
          <a:avLst/>
        </a:prstGeom>
      </dgm:spPr>
    </dgm:pt>
    <dgm:pt modelId="{95381854-FEA3-49F2-B618-37675B86B251}" type="pres">
      <dgm:prSet presAssocID="{30DB338B-DC6A-4A5F-8294-1614CFCCAF52}" presName="spacer" presStyleCnt="0"/>
      <dgm:spPr/>
    </dgm:pt>
    <dgm:pt modelId="{12CD4C12-CABB-40B0-9047-1291CDB6837E}" type="pres">
      <dgm:prSet presAssocID="{A73897A2-1DD3-42E4-8BAA-10304EB76F2C}" presName="parentText" presStyleLbl="node1" presStyleIdx="8" presStyleCnt="9">
        <dgm:presLayoutVars>
          <dgm:chMax val="0"/>
          <dgm:bulletEnabled val="1"/>
        </dgm:presLayoutVars>
      </dgm:prSet>
      <dgm:spPr>
        <a:xfrm>
          <a:off x="0" y="3039473"/>
          <a:ext cx="3015388" cy="365485"/>
        </a:xfrm>
        <a:prstGeom prst="roundRect">
          <a:avLst/>
        </a:prstGeom>
      </dgm:spPr>
    </dgm:pt>
  </dgm:ptLst>
  <dgm:cxnLst>
    <dgm:cxn modelId="{C5236D10-7329-4969-8AA5-59736F28BE4A}" srcId="{9E5CEB55-B511-458F-B371-7913A3690F71}" destId="{0096CB6D-B79C-42F4-ABC3-D1796BB6E303}" srcOrd="1" destOrd="0" parTransId="{320276C9-344C-41F7-9080-C850F048D43C}" sibTransId="{5F2562EC-5FB1-4C90-9CE3-98C2F2DB31AE}"/>
    <dgm:cxn modelId="{26326C11-B899-430A-AFB8-3B1E8B9EBA44}" srcId="{9E5CEB55-B511-458F-B371-7913A3690F71}" destId="{D27DC661-23E5-4AA3-B65C-9527E251C590}" srcOrd="6" destOrd="0" parTransId="{08C9F31D-30A8-4DEB-8957-9EDEE5CB70A5}" sibTransId="{EB492E7D-8406-47E7-9D50-E7FFC3BE99BB}"/>
    <dgm:cxn modelId="{97142318-41C2-41DA-9A2B-1265D772FFE2}" srcId="{9E5CEB55-B511-458F-B371-7913A3690F71}" destId="{26A26569-00B1-4CDE-A268-9EB8BECD6211}" srcOrd="0" destOrd="0" parTransId="{05238C29-B850-4257-A7A2-7DB2CE101F17}" sibTransId="{2DFCDB15-CF45-4427-8AB0-0DF55123124D}"/>
    <dgm:cxn modelId="{87FD4F56-49F7-47B0-A125-52EA0123B0F4}" srcId="{9E5CEB55-B511-458F-B371-7913A3690F71}" destId="{A73897A2-1DD3-42E4-8BAA-10304EB76F2C}" srcOrd="8" destOrd="0" parTransId="{2350EDCB-FC1B-4F64-93C7-910D2879D577}" sibTransId="{AFF1F148-D217-416F-8A1B-C36025C96815}"/>
    <dgm:cxn modelId="{348B6682-B804-477A-9681-D9A09AA483BB}" srcId="{9E5CEB55-B511-458F-B371-7913A3690F71}" destId="{1DD967B2-6E50-4144-A53D-0304801B2FC5}" srcOrd="2" destOrd="0" parTransId="{229BE35E-3C37-45F5-A813-C94BF0CF810B}" sibTransId="{130EC4B4-F31F-49AB-9938-D13B3E09A436}"/>
    <dgm:cxn modelId="{B68F0983-6541-40E9-80EB-88DB2C6F47CE}" type="presOf" srcId="{26A26569-00B1-4CDE-A268-9EB8BECD6211}" destId="{8401A241-D6DC-4573-8A29-37766342F9F2}" srcOrd="0" destOrd="0" presId="urn:microsoft.com/office/officeart/2005/8/layout/vList2"/>
    <dgm:cxn modelId="{B2D59B8B-473F-4BC6-9E4D-609C7F44C2D3}" type="presOf" srcId="{A73897A2-1DD3-42E4-8BAA-10304EB76F2C}" destId="{12CD4C12-CABB-40B0-9047-1291CDB6837E}" srcOrd="0" destOrd="0" presId="urn:microsoft.com/office/officeart/2005/8/layout/vList2"/>
    <dgm:cxn modelId="{09CCC29F-FF8F-45DE-9034-3FD7BB6EA48F}" type="presOf" srcId="{F360F747-67EC-4E9C-BFB0-F5CBB865548F}" destId="{18A57167-25BB-4945-8D2B-A393DC96043E}" srcOrd="0" destOrd="0" presId="urn:microsoft.com/office/officeart/2005/8/layout/vList2"/>
    <dgm:cxn modelId="{7E6FFE9F-D966-47C6-A832-C2DE2AEAD00E}" type="presOf" srcId="{B9A3AC11-696D-4D08-BF65-1D87768FBBD1}" destId="{446829C2-C6CE-4CEA-95EA-65E49214E710}" srcOrd="0" destOrd="0" presId="urn:microsoft.com/office/officeart/2005/8/layout/vList2"/>
    <dgm:cxn modelId="{587214A3-2E8B-428B-BA3E-8958702B581A}" type="presOf" srcId="{57562157-25C3-4E27-A234-1B1BC04BBC85}" destId="{2187CBE9-D989-44DB-8878-E7F20202CCCB}" srcOrd="0" destOrd="0" presId="urn:microsoft.com/office/officeart/2005/8/layout/vList2"/>
    <dgm:cxn modelId="{892E9AB0-B1A1-497C-9DFE-36E2CE3C3700}" type="presOf" srcId="{9E5CEB55-B511-458F-B371-7913A3690F71}" destId="{2DDA03AF-9A6C-4FE0-B8D4-7F9D4C5C7140}" srcOrd="0" destOrd="0" presId="urn:microsoft.com/office/officeart/2005/8/layout/vList2"/>
    <dgm:cxn modelId="{9BE6D5B2-74E9-40B8-8A23-49AA7B81A635}" type="presOf" srcId="{1DD967B2-6E50-4144-A53D-0304801B2FC5}" destId="{571F8F7E-EFE4-4242-B09B-F9713713E15F}" srcOrd="0" destOrd="0" presId="urn:microsoft.com/office/officeart/2005/8/layout/vList2"/>
    <dgm:cxn modelId="{FA10E0B6-ED23-447B-A6DB-9B9234EA2E00}" srcId="{9E5CEB55-B511-458F-B371-7913A3690F71}" destId="{F360F747-67EC-4E9C-BFB0-F5CBB865548F}" srcOrd="5" destOrd="0" parTransId="{2F3D1EAA-6B4A-4600-8BDD-67672EA74683}" sibTransId="{7DF63E99-D337-4BFA-ADFF-85F3E25E04FD}"/>
    <dgm:cxn modelId="{C52AFEBC-0A65-4A2E-8051-D912738F9F3E}" type="presOf" srcId="{D27DC661-23E5-4AA3-B65C-9527E251C590}" destId="{8E05C253-75DF-4DF1-BB62-A5487A39AD5F}" srcOrd="0" destOrd="0" presId="urn:microsoft.com/office/officeart/2005/8/layout/vList2"/>
    <dgm:cxn modelId="{90E6DED2-0263-46FD-903E-A9C538E433A4}" type="presOf" srcId="{14A77F8A-234C-4B3B-A5C6-A8D3CABD1B91}" destId="{AE941B35-195F-490B-93D9-17CE5132E763}" srcOrd="0" destOrd="0" presId="urn:microsoft.com/office/officeart/2005/8/layout/vList2"/>
    <dgm:cxn modelId="{24F0B5DF-6F26-4C52-A823-1BF7A58E627D}" srcId="{9E5CEB55-B511-458F-B371-7913A3690F71}" destId="{57562157-25C3-4E27-A234-1B1BC04BBC85}" srcOrd="3" destOrd="0" parTransId="{8124E49C-4283-4A3F-BBE3-92E51283BDA8}" sibTransId="{86D20902-7ACE-401C-9C92-7CEF1C979153}"/>
    <dgm:cxn modelId="{A5DF1FE3-FEB5-47FF-A497-243732943C72}" srcId="{9E5CEB55-B511-458F-B371-7913A3690F71}" destId="{B9A3AC11-696D-4D08-BF65-1D87768FBBD1}" srcOrd="7" destOrd="0" parTransId="{05BA9731-6949-4674-9E91-75AC46358888}" sibTransId="{30DB338B-DC6A-4A5F-8294-1614CFCCAF52}"/>
    <dgm:cxn modelId="{B49E68EE-C6E9-4332-AB9D-8CD710E0EEC1}" type="presOf" srcId="{0096CB6D-B79C-42F4-ABC3-D1796BB6E303}" destId="{9BA0F85A-747F-4B42-BF45-ADA63BD95E78}" srcOrd="0" destOrd="0" presId="urn:microsoft.com/office/officeart/2005/8/layout/vList2"/>
    <dgm:cxn modelId="{E3B2B7F8-898C-45C0-BDA2-C15A04B88D9D}" srcId="{9E5CEB55-B511-458F-B371-7913A3690F71}" destId="{14A77F8A-234C-4B3B-A5C6-A8D3CABD1B91}" srcOrd="4" destOrd="0" parTransId="{8FCF8B68-452A-4E2D-9B5E-AFC026AE1F94}" sibTransId="{1D036C6C-2DDB-4680-A13D-28F9D7250D43}"/>
    <dgm:cxn modelId="{AE966A99-71BA-4265-8227-CC8839F3AF40}" type="presParOf" srcId="{2DDA03AF-9A6C-4FE0-B8D4-7F9D4C5C7140}" destId="{8401A241-D6DC-4573-8A29-37766342F9F2}" srcOrd="0" destOrd="0" presId="urn:microsoft.com/office/officeart/2005/8/layout/vList2"/>
    <dgm:cxn modelId="{48301CBD-5992-449D-A2D1-77A8713BF869}" type="presParOf" srcId="{2DDA03AF-9A6C-4FE0-B8D4-7F9D4C5C7140}" destId="{5107CC4A-15C5-4ED8-A908-0C37A2FC3B96}" srcOrd="1" destOrd="0" presId="urn:microsoft.com/office/officeart/2005/8/layout/vList2"/>
    <dgm:cxn modelId="{478F732D-BC49-4AEC-949D-C8EFBA91F14B}" type="presParOf" srcId="{2DDA03AF-9A6C-4FE0-B8D4-7F9D4C5C7140}" destId="{9BA0F85A-747F-4B42-BF45-ADA63BD95E78}" srcOrd="2" destOrd="0" presId="urn:microsoft.com/office/officeart/2005/8/layout/vList2"/>
    <dgm:cxn modelId="{8E06B7F2-C8E3-4246-AFEF-650D2C53AD34}" type="presParOf" srcId="{2DDA03AF-9A6C-4FE0-B8D4-7F9D4C5C7140}" destId="{8019DF67-322C-4465-933B-B83F1D10BC0F}" srcOrd="3" destOrd="0" presId="urn:microsoft.com/office/officeart/2005/8/layout/vList2"/>
    <dgm:cxn modelId="{00D7FBEF-4A63-4897-9907-CF2C277477FC}" type="presParOf" srcId="{2DDA03AF-9A6C-4FE0-B8D4-7F9D4C5C7140}" destId="{571F8F7E-EFE4-4242-B09B-F9713713E15F}" srcOrd="4" destOrd="0" presId="urn:microsoft.com/office/officeart/2005/8/layout/vList2"/>
    <dgm:cxn modelId="{0B1DCD1B-5987-49A3-A992-C1C6C4A0FB39}" type="presParOf" srcId="{2DDA03AF-9A6C-4FE0-B8D4-7F9D4C5C7140}" destId="{746966B6-2C06-446B-8903-E0DEEDA59367}" srcOrd="5" destOrd="0" presId="urn:microsoft.com/office/officeart/2005/8/layout/vList2"/>
    <dgm:cxn modelId="{D09A0EB3-614E-45E4-8549-B28E2A8F0A77}" type="presParOf" srcId="{2DDA03AF-9A6C-4FE0-B8D4-7F9D4C5C7140}" destId="{2187CBE9-D989-44DB-8878-E7F20202CCCB}" srcOrd="6" destOrd="0" presId="urn:microsoft.com/office/officeart/2005/8/layout/vList2"/>
    <dgm:cxn modelId="{13207B41-8061-4020-A5BB-B928B0860D90}" type="presParOf" srcId="{2DDA03AF-9A6C-4FE0-B8D4-7F9D4C5C7140}" destId="{C08B2E4D-7B86-4C80-942B-74C8CD8987A9}" srcOrd="7" destOrd="0" presId="urn:microsoft.com/office/officeart/2005/8/layout/vList2"/>
    <dgm:cxn modelId="{B1D619BF-4B39-45DC-A05C-DE18E87B412B}" type="presParOf" srcId="{2DDA03AF-9A6C-4FE0-B8D4-7F9D4C5C7140}" destId="{AE941B35-195F-490B-93D9-17CE5132E763}" srcOrd="8" destOrd="0" presId="urn:microsoft.com/office/officeart/2005/8/layout/vList2"/>
    <dgm:cxn modelId="{1ADC41EA-B18C-4E98-820B-B2C68310B0D5}" type="presParOf" srcId="{2DDA03AF-9A6C-4FE0-B8D4-7F9D4C5C7140}" destId="{816436C1-787E-42AD-8902-85746EDD145B}" srcOrd="9" destOrd="0" presId="urn:microsoft.com/office/officeart/2005/8/layout/vList2"/>
    <dgm:cxn modelId="{59C503B2-FFF6-4680-A2A8-FB97D45DBC38}" type="presParOf" srcId="{2DDA03AF-9A6C-4FE0-B8D4-7F9D4C5C7140}" destId="{18A57167-25BB-4945-8D2B-A393DC96043E}" srcOrd="10" destOrd="0" presId="urn:microsoft.com/office/officeart/2005/8/layout/vList2"/>
    <dgm:cxn modelId="{B0BD718D-20F9-40FB-8FC0-B211AD0C469E}" type="presParOf" srcId="{2DDA03AF-9A6C-4FE0-B8D4-7F9D4C5C7140}" destId="{F5BBE8EE-083C-45CB-AD3F-28FF1F1A81A2}" srcOrd="11" destOrd="0" presId="urn:microsoft.com/office/officeart/2005/8/layout/vList2"/>
    <dgm:cxn modelId="{95FF43C3-5CD3-4C22-9610-1B2421C598FD}" type="presParOf" srcId="{2DDA03AF-9A6C-4FE0-B8D4-7F9D4C5C7140}" destId="{8E05C253-75DF-4DF1-BB62-A5487A39AD5F}" srcOrd="12" destOrd="0" presId="urn:microsoft.com/office/officeart/2005/8/layout/vList2"/>
    <dgm:cxn modelId="{E889060C-9D10-4D33-B2B4-C5094C420009}" type="presParOf" srcId="{2DDA03AF-9A6C-4FE0-B8D4-7F9D4C5C7140}" destId="{73582819-B5F1-4618-BB67-C4D3773EBBF6}" srcOrd="13" destOrd="0" presId="urn:microsoft.com/office/officeart/2005/8/layout/vList2"/>
    <dgm:cxn modelId="{EFBF84B4-07F3-4E8E-A77E-2DF0F578B6D3}" type="presParOf" srcId="{2DDA03AF-9A6C-4FE0-B8D4-7F9D4C5C7140}" destId="{446829C2-C6CE-4CEA-95EA-65E49214E710}" srcOrd="14" destOrd="0" presId="urn:microsoft.com/office/officeart/2005/8/layout/vList2"/>
    <dgm:cxn modelId="{84C53C49-2B91-4B2D-9D4B-0BF5FEAD6B40}" type="presParOf" srcId="{2DDA03AF-9A6C-4FE0-B8D4-7F9D4C5C7140}" destId="{95381854-FEA3-49F2-B618-37675B86B251}" srcOrd="15" destOrd="0" presId="urn:microsoft.com/office/officeart/2005/8/layout/vList2"/>
    <dgm:cxn modelId="{5ACE305A-B49C-460C-A56A-C8F945F554D3}" type="presParOf" srcId="{2DDA03AF-9A6C-4FE0-B8D4-7F9D4C5C7140}" destId="{12CD4C12-CABB-40B0-9047-1291CDB6837E}" srcOrd="1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CEB55-B511-458F-B371-7913A3690F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16E6C5-2249-4D6E-96A1-223D01703A27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tx2"/>
              </a:solidFill>
            </a:rPr>
            <a:t>Moins de 50 euros </a:t>
          </a:r>
          <a:endParaRPr lang="fr-FR" sz="1000" b="0" kern="1200" dirty="0">
            <a:solidFill>
              <a:schemeClr val="tx2"/>
            </a:solidFill>
            <a:latin typeface="Century Gothic" panose="020F0302020204030204"/>
            <a:ea typeface="+mn-ea"/>
            <a:cs typeface="+mn-cs"/>
          </a:endParaRPr>
        </a:p>
      </dgm:t>
    </dgm:pt>
    <dgm:pt modelId="{6B5414A7-12E9-44FE-B9E6-85889E90F0BE}" type="parTrans" cxnId="{76687821-57B4-492B-8574-4E5D6C321313}">
      <dgm:prSet/>
      <dgm:spPr/>
      <dgm:t>
        <a:bodyPr/>
        <a:lstStyle/>
        <a:p>
          <a:endParaRPr lang="fr-FR" sz="1000"/>
        </a:p>
      </dgm:t>
    </dgm:pt>
    <dgm:pt modelId="{E1F23947-E7B6-47C0-AC59-56F6A9CEA0ED}" type="sibTrans" cxnId="{76687821-57B4-492B-8574-4E5D6C321313}">
      <dgm:prSet/>
      <dgm:spPr/>
      <dgm:t>
        <a:bodyPr/>
        <a:lstStyle/>
        <a:p>
          <a:endParaRPr lang="fr-FR" sz="1000"/>
        </a:p>
      </dgm:t>
    </dgm:pt>
    <dgm:pt modelId="{7ECA23E8-86AB-4E8E-B371-1F09E90130F8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50 et 99 euros</a:t>
          </a:r>
        </a:p>
      </dgm:t>
    </dgm:pt>
    <dgm:pt modelId="{DEBD5779-A972-4CB9-B620-88050AF8986F}" type="parTrans" cxnId="{181B3216-46F2-46A2-87DE-CCEEAC92F44D}">
      <dgm:prSet/>
      <dgm:spPr/>
      <dgm:t>
        <a:bodyPr/>
        <a:lstStyle/>
        <a:p>
          <a:endParaRPr lang="fr-FR" sz="1000"/>
        </a:p>
      </dgm:t>
    </dgm:pt>
    <dgm:pt modelId="{D4B81A58-5971-40B3-AECF-B870DFF8294E}" type="sibTrans" cxnId="{181B3216-46F2-46A2-87DE-CCEEAC92F44D}">
      <dgm:prSet/>
      <dgm:spPr/>
      <dgm:t>
        <a:bodyPr/>
        <a:lstStyle/>
        <a:p>
          <a:endParaRPr lang="fr-FR" sz="1000"/>
        </a:p>
      </dgm:t>
    </dgm:pt>
    <dgm:pt modelId="{6040DB13-DAC3-43DC-AA32-01503FF1CA9B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100 et 249 euros</a:t>
          </a:r>
        </a:p>
      </dgm:t>
    </dgm:pt>
    <dgm:pt modelId="{0CFD18CC-3A61-48E3-8B7A-A36024D197E6}" type="parTrans" cxnId="{5A352088-1B37-438E-BE16-114523477EA6}">
      <dgm:prSet/>
      <dgm:spPr/>
      <dgm:t>
        <a:bodyPr/>
        <a:lstStyle/>
        <a:p>
          <a:endParaRPr lang="fr-FR" sz="1000"/>
        </a:p>
      </dgm:t>
    </dgm:pt>
    <dgm:pt modelId="{7F9F2E61-8ABD-4CFB-9E85-F9DD6203908B}" type="sibTrans" cxnId="{5A352088-1B37-438E-BE16-114523477EA6}">
      <dgm:prSet/>
      <dgm:spPr/>
      <dgm:t>
        <a:bodyPr/>
        <a:lstStyle/>
        <a:p>
          <a:endParaRPr lang="fr-FR" sz="1000"/>
        </a:p>
      </dgm:t>
    </dgm:pt>
    <dgm:pt modelId="{873CEAED-C2E3-4D94-B2CD-07F19CA302BB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250 et 499 euros</a:t>
          </a:r>
        </a:p>
      </dgm:t>
    </dgm:pt>
    <dgm:pt modelId="{ACA82745-B8AB-4E09-93A0-1BD151FBCF43}" type="parTrans" cxnId="{011F9D6B-7305-4EBC-BCF9-61132D61655F}">
      <dgm:prSet/>
      <dgm:spPr/>
      <dgm:t>
        <a:bodyPr/>
        <a:lstStyle/>
        <a:p>
          <a:endParaRPr lang="fr-FR" sz="1000"/>
        </a:p>
      </dgm:t>
    </dgm:pt>
    <dgm:pt modelId="{BE6E950C-46C5-4683-A788-D3558762A3B8}" type="sibTrans" cxnId="{011F9D6B-7305-4EBC-BCF9-61132D61655F}">
      <dgm:prSet/>
      <dgm:spPr/>
      <dgm:t>
        <a:bodyPr/>
        <a:lstStyle/>
        <a:p>
          <a:endParaRPr lang="fr-FR" sz="1000"/>
        </a:p>
      </dgm:t>
    </dgm:pt>
    <dgm:pt modelId="{6812CF67-8980-4F65-8CC9-A0EA2639031F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500 et 999 euros </a:t>
          </a:r>
        </a:p>
      </dgm:t>
    </dgm:pt>
    <dgm:pt modelId="{D0DE6B81-D788-4A40-A832-8EC53372F0FE}" type="parTrans" cxnId="{6C84F9D6-79E0-44BC-B03B-790D2484CEEB}">
      <dgm:prSet/>
      <dgm:spPr/>
      <dgm:t>
        <a:bodyPr/>
        <a:lstStyle/>
        <a:p>
          <a:endParaRPr lang="fr-FR" sz="1000"/>
        </a:p>
      </dgm:t>
    </dgm:pt>
    <dgm:pt modelId="{345C13EC-1CF4-4E5A-8AD2-3D90C378F7E9}" type="sibTrans" cxnId="{6C84F9D6-79E0-44BC-B03B-790D2484CEEB}">
      <dgm:prSet/>
      <dgm:spPr/>
      <dgm:t>
        <a:bodyPr/>
        <a:lstStyle/>
        <a:p>
          <a:endParaRPr lang="fr-FR" sz="1000"/>
        </a:p>
      </dgm:t>
    </dgm:pt>
    <dgm:pt modelId="{E7022C5B-90D8-4225-A317-2671B6E9C481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1 000 et 2 499 euros</a:t>
          </a:r>
        </a:p>
      </dgm:t>
    </dgm:pt>
    <dgm:pt modelId="{D16E0595-949D-4BB0-BC9D-6D9D4C099BF5}" type="parTrans" cxnId="{C3A7DE14-1BD9-4D49-BC0A-677F49607CB7}">
      <dgm:prSet/>
      <dgm:spPr/>
      <dgm:t>
        <a:bodyPr/>
        <a:lstStyle/>
        <a:p>
          <a:endParaRPr lang="fr-FR" sz="1000"/>
        </a:p>
      </dgm:t>
    </dgm:pt>
    <dgm:pt modelId="{509FD642-A4FE-4070-A1B2-5B437955EC57}" type="sibTrans" cxnId="{C3A7DE14-1BD9-4D49-BC0A-677F49607CB7}">
      <dgm:prSet/>
      <dgm:spPr/>
      <dgm:t>
        <a:bodyPr/>
        <a:lstStyle/>
        <a:p>
          <a:endParaRPr lang="fr-FR" sz="1000"/>
        </a:p>
      </dgm:t>
    </dgm:pt>
    <dgm:pt modelId="{D464EF9F-159C-4622-8C6E-92010DBD4F9F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2 500 et 4 999 euros</a:t>
          </a:r>
        </a:p>
      </dgm:t>
    </dgm:pt>
    <dgm:pt modelId="{83413091-49A2-4DDC-9F84-4CFFD50E31C5}" type="parTrans" cxnId="{BBCD64DC-C633-4D18-BEF4-08E570BDE997}">
      <dgm:prSet/>
      <dgm:spPr/>
      <dgm:t>
        <a:bodyPr/>
        <a:lstStyle/>
        <a:p>
          <a:endParaRPr lang="fr-FR" sz="1000"/>
        </a:p>
      </dgm:t>
    </dgm:pt>
    <dgm:pt modelId="{285EE401-8064-4837-9C0E-76B0BCFAD4CB}" type="sibTrans" cxnId="{BBCD64DC-C633-4D18-BEF4-08E570BDE997}">
      <dgm:prSet/>
      <dgm:spPr/>
      <dgm:t>
        <a:bodyPr/>
        <a:lstStyle/>
        <a:p>
          <a:endParaRPr lang="fr-FR" sz="1000"/>
        </a:p>
      </dgm:t>
    </dgm:pt>
    <dgm:pt modelId="{16AF7B16-BEF7-497F-AE38-74BAA970050A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5000 euros et plus</a:t>
          </a:r>
        </a:p>
      </dgm:t>
    </dgm:pt>
    <dgm:pt modelId="{B3C1F5B1-4125-42C1-97CD-C0DB914CDDFD}" type="parTrans" cxnId="{F89744EB-61D8-4062-9915-27A2EE50E26A}">
      <dgm:prSet/>
      <dgm:spPr/>
      <dgm:t>
        <a:bodyPr/>
        <a:lstStyle/>
        <a:p>
          <a:endParaRPr lang="fr-FR" sz="1000"/>
        </a:p>
      </dgm:t>
    </dgm:pt>
    <dgm:pt modelId="{0915167B-9371-47FB-BD5D-DEED2296EB77}" type="sibTrans" cxnId="{F89744EB-61D8-4062-9915-27A2EE50E26A}">
      <dgm:prSet/>
      <dgm:spPr/>
      <dgm:t>
        <a:bodyPr/>
        <a:lstStyle/>
        <a:p>
          <a:endParaRPr lang="fr-FR" sz="1000"/>
        </a:p>
      </dgm:t>
    </dgm:pt>
    <dgm:pt modelId="{2DDA03AF-9A6C-4FE0-B8D4-7F9D4C5C7140}" type="pres">
      <dgm:prSet presAssocID="{9E5CEB55-B511-458F-B371-7913A3690F71}" presName="linear" presStyleCnt="0">
        <dgm:presLayoutVars>
          <dgm:animLvl val="lvl"/>
          <dgm:resizeHandles val="exact"/>
        </dgm:presLayoutVars>
      </dgm:prSet>
      <dgm:spPr/>
    </dgm:pt>
    <dgm:pt modelId="{01DB3812-DF78-4AF8-ACC6-BC8F3ECBA492}" type="pres">
      <dgm:prSet presAssocID="{5116E6C5-2249-4D6E-96A1-223D01703A27}" presName="parentText" presStyleLbl="node1" presStyleIdx="0" presStyleCnt="8">
        <dgm:presLayoutVars>
          <dgm:chMax val="0"/>
          <dgm:bulletEnabled val="1"/>
        </dgm:presLayoutVars>
      </dgm:prSet>
      <dgm:spPr>
        <a:xfrm>
          <a:off x="0" y="662810"/>
          <a:ext cx="2609649" cy="524160"/>
        </a:xfrm>
        <a:prstGeom prst="roundRect">
          <a:avLst/>
        </a:prstGeom>
      </dgm:spPr>
    </dgm:pt>
    <dgm:pt modelId="{0B17F282-7F75-4699-8816-5C4827A8B041}" type="pres">
      <dgm:prSet presAssocID="{E1F23947-E7B6-47C0-AC59-56F6A9CEA0ED}" presName="spacer" presStyleCnt="0"/>
      <dgm:spPr/>
    </dgm:pt>
    <dgm:pt modelId="{A12CB504-43D1-4D05-AD6F-A4369B512A23}" type="pres">
      <dgm:prSet presAssocID="{7ECA23E8-86AB-4E8E-B371-1F09E90130F8}" presName="parentText" presStyleLbl="node1" presStyleIdx="1" presStyleCnt="8">
        <dgm:presLayoutVars>
          <dgm:chMax val="0"/>
          <dgm:bulletEnabled val="1"/>
        </dgm:presLayoutVars>
      </dgm:prSet>
      <dgm:spPr>
        <a:xfrm>
          <a:off x="0" y="709607"/>
          <a:ext cx="2609649" cy="359774"/>
        </a:xfrm>
        <a:prstGeom prst="roundRect">
          <a:avLst/>
        </a:prstGeom>
      </dgm:spPr>
    </dgm:pt>
    <dgm:pt modelId="{9CCB46AC-5344-4E09-93F0-10ADA517D75C}" type="pres">
      <dgm:prSet presAssocID="{D4B81A58-5971-40B3-AECF-B870DFF8294E}" presName="spacer" presStyleCnt="0"/>
      <dgm:spPr/>
    </dgm:pt>
    <dgm:pt modelId="{FCDDC23E-E2F3-48F8-A579-26892FF379B7}" type="pres">
      <dgm:prSet presAssocID="{6040DB13-DAC3-43DC-AA32-01503FF1CA9B}" presName="parentText" presStyleLbl="node1" presStyleIdx="2" presStyleCnt="8">
        <dgm:presLayoutVars>
          <dgm:chMax val="0"/>
          <dgm:bulletEnabled val="1"/>
        </dgm:presLayoutVars>
      </dgm:prSet>
      <dgm:spPr>
        <a:xfrm>
          <a:off x="0" y="1112582"/>
          <a:ext cx="2609649" cy="359774"/>
        </a:xfrm>
        <a:prstGeom prst="roundRect">
          <a:avLst/>
        </a:prstGeom>
      </dgm:spPr>
    </dgm:pt>
    <dgm:pt modelId="{F8646B26-F09E-4CF9-92B3-22AC59CD24C2}" type="pres">
      <dgm:prSet presAssocID="{7F9F2E61-8ABD-4CFB-9E85-F9DD6203908B}" presName="spacer" presStyleCnt="0"/>
      <dgm:spPr/>
    </dgm:pt>
    <dgm:pt modelId="{265CC09A-8A0C-480C-B3CE-D54D01886408}" type="pres">
      <dgm:prSet presAssocID="{873CEAED-C2E3-4D94-B2CD-07F19CA302BB}" presName="parentText" presStyleLbl="node1" presStyleIdx="3" presStyleCnt="8">
        <dgm:presLayoutVars>
          <dgm:chMax val="0"/>
          <dgm:bulletEnabled val="1"/>
        </dgm:presLayoutVars>
      </dgm:prSet>
      <dgm:spPr>
        <a:xfrm>
          <a:off x="0" y="1515557"/>
          <a:ext cx="2609649" cy="359774"/>
        </a:xfrm>
        <a:prstGeom prst="roundRect">
          <a:avLst/>
        </a:prstGeom>
      </dgm:spPr>
    </dgm:pt>
    <dgm:pt modelId="{64C5C62D-6D32-4F48-A680-08254D8362BB}" type="pres">
      <dgm:prSet presAssocID="{BE6E950C-46C5-4683-A788-D3558762A3B8}" presName="spacer" presStyleCnt="0"/>
      <dgm:spPr/>
    </dgm:pt>
    <dgm:pt modelId="{F2E316FC-87F2-4B7F-A2E7-AF092B87C722}" type="pres">
      <dgm:prSet presAssocID="{6812CF67-8980-4F65-8CC9-A0EA2639031F}" presName="parentText" presStyleLbl="node1" presStyleIdx="4" presStyleCnt="8">
        <dgm:presLayoutVars>
          <dgm:chMax val="0"/>
          <dgm:bulletEnabled val="1"/>
        </dgm:presLayoutVars>
      </dgm:prSet>
      <dgm:spPr>
        <a:xfrm>
          <a:off x="0" y="1918532"/>
          <a:ext cx="2609649" cy="359774"/>
        </a:xfrm>
        <a:prstGeom prst="roundRect">
          <a:avLst/>
        </a:prstGeom>
      </dgm:spPr>
    </dgm:pt>
    <dgm:pt modelId="{3803BB37-2139-4FA4-A2F9-7135E758A4FA}" type="pres">
      <dgm:prSet presAssocID="{345C13EC-1CF4-4E5A-8AD2-3D90C378F7E9}" presName="spacer" presStyleCnt="0"/>
      <dgm:spPr/>
    </dgm:pt>
    <dgm:pt modelId="{CFAE0E5F-881B-4EA4-9E25-95449659EFE3}" type="pres">
      <dgm:prSet presAssocID="{E7022C5B-90D8-4225-A317-2671B6E9C481}" presName="parentText" presStyleLbl="node1" presStyleIdx="5" presStyleCnt="8">
        <dgm:presLayoutVars>
          <dgm:chMax val="0"/>
          <dgm:bulletEnabled val="1"/>
        </dgm:presLayoutVars>
      </dgm:prSet>
      <dgm:spPr>
        <a:xfrm>
          <a:off x="0" y="2269175"/>
          <a:ext cx="2609649" cy="316082"/>
        </a:xfrm>
        <a:prstGeom prst="roundRect">
          <a:avLst/>
        </a:prstGeom>
      </dgm:spPr>
    </dgm:pt>
    <dgm:pt modelId="{81595406-88F4-4999-BB97-9009CBA8D3B0}" type="pres">
      <dgm:prSet presAssocID="{509FD642-A4FE-4070-A1B2-5B437955EC57}" presName="spacer" presStyleCnt="0"/>
      <dgm:spPr/>
    </dgm:pt>
    <dgm:pt modelId="{65973F31-F319-445A-8B5E-7E3405914962}" type="pres">
      <dgm:prSet presAssocID="{D464EF9F-159C-4622-8C6E-92010DBD4F9F}" presName="parentText" presStyleLbl="node1" presStyleIdx="6" presStyleCnt="8">
        <dgm:presLayoutVars>
          <dgm:chMax val="0"/>
          <dgm:bulletEnabled val="1"/>
        </dgm:presLayoutVars>
      </dgm:prSet>
      <dgm:spPr>
        <a:xfrm>
          <a:off x="0" y="2834822"/>
          <a:ext cx="2609649" cy="407745"/>
        </a:xfrm>
        <a:prstGeom prst="roundRect">
          <a:avLst/>
        </a:prstGeom>
      </dgm:spPr>
    </dgm:pt>
    <dgm:pt modelId="{E86E27DD-5E50-43A6-8AD4-E83AE8364076}" type="pres">
      <dgm:prSet presAssocID="{285EE401-8064-4837-9C0E-76B0BCFAD4CB}" presName="spacer" presStyleCnt="0"/>
      <dgm:spPr/>
    </dgm:pt>
    <dgm:pt modelId="{8BDE487F-42C4-4BEF-996D-D780246246E8}" type="pres">
      <dgm:prSet presAssocID="{16AF7B16-BEF7-497F-AE38-74BAA970050A}" presName="parentText" presStyleLbl="node1" presStyleIdx="7" presStyleCnt="8">
        <dgm:presLayoutVars>
          <dgm:chMax val="0"/>
          <dgm:bulletEnabled val="1"/>
        </dgm:presLayoutVars>
      </dgm:prSet>
      <dgm:spPr>
        <a:xfrm>
          <a:off x="0" y="3291527"/>
          <a:ext cx="2609649" cy="407745"/>
        </a:xfrm>
        <a:prstGeom prst="roundRect">
          <a:avLst/>
        </a:prstGeom>
      </dgm:spPr>
    </dgm:pt>
  </dgm:ptLst>
  <dgm:cxnLst>
    <dgm:cxn modelId="{5C5DE20D-C150-4DDB-B006-608328E3E395}" type="presOf" srcId="{6040DB13-DAC3-43DC-AA32-01503FF1CA9B}" destId="{FCDDC23E-E2F3-48F8-A579-26892FF379B7}" srcOrd="0" destOrd="0" presId="urn:microsoft.com/office/officeart/2005/8/layout/vList2"/>
    <dgm:cxn modelId="{C3A7DE14-1BD9-4D49-BC0A-677F49607CB7}" srcId="{9E5CEB55-B511-458F-B371-7913A3690F71}" destId="{E7022C5B-90D8-4225-A317-2671B6E9C481}" srcOrd="5" destOrd="0" parTransId="{D16E0595-949D-4BB0-BC9D-6D9D4C099BF5}" sibTransId="{509FD642-A4FE-4070-A1B2-5B437955EC57}"/>
    <dgm:cxn modelId="{181B3216-46F2-46A2-87DE-CCEEAC92F44D}" srcId="{9E5CEB55-B511-458F-B371-7913A3690F71}" destId="{7ECA23E8-86AB-4E8E-B371-1F09E90130F8}" srcOrd="1" destOrd="0" parTransId="{DEBD5779-A972-4CB9-B620-88050AF8986F}" sibTransId="{D4B81A58-5971-40B3-AECF-B870DFF8294E}"/>
    <dgm:cxn modelId="{76687821-57B4-492B-8574-4E5D6C321313}" srcId="{9E5CEB55-B511-458F-B371-7913A3690F71}" destId="{5116E6C5-2249-4D6E-96A1-223D01703A27}" srcOrd="0" destOrd="0" parTransId="{6B5414A7-12E9-44FE-B9E6-85889E90F0BE}" sibTransId="{E1F23947-E7B6-47C0-AC59-56F6A9CEA0ED}"/>
    <dgm:cxn modelId="{92AE132C-08BD-4466-84F4-ACA3D3A3D1D3}" type="presOf" srcId="{16AF7B16-BEF7-497F-AE38-74BAA970050A}" destId="{8BDE487F-42C4-4BEF-996D-D780246246E8}" srcOrd="0" destOrd="0" presId="urn:microsoft.com/office/officeart/2005/8/layout/vList2"/>
    <dgm:cxn modelId="{F608813D-0BA2-4B2F-A693-85BA2483DF5F}" type="presOf" srcId="{873CEAED-C2E3-4D94-B2CD-07F19CA302BB}" destId="{265CC09A-8A0C-480C-B3CE-D54D01886408}" srcOrd="0" destOrd="0" presId="urn:microsoft.com/office/officeart/2005/8/layout/vList2"/>
    <dgm:cxn modelId="{1B080E49-12F8-4683-8B77-F6446975604A}" type="presOf" srcId="{E7022C5B-90D8-4225-A317-2671B6E9C481}" destId="{CFAE0E5F-881B-4EA4-9E25-95449659EFE3}" srcOrd="0" destOrd="0" presId="urn:microsoft.com/office/officeart/2005/8/layout/vList2"/>
    <dgm:cxn modelId="{011F9D6B-7305-4EBC-BCF9-61132D61655F}" srcId="{9E5CEB55-B511-458F-B371-7913A3690F71}" destId="{873CEAED-C2E3-4D94-B2CD-07F19CA302BB}" srcOrd="3" destOrd="0" parTransId="{ACA82745-B8AB-4E09-93A0-1BD151FBCF43}" sibTransId="{BE6E950C-46C5-4683-A788-D3558762A3B8}"/>
    <dgm:cxn modelId="{5A352088-1B37-438E-BE16-114523477EA6}" srcId="{9E5CEB55-B511-458F-B371-7913A3690F71}" destId="{6040DB13-DAC3-43DC-AA32-01503FF1CA9B}" srcOrd="2" destOrd="0" parTransId="{0CFD18CC-3A61-48E3-8B7A-A36024D197E6}" sibTransId="{7F9F2E61-8ABD-4CFB-9E85-F9DD6203908B}"/>
    <dgm:cxn modelId="{892E9AB0-B1A1-497C-9DFE-36E2CE3C3700}" type="presOf" srcId="{9E5CEB55-B511-458F-B371-7913A3690F71}" destId="{2DDA03AF-9A6C-4FE0-B8D4-7F9D4C5C7140}" srcOrd="0" destOrd="0" presId="urn:microsoft.com/office/officeart/2005/8/layout/vList2"/>
    <dgm:cxn modelId="{66CB8EC1-9695-4D55-B8EA-4B6B112FEC6D}" type="presOf" srcId="{6812CF67-8980-4F65-8CC9-A0EA2639031F}" destId="{F2E316FC-87F2-4B7F-A2E7-AF092B87C722}" srcOrd="0" destOrd="0" presId="urn:microsoft.com/office/officeart/2005/8/layout/vList2"/>
    <dgm:cxn modelId="{B236E9C9-F64A-40FF-B92D-46349AC24E49}" type="presOf" srcId="{D464EF9F-159C-4622-8C6E-92010DBD4F9F}" destId="{65973F31-F319-445A-8B5E-7E3405914962}" srcOrd="0" destOrd="0" presId="urn:microsoft.com/office/officeart/2005/8/layout/vList2"/>
    <dgm:cxn modelId="{124547CB-3182-4490-AE08-52E960F18E57}" type="presOf" srcId="{7ECA23E8-86AB-4E8E-B371-1F09E90130F8}" destId="{A12CB504-43D1-4D05-AD6F-A4369B512A23}" srcOrd="0" destOrd="0" presId="urn:microsoft.com/office/officeart/2005/8/layout/vList2"/>
    <dgm:cxn modelId="{6C84F9D6-79E0-44BC-B03B-790D2484CEEB}" srcId="{9E5CEB55-B511-458F-B371-7913A3690F71}" destId="{6812CF67-8980-4F65-8CC9-A0EA2639031F}" srcOrd="4" destOrd="0" parTransId="{D0DE6B81-D788-4A40-A832-8EC53372F0FE}" sibTransId="{345C13EC-1CF4-4E5A-8AD2-3D90C378F7E9}"/>
    <dgm:cxn modelId="{D9B90BDB-E413-4508-8AE7-1D605B92E2DA}" type="presOf" srcId="{5116E6C5-2249-4D6E-96A1-223D01703A27}" destId="{01DB3812-DF78-4AF8-ACC6-BC8F3ECBA492}" srcOrd="0" destOrd="0" presId="urn:microsoft.com/office/officeart/2005/8/layout/vList2"/>
    <dgm:cxn modelId="{BBCD64DC-C633-4D18-BEF4-08E570BDE997}" srcId="{9E5CEB55-B511-458F-B371-7913A3690F71}" destId="{D464EF9F-159C-4622-8C6E-92010DBD4F9F}" srcOrd="6" destOrd="0" parTransId="{83413091-49A2-4DDC-9F84-4CFFD50E31C5}" sibTransId="{285EE401-8064-4837-9C0E-76B0BCFAD4CB}"/>
    <dgm:cxn modelId="{F89744EB-61D8-4062-9915-27A2EE50E26A}" srcId="{9E5CEB55-B511-458F-B371-7913A3690F71}" destId="{16AF7B16-BEF7-497F-AE38-74BAA970050A}" srcOrd="7" destOrd="0" parTransId="{B3C1F5B1-4125-42C1-97CD-C0DB914CDDFD}" sibTransId="{0915167B-9371-47FB-BD5D-DEED2296EB77}"/>
    <dgm:cxn modelId="{F2006568-D505-463D-99BF-01BAFD30EA75}" type="presParOf" srcId="{2DDA03AF-9A6C-4FE0-B8D4-7F9D4C5C7140}" destId="{01DB3812-DF78-4AF8-ACC6-BC8F3ECBA492}" srcOrd="0" destOrd="0" presId="urn:microsoft.com/office/officeart/2005/8/layout/vList2"/>
    <dgm:cxn modelId="{BF813AEE-546D-4210-B86B-1B4FE275C426}" type="presParOf" srcId="{2DDA03AF-9A6C-4FE0-B8D4-7F9D4C5C7140}" destId="{0B17F282-7F75-4699-8816-5C4827A8B041}" srcOrd="1" destOrd="0" presId="urn:microsoft.com/office/officeart/2005/8/layout/vList2"/>
    <dgm:cxn modelId="{9621EE2A-FACE-4842-ACCF-74B123945A76}" type="presParOf" srcId="{2DDA03AF-9A6C-4FE0-B8D4-7F9D4C5C7140}" destId="{A12CB504-43D1-4D05-AD6F-A4369B512A23}" srcOrd="2" destOrd="0" presId="urn:microsoft.com/office/officeart/2005/8/layout/vList2"/>
    <dgm:cxn modelId="{9D0F0E2A-DD8C-4417-B8FF-5569C6B4E6E4}" type="presParOf" srcId="{2DDA03AF-9A6C-4FE0-B8D4-7F9D4C5C7140}" destId="{9CCB46AC-5344-4E09-93F0-10ADA517D75C}" srcOrd="3" destOrd="0" presId="urn:microsoft.com/office/officeart/2005/8/layout/vList2"/>
    <dgm:cxn modelId="{018B3C18-E6D4-406A-8CC6-90AB28751656}" type="presParOf" srcId="{2DDA03AF-9A6C-4FE0-B8D4-7F9D4C5C7140}" destId="{FCDDC23E-E2F3-48F8-A579-26892FF379B7}" srcOrd="4" destOrd="0" presId="urn:microsoft.com/office/officeart/2005/8/layout/vList2"/>
    <dgm:cxn modelId="{B50EA4BB-B75D-4E2B-B96C-3631797F499A}" type="presParOf" srcId="{2DDA03AF-9A6C-4FE0-B8D4-7F9D4C5C7140}" destId="{F8646B26-F09E-4CF9-92B3-22AC59CD24C2}" srcOrd="5" destOrd="0" presId="urn:microsoft.com/office/officeart/2005/8/layout/vList2"/>
    <dgm:cxn modelId="{FE856DA1-ED78-4764-BC83-88332C110E16}" type="presParOf" srcId="{2DDA03AF-9A6C-4FE0-B8D4-7F9D4C5C7140}" destId="{265CC09A-8A0C-480C-B3CE-D54D01886408}" srcOrd="6" destOrd="0" presId="urn:microsoft.com/office/officeart/2005/8/layout/vList2"/>
    <dgm:cxn modelId="{A7AF2D13-EDC3-42C7-9D60-49106BA863FA}" type="presParOf" srcId="{2DDA03AF-9A6C-4FE0-B8D4-7F9D4C5C7140}" destId="{64C5C62D-6D32-4F48-A680-08254D8362BB}" srcOrd="7" destOrd="0" presId="urn:microsoft.com/office/officeart/2005/8/layout/vList2"/>
    <dgm:cxn modelId="{A94A29AF-DD24-44AE-97D6-040711007800}" type="presParOf" srcId="{2DDA03AF-9A6C-4FE0-B8D4-7F9D4C5C7140}" destId="{F2E316FC-87F2-4B7F-A2E7-AF092B87C722}" srcOrd="8" destOrd="0" presId="urn:microsoft.com/office/officeart/2005/8/layout/vList2"/>
    <dgm:cxn modelId="{79EABC0C-3F79-463A-BC4D-C33C2685788F}" type="presParOf" srcId="{2DDA03AF-9A6C-4FE0-B8D4-7F9D4C5C7140}" destId="{3803BB37-2139-4FA4-A2F9-7135E758A4FA}" srcOrd="9" destOrd="0" presId="urn:microsoft.com/office/officeart/2005/8/layout/vList2"/>
    <dgm:cxn modelId="{F5CBD8B1-9E96-46EB-BC3B-074368E47EF9}" type="presParOf" srcId="{2DDA03AF-9A6C-4FE0-B8D4-7F9D4C5C7140}" destId="{CFAE0E5F-881B-4EA4-9E25-95449659EFE3}" srcOrd="10" destOrd="0" presId="urn:microsoft.com/office/officeart/2005/8/layout/vList2"/>
    <dgm:cxn modelId="{63603D87-0112-4409-B759-CDCB3C9B8F98}" type="presParOf" srcId="{2DDA03AF-9A6C-4FE0-B8D4-7F9D4C5C7140}" destId="{81595406-88F4-4999-BB97-9009CBA8D3B0}" srcOrd="11" destOrd="0" presId="urn:microsoft.com/office/officeart/2005/8/layout/vList2"/>
    <dgm:cxn modelId="{A1DE2F53-F8C1-47EC-ABBC-C77872679BE3}" type="presParOf" srcId="{2DDA03AF-9A6C-4FE0-B8D4-7F9D4C5C7140}" destId="{65973F31-F319-445A-8B5E-7E3405914962}" srcOrd="12" destOrd="0" presId="urn:microsoft.com/office/officeart/2005/8/layout/vList2"/>
    <dgm:cxn modelId="{20150B18-6174-44F5-BDF7-36AA7D777F4C}" type="presParOf" srcId="{2DDA03AF-9A6C-4FE0-B8D4-7F9D4C5C7140}" destId="{E86E27DD-5E50-43A6-8AD4-E83AE8364076}" srcOrd="13" destOrd="0" presId="urn:microsoft.com/office/officeart/2005/8/layout/vList2"/>
    <dgm:cxn modelId="{DE173454-8AC2-4A98-807C-00432D287930}" type="presParOf" srcId="{2DDA03AF-9A6C-4FE0-B8D4-7F9D4C5C7140}" destId="{8BDE487F-42C4-4BEF-996D-D780246246E8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CEB55-B511-458F-B371-7913A3690F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20E8B5-C58C-4993-93F1-71E8C4BFFE5F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en </a:t>
          </a:r>
          <a:r>
            <a:rPr lang="fr-FR" sz="1100" b="1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augmentant</a:t>
          </a: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 vos dépenses</a:t>
          </a:r>
        </a:p>
      </dgm:t>
    </dgm:pt>
    <dgm:pt modelId="{4AE3494E-3E95-4A07-9144-54DFE17C27B7}" type="parTrans" cxnId="{708F6968-4A5C-4199-8933-2FCC315FC036}">
      <dgm:prSet/>
      <dgm:spPr/>
      <dgm:t>
        <a:bodyPr/>
        <a:lstStyle/>
        <a:p>
          <a:endParaRPr lang="fr-FR" sz="1100"/>
        </a:p>
      </dgm:t>
    </dgm:pt>
    <dgm:pt modelId="{0A6045FC-6B67-4F2F-BB2B-0EC14DB20C21}" type="sibTrans" cxnId="{708F6968-4A5C-4199-8933-2FCC315FC036}">
      <dgm:prSet/>
      <dgm:spPr/>
      <dgm:t>
        <a:bodyPr/>
        <a:lstStyle/>
        <a:p>
          <a:endParaRPr lang="fr-FR" sz="1100"/>
        </a:p>
      </dgm:t>
    </dgm:pt>
    <dgm:pt modelId="{DFFEF70D-AC66-4106-93AE-668865D78650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en </a:t>
          </a:r>
          <a:r>
            <a:rPr lang="fr-FR" sz="1100" b="1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conservant</a:t>
          </a: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 le même niveau de dépenses</a:t>
          </a:r>
        </a:p>
      </dgm:t>
    </dgm:pt>
    <dgm:pt modelId="{CE376A91-D7A8-451C-8177-5963524C1651}" type="parTrans" cxnId="{67D98AF1-7D54-42AB-89D4-C32A0DBB9568}">
      <dgm:prSet/>
      <dgm:spPr/>
      <dgm:t>
        <a:bodyPr/>
        <a:lstStyle/>
        <a:p>
          <a:endParaRPr lang="fr-FR" sz="1100"/>
        </a:p>
      </dgm:t>
    </dgm:pt>
    <dgm:pt modelId="{5CCB9C4F-EC34-4B3D-98A3-8208F1B8BA2B}" type="sibTrans" cxnId="{67D98AF1-7D54-42AB-89D4-C32A0DBB9568}">
      <dgm:prSet/>
      <dgm:spPr/>
      <dgm:t>
        <a:bodyPr/>
        <a:lstStyle/>
        <a:p>
          <a:endParaRPr lang="fr-FR" sz="1100"/>
        </a:p>
      </dgm:t>
    </dgm:pt>
    <dgm:pt modelId="{D7499EE9-BB3E-4813-9A2D-A0325A2CE83C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mais en </a:t>
          </a:r>
          <a:r>
            <a:rPr lang="fr-FR" sz="1100" b="1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réduisant</a:t>
          </a: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 vos dépenses</a:t>
          </a:r>
        </a:p>
      </dgm:t>
    </dgm:pt>
    <dgm:pt modelId="{82C75AD2-4D9E-4163-AE9B-413D2179D77E}" type="parTrans" cxnId="{0B792D1A-29F7-4971-9A15-3ADFE387E351}">
      <dgm:prSet/>
      <dgm:spPr/>
      <dgm:t>
        <a:bodyPr/>
        <a:lstStyle/>
        <a:p>
          <a:endParaRPr lang="fr-FR" sz="1100"/>
        </a:p>
      </dgm:t>
    </dgm:pt>
    <dgm:pt modelId="{F6B82777-5B59-46B6-9F79-4435589B4B1D}" type="sibTrans" cxnId="{0B792D1A-29F7-4971-9A15-3ADFE387E351}">
      <dgm:prSet/>
      <dgm:spPr/>
      <dgm:t>
        <a:bodyPr/>
        <a:lstStyle/>
        <a:p>
          <a:endParaRPr lang="fr-FR" sz="1100"/>
        </a:p>
      </dgm:t>
    </dgm:pt>
    <dgm:pt modelId="{2411B0FF-CA5E-4B26-9A4F-AA5289D187AD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Non</a:t>
          </a:r>
        </a:p>
      </dgm:t>
    </dgm:pt>
    <dgm:pt modelId="{51C9A380-69F3-4F82-A58C-280704ACB81C}" type="parTrans" cxnId="{CC1749FD-E721-4DAF-B8C8-8CCDC5B27CAC}">
      <dgm:prSet/>
      <dgm:spPr/>
      <dgm:t>
        <a:bodyPr/>
        <a:lstStyle/>
        <a:p>
          <a:endParaRPr lang="fr-FR" sz="1100"/>
        </a:p>
      </dgm:t>
    </dgm:pt>
    <dgm:pt modelId="{00E24898-106A-49B6-9D2A-20F495BD6B9E}" type="sibTrans" cxnId="{CC1749FD-E721-4DAF-B8C8-8CCDC5B27CAC}">
      <dgm:prSet/>
      <dgm:spPr/>
      <dgm:t>
        <a:bodyPr/>
        <a:lstStyle/>
        <a:p>
          <a:endParaRPr lang="fr-FR" sz="1100"/>
        </a:p>
      </dgm:t>
    </dgm:pt>
    <dgm:pt modelId="{2DDA03AF-9A6C-4FE0-B8D4-7F9D4C5C7140}" type="pres">
      <dgm:prSet presAssocID="{9E5CEB55-B511-458F-B371-7913A3690F71}" presName="linear" presStyleCnt="0">
        <dgm:presLayoutVars>
          <dgm:animLvl val="lvl"/>
          <dgm:resizeHandles val="exact"/>
        </dgm:presLayoutVars>
      </dgm:prSet>
      <dgm:spPr/>
    </dgm:pt>
    <dgm:pt modelId="{34CC907E-F997-4979-8BB6-5DFA8EC74DB1}" type="pres">
      <dgm:prSet presAssocID="{7C20E8B5-C58C-4993-93F1-71E8C4BFFE5F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0" y="26192"/>
          <a:ext cx="2609649" cy="447525"/>
        </a:xfrm>
        <a:prstGeom prst="roundRect">
          <a:avLst/>
        </a:prstGeom>
      </dgm:spPr>
    </dgm:pt>
    <dgm:pt modelId="{6AD1286B-8558-4642-AD31-E51426867CF0}" type="pres">
      <dgm:prSet presAssocID="{0A6045FC-6B67-4F2F-BB2B-0EC14DB20C21}" presName="spacer" presStyleCnt="0"/>
      <dgm:spPr/>
    </dgm:pt>
    <dgm:pt modelId="{AA54EFCF-D335-4C4C-87E8-0EE34CF0FBBF}" type="pres">
      <dgm:prSet presAssocID="{DFFEF70D-AC66-4106-93AE-668865D78650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989732"/>
          <a:ext cx="2609649" cy="842400"/>
        </a:xfrm>
        <a:prstGeom prst="roundRect">
          <a:avLst/>
        </a:prstGeom>
      </dgm:spPr>
    </dgm:pt>
    <dgm:pt modelId="{03ED2D4F-01D3-4A28-AB3B-ED22131716CF}" type="pres">
      <dgm:prSet presAssocID="{5CCB9C4F-EC34-4B3D-98A3-8208F1B8BA2B}" presName="spacer" presStyleCnt="0"/>
      <dgm:spPr/>
    </dgm:pt>
    <dgm:pt modelId="{E1EA7A44-C35A-4260-AB3B-4BDB9872271A}" type="pres">
      <dgm:prSet presAssocID="{D7499EE9-BB3E-4813-9A2D-A0325A2CE83C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1961732"/>
          <a:ext cx="2609649" cy="842400"/>
        </a:xfrm>
        <a:prstGeom prst="roundRect">
          <a:avLst/>
        </a:prstGeom>
      </dgm:spPr>
    </dgm:pt>
    <dgm:pt modelId="{198B9760-11B0-4DF5-B2A6-89756D250FD4}" type="pres">
      <dgm:prSet presAssocID="{F6B82777-5B59-46B6-9F79-4435589B4B1D}" presName="spacer" presStyleCnt="0"/>
      <dgm:spPr/>
    </dgm:pt>
    <dgm:pt modelId="{FB09CAD8-A65C-46FF-8965-11087707D4ED}" type="pres">
      <dgm:prSet presAssocID="{2411B0FF-CA5E-4B26-9A4F-AA5289D187AD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2933732"/>
          <a:ext cx="2609649" cy="842400"/>
        </a:xfrm>
        <a:prstGeom prst="roundRect">
          <a:avLst/>
        </a:prstGeom>
      </dgm:spPr>
    </dgm:pt>
  </dgm:ptLst>
  <dgm:cxnLst>
    <dgm:cxn modelId="{860A6405-7255-4768-8AA1-FFB8083725B4}" type="presOf" srcId="{7C20E8B5-C58C-4993-93F1-71E8C4BFFE5F}" destId="{34CC907E-F997-4979-8BB6-5DFA8EC74DB1}" srcOrd="0" destOrd="0" presId="urn:microsoft.com/office/officeart/2005/8/layout/vList2"/>
    <dgm:cxn modelId="{0B792D1A-29F7-4971-9A15-3ADFE387E351}" srcId="{9E5CEB55-B511-458F-B371-7913A3690F71}" destId="{D7499EE9-BB3E-4813-9A2D-A0325A2CE83C}" srcOrd="2" destOrd="0" parTransId="{82C75AD2-4D9E-4163-AE9B-413D2179D77E}" sibTransId="{F6B82777-5B59-46B6-9F79-4435589B4B1D}"/>
    <dgm:cxn modelId="{4D1F7720-28E1-4A54-B69F-7E96BC5EAD91}" type="presOf" srcId="{D7499EE9-BB3E-4813-9A2D-A0325A2CE83C}" destId="{E1EA7A44-C35A-4260-AB3B-4BDB9872271A}" srcOrd="0" destOrd="0" presId="urn:microsoft.com/office/officeart/2005/8/layout/vList2"/>
    <dgm:cxn modelId="{69CDEE2A-87AF-411D-97FE-E712E37C75CC}" type="presOf" srcId="{2411B0FF-CA5E-4B26-9A4F-AA5289D187AD}" destId="{FB09CAD8-A65C-46FF-8965-11087707D4ED}" srcOrd="0" destOrd="0" presId="urn:microsoft.com/office/officeart/2005/8/layout/vList2"/>
    <dgm:cxn modelId="{708F6968-4A5C-4199-8933-2FCC315FC036}" srcId="{9E5CEB55-B511-458F-B371-7913A3690F71}" destId="{7C20E8B5-C58C-4993-93F1-71E8C4BFFE5F}" srcOrd="0" destOrd="0" parTransId="{4AE3494E-3E95-4A07-9144-54DFE17C27B7}" sibTransId="{0A6045FC-6B67-4F2F-BB2B-0EC14DB20C21}"/>
    <dgm:cxn modelId="{892E9AB0-B1A1-497C-9DFE-36E2CE3C3700}" type="presOf" srcId="{9E5CEB55-B511-458F-B371-7913A3690F71}" destId="{2DDA03AF-9A6C-4FE0-B8D4-7F9D4C5C7140}" srcOrd="0" destOrd="0" presId="urn:microsoft.com/office/officeart/2005/8/layout/vList2"/>
    <dgm:cxn modelId="{67D98AF1-7D54-42AB-89D4-C32A0DBB9568}" srcId="{9E5CEB55-B511-458F-B371-7913A3690F71}" destId="{DFFEF70D-AC66-4106-93AE-668865D78650}" srcOrd="1" destOrd="0" parTransId="{CE376A91-D7A8-451C-8177-5963524C1651}" sibTransId="{5CCB9C4F-EC34-4B3D-98A3-8208F1B8BA2B}"/>
    <dgm:cxn modelId="{D22B6BF5-2A47-4CEA-B725-A49C08991A08}" type="presOf" srcId="{DFFEF70D-AC66-4106-93AE-668865D78650}" destId="{AA54EFCF-D335-4C4C-87E8-0EE34CF0FBBF}" srcOrd="0" destOrd="0" presId="urn:microsoft.com/office/officeart/2005/8/layout/vList2"/>
    <dgm:cxn modelId="{CC1749FD-E721-4DAF-B8C8-8CCDC5B27CAC}" srcId="{9E5CEB55-B511-458F-B371-7913A3690F71}" destId="{2411B0FF-CA5E-4B26-9A4F-AA5289D187AD}" srcOrd="3" destOrd="0" parTransId="{51C9A380-69F3-4F82-A58C-280704ACB81C}" sibTransId="{00E24898-106A-49B6-9D2A-20F495BD6B9E}"/>
    <dgm:cxn modelId="{7182FC9A-2597-4D07-8170-D6611C40BE3E}" type="presParOf" srcId="{2DDA03AF-9A6C-4FE0-B8D4-7F9D4C5C7140}" destId="{34CC907E-F997-4979-8BB6-5DFA8EC74DB1}" srcOrd="0" destOrd="0" presId="urn:microsoft.com/office/officeart/2005/8/layout/vList2"/>
    <dgm:cxn modelId="{0F74F970-A294-4C95-B295-ADEF79C1E295}" type="presParOf" srcId="{2DDA03AF-9A6C-4FE0-B8D4-7F9D4C5C7140}" destId="{6AD1286B-8558-4642-AD31-E51426867CF0}" srcOrd="1" destOrd="0" presId="urn:microsoft.com/office/officeart/2005/8/layout/vList2"/>
    <dgm:cxn modelId="{CA251A53-E918-4C26-8E3A-D253295F6117}" type="presParOf" srcId="{2DDA03AF-9A6C-4FE0-B8D4-7F9D4C5C7140}" destId="{AA54EFCF-D335-4C4C-87E8-0EE34CF0FBBF}" srcOrd="2" destOrd="0" presId="urn:microsoft.com/office/officeart/2005/8/layout/vList2"/>
    <dgm:cxn modelId="{DAECBA9F-60B3-434C-AEA5-A6F5DE5ABF52}" type="presParOf" srcId="{2DDA03AF-9A6C-4FE0-B8D4-7F9D4C5C7140}" destId="{03ED2D4F-01D3-4A28-AB3B-ED22131716CF}" srcOrd="3" destOrd="0" presId="urn:microsoft.com/office/officeart/2005/8/layout/vList2"/>
    <dgm:cxn modelId="{52C8254B-1149-48B7-A3B0-63082077F8AE}" type="presParOf" srcId="{2DDA03AF-9A6C-4FE0-B8D4-7F9D4C5C7140}" destId="{E1EA7A44-C35A-4260-AB3B-4BDB9872271A}" srcOrd="4" destOrd="0" presId="urn:microsoft.com/office/officeart/2005/8/layout/vList2"/>
    <dgm:cxn modelId="{42A2DFF2-99F7-4272-B983-8AF09508E93C}" type="presParOf" srcId="{2DDA03AF-9A6C-4FE0-B8D4-7F9D4C5C7140}" destId="{198B9760-11B0-4DF5-B2A6-89756D250FD4}" srcOrd="5" destOrd="0" presId="urn:microsoft.com/office/officeart/2005/8/layout/vList2"/>
    <dgm:cxn modelId="{51598B3D-10A4-42C1-8091-2768B62CCC72}" type="presParOf" srcId="{2DDA03AF-9A6C-4FE0-B8D4-7F9D4C5C7140}" destId="{FB09CAD8-A65C-46FF-8965-11087707D4ED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5CEB55-B511-458F-B371-7913A3690F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20E8B5-C58C-4993-93F1-71E8C4BFFE5F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Paiement avec l’argent de votre compte bancaire courant</a:t>
          </a:r>
        </a:p>
      </dgm:t>
    </dgm:pt>
    <dgm:pt modelId="{4AE3494E-3E95-4A07-9144-54DFE17C27B7}" type="parTrans" cxnId="{708F6968-4A5C-4199-8933-2FCC315FC036}">
      <dgm:prSet/>
      <dgm:spPr/>
      <dgm:t>
        <a:bodyPr/>
        <a:lstStyle/>
        <a:p>
          <a:endParaRPr lang="fr-FR" sz="900"/>
        </a:p>
      </dgm:t>
    </dgm:pt>
    <dgm:pt modelId="{0A6045FC-6B67-4F2F-BB2B-0EC14DB20C21}" type="sibTrans" cxnId="{708F6968-4A5C-4199-8933-2FCC315FC036}">
      <dgm:prSet/>
      <dgm:spPr/>
      <dgm:t>
        <a:bodyPr/>
        <a:lstStyle/>
        <a:p>
          <a:endParaRPr lang="fr-FR" sz="900"/>
        </a:p>
      </dgm:t>
    </dgm:pt>
    <dgm:pt modelId="{DB7075BF-4459-493A-A01C-7C8070203192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Paiement avec l’argent de votre épargne personnelle</a:t>
          </a:r>
        </a:p>
      </dgm:t>
    </dgm:pt>
    <dgm:pt modelId="{F6CB9F31-221D-4876-97B5-2F8198F51880}" type="parTrans" cxnId="{6DB32944-4561-4D51-BE52-9126A9E38D36}">
      <dgm:prSet/>
      <dgm:spPr/>
      <dgm:t>
        <a:bodyPr/>
        <a:lstStyle/>
        <a:p>
          <a:endParaRPr lang="fr-FR" sz="900"/>
        </a:p>
      </dgm:t>
    </dgm:pt>
    <dgm:pt modelId="{942284F9-429C-47E2-93B6-A5AF8FDF14DF}" type="sibTrans" cxnId="{6DB32944-4561-4D51-BE52-9126A9E38D36}">
      <dgm:prSet/>
      <dgm:spPr/>
      <dgm:t>
        <a:bodyPr/>
        <a:lstStyle/>
        <a:p>
          <a:endParaRPr lang="fr-FR" sz="900"/>
        </a:p>
      </dgm:t>
    </dgm:pt>
    <dgm:pt modelId="{6CAE6E6A-6FB4-445D-89C1-4815839EB61C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Paiement en 3 ou 4 fois par carte bancaire </a:t>
          </a:r>
        </a:p>
      </dgm:t>
    </dgm:pt>
    <dgm:pt modelId="{AC79E4E1-EAED-4A15-8829-D63F1772BAAC}" type="parTrans" cxnId="{45E1F65F-E15B-470E-A12E-7965B0F39E21}">
      <dgm:prSet/>
      <dgm:spPr/>
      <dgm:t>
        <a:bodyPr/>
        <a:lstStyle/>
        <a:p>
          <a:endParaRPr lang="fr-FR" sz="900"/>
        </a:p>
      </dgm:t>
    </dgm:pt>
    <dgm:pt modelId="{B14CEE03-45B1-48EC-A205-117F8B763CB6}" type="sibTrans" cxnId="{45E1F65F-E15B-470E-A12E-7965B0F39E21}">
      <dgm:prSet/>
      <dgm:spPr/>
      <dgm:t>
        <a:bodyPr/>
        <a:lstStyle/>
        <a:p>
          <a:endParaRPr lang="fr-FR" sz="900"/>
        </a:p>
      </dgm:t>
    </dgm:pt>
    <dgm:pt modelId="{7B09CFB1-BAB8-4309-9550-BD4F0FD71DCD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Paiement en 5 ou 12 fois par carte bancaire</a:t>
          </a:r>
        </a:p>
      </dgm:t>
    </dgm:pt>
    <dgm:pt modelId="{8A9E1286-58FF-435C-ACEB-0FA0CC6293DE}" type="parTrans" cxnId="{094E23DD-7FD0-47CB-A8A7-C5A4C90946F7}">
      <dgm:prSet/>
      <dgm:spPr/>
      <dgm:t>
        <a:bodyPr/>
        <a:lstStyle/>
        <a:p>
          <a:endParaRPr lang="fr-FR" sz="900"/>
        </a:p>
      </dgm:t>
    </dgm:pt>
    <dgm:pt modelId="{D219A1B8-ADCF-4A03-B03F-23755C73037D}" type="sibTrans" cxnId="{094E23DD-7FD0-47CB-A8A7-C5A4C90946F7}">
      <dgm:prSet/>
      <dgm:spPr/>
      <dgm:t>
        <a:bodyPr/>
        <a:lstStyle/>
        <a:p>
          <a:endParaRPr lang="fr-FR" sz="900"/>
        </a:p>
      </dgm:t>
    </dgm:pt>
    <dgm:pt modelId="{13AD477B-A73B-44AD-8D5B-D0270455612F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Crédit renouvelable ou réserve d’argent associés à votre carte bancaire</a:t>
          </a:r>
        </a:p>
      </dgm:t>
    </dgm:pt>
    <dgm:pt modelId="{BD398301-3874-482C-8C25-98F447E9ABF1}" type="parTrans" cxnId="{0507D6CA-87B8-4623-806D-910E7AC23E85}">
      <dgm:prSet/>
      <dgm:spPr/>
      <dgm:t>
        <a:bodyPr/>
        <a:lstStyle/>
        <a:p>
          <a:endParaRPr lang="fr-FR" sz="900"/>
        </a:p>
      </dgm:t>
    </dgm:pt>
    <dgm:pt modelId="{43B13CD3-D999-464D-A246-85A4723EB159}" type="sibTrans" cxnId="{0507D6CA-87B8-4623-806D-910E7AC23E85}">
      <dgm:prSet/>
      <dgm:spPr/>
      <dgm:t>
        <a:bodyPr/>
        <a:lstStyle/>
        <a:p>
          <a:endParaRPr lang="fr-FR" sz="900"/>
        </a:p>
      </dgm:t>
    </dgm:pt>
    <dgm:pt modelId="{CB033B1B-F337-493A-B0C0-CC9E61AF41A7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Crédit à la consommation sollicité auprès d’un organisme de crédit</a:t>
          </a:r>
        </a:p>
      </dgm:t>
    </dgm:pt>
    <dgm:pt modelId="{8261145A-E6BA-49B0-9C5E-41F6AFD457D1}" type="parTrans" cxnId="{CB922CCF-D3F7-4D11-A0AC-93EFDCE6DA62}">
      <dgm:prSet/>
      <dgm:spPr/>
      <dgm:t>
        <a:bodyPr/>
        <a:lstStyle/>
        <a:p>
          <a:endParaRPr lang="fr-FR" sz="900"/>
        </a:p>
      </dgm:t>
    </dgm:pt>
    <dgm:pt modelId="{2D88B1A0-4D92-4B8A-A356-58AD2945609B}" type="sibTrans" cxnId="{CB922CCF-D3F7-4D11-A0AC-93EFDCE6DA62}">
      <dgm:prSet/>
      <dgm:spPr/>
      <dgm:t>
        <a:bodyPr/>
        <a:lstStyle/>
        <a:p>
          <a:endParaRPr lang="fr-FR" sz="900"/>
        </a:p>
      </dgm:t>
    </dgm:pt>
    <dgm:pt modelId="{BB21CFD0-0ADB-4E6B-B6DB-34A8405ACD5C}">
      <dgm:prSet custT="1"/>
      <dgm:spPr>
        <a:solidFill>
          <a:srgbClr val="F7F7F7"/>
        </a:solidFill>
        <a:ln w="10795" cap="flat" cmpd="sng" algn="ctr">
          <a:noFill/>
          <a:prstDash val="solid"/>
        </a:ln>
        <a:effectLst/>
      </dgm:spPr>
      <dgm:t>
        <a:bodyPr spcFirstLastPara="0" vert="horz" wrap="square" lIns="216000" tIns="38100" rIns="216000" bIns="38100" numCol="1" spcCol="1270" anchor="ctr" anchorCtr="0"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Crédit à la consommation sur une durée supérieure à un an proposé par le commerçant</a:t>
          </a:r>
        </a:p>
      </dgm:t>
    </dgm:pt>
    <dgm:pt modelId="{635533D4-EF2E-4385-B894-7A48D5B90D68}" type="parTrans" cxnId="{34207BDF-A0D6-402C-AF5B-E763E4ADFA2D}">
      <dgm:prSet/>
      <dgm:spPr/>
      <dgm:t>
        <a:bodyPr/>
        <a:lstStyle/>
        <a:p>
          <a:endParaRPr lang="fr-FR" sz="900"/>
        </a:p>
      </dgm:t>
    </dgm:pt>
    <dgm:pt modelId="{53113CF3-6BAE-4C5C-B50B-13F782AC4207}" type="sibTrans" cxnId="{34207BDF-A0D6-402C-AF5B-E763E4ADFA2D}">
      <dgm:prSet/>
      <dgm:spPr/>
      <dgm:t>
        <a:bodyPr/>
        <a:lstStyle/>
        <a:p>
          <a:endParaRPr lang="fr-FR" sz="900"/>
        </a:p>
      </dgm:t>
    </dgm:pt>
    <dgm:pt modelId="{2DDA03AF-9A6C-4FE0-B8D4-7F9D4C5C7140}" type="pres">
      <dgm:prSet presAssocID="{9E5CEB55-B511-458F-B371-7913A3690F71}" presName="linear" presStyleCnt="0">
        <dgm:presLayoutVars>
          <dgm:animLvl val="lvl"/>
          <dgm:resizeHandles val="exact"/>
        </dgm:presLayoutVars>
      </dgm:prSet>
      <dgm:spPr/>
    </dgm:pt>
    <dgm:pt modelId="{34CC907E-F997-4979-8BB6-5DFA8EC74DB1}" type="pres">
      <dgm:prSet presAssocID="{7C20E8B5-C58C-4993-93F1-71E8C4BFFE5F}" presName="parentText" presStyleLbl="node1" presStyleIdx="0" presStyleCnt="7">
        <dgm:presLayoutVars>
          <dgm:chMax val="0"/>
          <dgm:bulletEnabled val="1"/>
        </dgm:presLayoutVars>
      </dgm:prSet>
      <dgm:spPr>
        <a:xfrm>
          <a:off x="0" y="26192"/>
          <a:ext cx="2609649" cy="447525"/>
        </a:xfrm>
        <a:prstGeom prst="roundRect">
          <a:avLst/>
        </a:prstGeom>
      </dgm:spPr>
    </dgm:pt>
    <dgm:pt modelId="{6AD1286B-8558-4642-AD31-E51426867CF0}" type="pres">
      <dgm:prSet presAssocID="{0A6045FC-6B67-4F2F-BB2B-0EC14DB20C21}" presName="spacer" presStyleCnt="0"/>
      <dgm:spPr/>
    </dgm:pt>
    <dgm:pt modelId="{51294B0C-E96C-4403-8B92-BE99A1675E9F}" type="pres">
      <dgm:prSet presAssocID="{DB7075BF-4459-493A-A01C-7C8070203192}" presName="parentText" presStyleLbl="node1" presStyleIdx="1" presStyleCnt="7">
        <dgm:presLayoutVars>
          <dgm:chMax val="0"/>
          <dgm:bulletEnabled val="1"/>
        </dgm:presLayoutVars>
      </dgm:prSet>
      <dgm:spPr>
        <a:xfrm>
          <a:off x="0" y="475438"/>
          <a:ext cx="2609649" cy="467385"/>
        </a:xfrm>
        <a:prstGeom prst="roundRect">
          <a:avLst/>
        </a:prstGeom>
      </dgm:spPr>
    </dgm:pt>
    <dgm:pt modelId="{2D3AE4E3-5B23-4D76-A6D4-ABA906FAF07C}" type="pres">
      <dgm:prSet presAssocID="{942284F9-429C-47E2-93B6-A5AF8FDF14DF}" presName="spacer" presStyleCnt="0"/>
      <dgm:spPr/>
    </dgm:pt>
    <dgm:pt modelId="{961D7E95-20BE-4D43-A379-B39EAC354166}" type="pres">
      <dgm:prSet presAssocID="{6CAE6E6A-6FB4-445D-89C1-4815839EB61C}" presName="parentText" presStyleLbl="node1" presStyleIdx="2" presStyleCnt="7">
        <dgm:presLayoutVars>
          <dgm:chMax val="0"/>
          <dgm:bulletEnabled val="1"/>
        </dgm:presLayoutVars>
      </dgm:prSet>
      <dgm:spPr>
        <a:xfrm>
          <a:off x="0" y="952263"/>
          <a:ext cx="2609649" cy="461777"/>
        </a:xfrm>
        <a:prstGeom prst="roundRect">
          <a:avLst/>
        </a:prstGeom>
      </dgm:spPr>
    </dgm:pt>
    <dgm:pt modelId="{876D93ED-D09C-48BE-8359-576B2FEBB603}" type="pres">
      <dgm:prSet presAssocID="{B14CEE03-45B1-48EC-A205-117F8B763CB6}" presName="spacer" presStyleCnt="0"/>
      <dgm:spPr/>
    </dgm:pt>
    <dgm:pt modelId="{D0B05565-BA9E-413F-963D-82C2FB30614C}" type="pres">
      <dgm:prSet presAssocID="{7B09CFB1-BAB8-4309-9550-BD4F0FD71DCD}" presName="parentText" presStyleLbl="node1" presStyleIdx="3" presStyleCnt="7">
        <dgm:presLayoutVars>
          <dgm:chMax val="0"/>
          <dgm:bulletEnabled val="1"/>
        </dgm:presLayoutVars>
      </dgm:prSet>
      <dgm:spPr>
        <a:xfrm>
          <a:off x="0" y="1428116"/>
          <a:ext cx="2609649" cy="461777"/>
        </a:xfrm>
        <a:prstGeom prst="roundRect">
          <a:avLst/>
        </a:prstGeom>
      </dgm:spPr>
    </dgm:pt>
    <dgm:pt modelId="{EE079AF0-5A84-4A95-8FD3-F0C68D778CB8}" type="pres">
      <dgm:prSet presAssocID="{D219A1B8-ADCF-4A03-B03F-23755C73037D}" presName="spacer" presStyleCnt="0"/>
      <dgm:spPr/>
    </dgm:pt>
    <dgm:pt modelId="{EE262F67-40D8-4D51-A8CE-1CAF8431BD4F}" type="pres">
      <dgm:prSet presAssocID="{13AD477B-A73B-44AD-8D5B-D0270455612F}" presName="parentText" presStyleLbl="node1" presStyleIdx="4" presStyleCnt="7">
        <dgm:presLayoutVars>
          <dgm:chMax val="0"/>
          <dgm:bulletEnabled val="1"/>
        </dgm:presLayoutVars>
      </dgm:prSet>
      <dgm:spPr>
        <a:xfrm>
          <a:off x="0" y="1903970"/>
          <a:ext cx="2609649" cy="461777"/>
        </a:xfrm>
        <a:prstGeom prst="roundRect">
          <a:avLst/>
        </a:prstGeom>
      </dgm:spPr>
    </dgm:pt>
    <dgm:pt modelId="{BDE14FA8-8D3D-4DEA-9502-F689514F42DE}" type="pres">
      <dgm:prSet presAssocID="{43B13CD3-D999-464D-A246-85A4723EB159}" presName="spacer" presStyleCnt="0"/>
      <dgm:spPr/>
    </dgm:pt>
    <dgm:pt modelId="{B9F5F12C-06AB-42A7-9C82-3DD19EAF846C}" type="pres">
      <dgm:prSet presAssocID="{CB033B1B-F337-493A-B0C0-CC9E61AF41A7}" presName="parentText" presStyleLbl="node1" presStyleIdx="5" presStyleCnt="7">
        <dgm:presLayoutVars>
          <dgm:chMax val="0"/>
          <dgm:bulletEnabled val="1"/>
        </dgm:presLayoutVars>
      </dgm:prSet>
      <dgm:spPr>
        <a:xfrm>
          <a:off x="0" y="2375919"/>
          <a:ext cx="2609649" cy="467385"/>
        </a:xfrm>
        <a:prstGeom prst="roundRect">
          <a:avLst/>
        </a:prstGeom>
      </dgm:spPr>
    </dgm:pt>
    <dgm:pt modelId="{02F5BEED-57FA-4EA5-A82C-1805450466FD}" type="pres">
      <dgm:prSet presAssocID="{2D88B1A0-4D92-4B8A-A356-58AD2945609B}" presName="spacer" presStyleCnt="0"/>
      <dgm:spPr/>
    </dgm:pt>
    <dgm:pt modelId="{2A759C87-1EBD-4A59-8A22-315709567B1A}" type="pres">
      <dgm:prSet presAssocID="{BB21CFD0-0ADB-4E6B-B6DB-34A8405ACD5C}" presName="parentText" presStyleLbl="node1" presStyleIdx="6" presStyleCnt="7">
        <dgm:presLayoutVars>
          <dgm:chMax val="0"/>
          <dgm:bulletEnabled val="1"/>
        </dgm:presLayoutVars>
      </dgm:prSet>
      <dgm:spPr>
        <a:xfrm>
          <a:off x="0" y="2855678"/>
          <a:ext cx="2609649" cy="461777"/>
        </a:xfrm>
        <a:prstGeom prst="roundRect">
          <a:avLst/>
        </a:prstGeom>
      </dgm:spPr>
    </dgm:pt>
  </dgm:ptLst>
  <dgm:cxnLst>
    <dgm:cxn modelId="{860A6405-7255-4768-8AA1-FFB8083725B4}" type="presOf" srcId="{7C20E8B5-C58C-4993-93F1-71E8C4BFFE5F}" destId="{34CC907E-F997-4979-8BB6-5DFA8EC74DB1}" srcOrd="0" destOrd="0" presId="urn:microsoft.com/office/officeart/2005/8/layout/vList2"/>
    <dgm:cxn modelId="{CA471C38-93A8-4DE6-94A1-BBCC4129EE87}" type="presOf" srcId="{CB033B1B-F337-493A-B0C0-CC9E61AF41A7}" destId="{B9F5F12C-06AB-42A7-9C82-3DD19EAF846C}" srcOrd="0" destOrd="0" presId="urn:microsoft.com/office/officeart/2005/8/layout/vList2"/>
    <dgm:cxn modelId="{45E1F65F-E15B-470E-A12E-7965B0F39E21}" srcId="{9E5CEB55-B511-458F-B371-7913A3690F71}" destId="{6CAE6E6A-6FB4-445D-89C1-4815839EB61C}" srcOrd="2" destOrd="0" parTransId="{AC79E4E1-EAED-4A15-8829-D63F1772BAAC}" sibTransId="{B14CEE03-45B1-48EC-A205-117F8B763CB6}"/>
    <dgm:cxn modelId="{6DB32944-4561-4D51-BE52-9126A9E38D36}" srcId="{9E5CEB55-B511-458F-B371-7913A3690F71}" destId="{DB7075BF-4459-493A-A01C-7C8070203192}" srcOrd="1" destOrd="0" parTransId="{F6CB9F31-221D-4876-97B5-2F8198F51880}" sibTransId="{942284F9-429C-47E2-93B6-A5AF8FDF14DF}"/>
    <dgm:cxn modelId="{708F6968-4A5C-4199-8933-2FCC315FC036}" srcId="{9E5CEB55-B511-458F-B371-7913A3690F71}" destId="{7C20E8B5-C58C-4993-93F1-71E8C4BFFE5F}" srcOrd="0" destOrd="0" parTransId="{4AE3494E-3E95-4A07-9144-54DFE17C27B7}" sibTransId="{0A6045FC-6B67-4F2F-BB2B-0EC14DB20C21}"/>
    <dgm:cxn modelId="{C7154956-D5FB-4E58-8232-6AB84BD2CE5B}" type="presOf" srcId="{7B09CFB1-BAB8-4309-9550-BD4F0FD71DCD}" destId="{D0B05565-BA9E-413F-963D-82C2FB30614C}" srcOrd="0" destOrd="0" presId="urn:microsoft.com/office/officeart/2005/8/layout/vList2"/>
    <dgm:cxn modelId="{08C28284-44CA-45D9-B49B-4088C9650096}" type="presOf" srcId="{13AD477B-A73B-44AD-8D5B-D0270455612F}" destId="{EE262F67-40D8-4D51-A8CE-1CAF8431BD4F}" srcOrd="0" destOrd="0" presId="urn:microsoft.com/office/officeart/2005/8/layout/vList2"/>
    <dgm:cxn modelId="{892E9AB0-B1A1-497C-9DFE-36E2CE3C3700}" type="presOf" srcId="{9E5CEB55-B511-458F-B371-7913A3690F71}" destId="{2DDA03AF-9A6C-4FE0-B8D4-7F9D4C5C7140}" srcOrd="0" destOrd="0" presId="urn:microsoft.com/office/officeart/2005/8/layout/vList2"/>
    <dgm:cxn modelId="{BF1D2DC9-620A-437D-B793-75D14496FDB8}" type="presOf" srcId="{BB21CFD0-0ADB-4E6B-B6DB-34A8405ACD5C}" destId="{2A759C87-1EBD-4A59-8A22-315709567B1A}" srcOrd="0" destOrd="0" presId="urn:microsoft.com/office/officeart/2005/8/layout/vList2"/>
    <dgm:cxn modelId="{0507D6CA-87B8-4623-806D-910E7AC23E85}" srcId="{9E5CEB55-B511-458F-B371-7913A3690F71}" destId="{13AD477B-A73B-44AD-8D5B-D0270455612F}" srcOrd="4" destOrd="0" parTransId="{BD398301-3874-482C-8C25-98F447E9ABF1}" sibTransId="{43B13CD3-D999-464D-A246-85A4723EB159}"/>
    <dgm:cxn modelId="{F4EB95CC-D3AE-44DB-830D-645256438A1F}" type="presOf" srcId="{6CAE6E6A-6FB4-445D-89C1-4815839EB61C}" destId="{961D7E95-20BE-4D43-A379-B39EAC354166}" srcOrd="0" destOrd="0" presId="urn:microsoft.com/office/officeart/2005/8/layout/vList2"/>
    <dgm:cxn modelId="{CB922CCF-D3F7-4D11-A0AC-93EFDCE6DA62}" srcId="{9E5CEB55-B511-458F-B371-7913A3690F71}" destId="{CB033B1B-F337-493A-B0C0-CC9E61AF41A7}" srcOrd="5" destOrd="0" parTransId="{8261145A-E6BA-49B0-9C5E-41F6AFD457D1}" sibTransId="{2D88B1A0-4D92-4B8A-A356-58AD2945609B}"/>
    <dgm:cxn modelId="{094E23DD-7FD0-47CB-A8A7-C5A4C90946F7}" srcId="{9E5CEB55-B511-458F-B371-7913A3690F71}" destId="{7B09CFB1-BAB8-4309-9550-BD4F0FD71DCD}" srcOrd="3" destOrd="0" parTransId="{8A9E1286-58FF-435C-ACEB-0FA0CC6293DE}" sibTransId="{D219A1B8-ADCF-4A03-B03F-23755C73037D}"/>
    <dgm:cxn modelId="{34207BDF-A0D6-402C-AF5B-E763E4ADFA2D}" srcId="{9E5CEB55-B511-458F-B371-7913A3690F71}" destId="{BB21CFD0-0ADB-4E6B-B6DB-34A8405ACD5C}" srcOrd="6" destOrd="0" parTransId="{635533D4-EF2E-4385-B894-7A48D5B90D68}" sibTransId="{53113CF3-6BAE-4C5C-B50B-13F782AC4207}"/>
    <dgm:cxn modelId="{B22218E9-1504-4243-9BE4-254E849D427F}" type="presOf" srcId="{DB7075BF-4459-493A-A01C-7C8070203192}" destId="{51294B0C-E96C-4403-8B92-BE99A1675E9F}" srcOrd="0" destOrd="0" presId="urn:microsoft.com/office/officeart/2005/8/layout/vList2"/>
    <dgm:cxn modelId="{7182FC9A-2597-4D07-8170-D6611C40BE3E}" type="presParOf" srcId="{2DDA03AF-9A6C-4FE0-B8D4-7F9D4C5C7140}" destId="{34CC907E-F997-4979-8BB6-5DFA8EC74DB1}" srcOrd="0" destOrd="0" presId="urn:microsoft.com/office/officeart/2005/8/layout/vList2"/>
    <dgm:cxn modelId="{0F74F970-A294-4C95-B295-ADEF79C1E295}" type="presParOf" srcId="{2DDA03AF-9A6C-4FE0-B8D4-7F9D4C5C7140}" destId="{6AD1286B-8558-4642-AD31-E51426867CF0}" srcOrd="1" destOrd="0" presId="urn:microsoft.com/office/officeart/2005/8/layout/vList2"/>
    <dgm:cxn modelId="{7F8400C4-8FA9-4796-979B-530E5E863F68}" type="presParOf" srcId="{2DDA03AF-9A6C-4FE0-B8D4-7F9D4C5C7140}" destId="{51294B0C-E96C-4403-8B92-BE99A1675E9F}" srcOrd="2" destOrd="0" presId="urn:microsoft.com/office/officeart/2005/8/layout/vList2"/>
    <dgm:cxn modelId="{DA5E3408-E48B-41B8-9EE7-50C5FE5B3B92}" type="presParOf" srcId="{2DDA03AF-9A6C-4FE0-B8D4-7F9D4C5C7140}" destId="{2D3AE4E3-5B23-4D76-A6D4-ABA906FAF07C}" srcOrd="3" destOrd="0" presId="urn:microsoft.com/office/officeart/2005/8/layout/vList2"/>
    <dgm:cxn modelId="{E8D2DB20-2535-475B-B7B9-CBD7C8471CC8}" type="presParOf" srcId="{2DDA03AF-9A6C-4FE0-B8D4-7F9D4C5C7140}" destId="{961D7E95-20BE-4D43-A379-B39EAC354166}" srcOrd="4" destOrd="0" presId="urn:microsoft.com/office/officeart/2005/8/layout/vList2"/>
    <dgm:cxn modelId="{CAF8FF1C-6CAE-4475-A745-37D72BD9635C}" type="presParOf" srcId="{2DDA03AF-9A6C-4FE0-B8D4-7F9D4C5C7140}" destId="{876D93ED-D09C-48BE-8359-576B2FEBB603}" srcOrd="5" destOrd="0" presId="urn:microsoft.com/office/officeart/2005/8/layout/vList2"/>
    <dgm:cxn modelId="{218F37C4-D824-4F32-8A5C-913B6BFEAAE9}" type="presParOf" srcId="{2DDA03AF-9A6C-4FE0-B8D4-7F9D4C5C7140}" destId="{D0B05565-BA9E-413F-963D-82C2FB30614C}" srcOrd="6" destOrd="0" presId="urn:microsoft.com/office/officeart/2005/8/layout/vList2"/>
    <dgm:cxn modelId="{ACD42263-34AF-4F36-BB6B-5FAC1AC75CF8}" type="presParOf" srcId="{2DDA03AF-9A6C-4FE0-B8D4-7F9D4C5C7140}" destId="{EE079AF0-5A84-4A95-8FD3-F0C68D778CB8}" srcOrd="7" destOrd="0" presId="urn:microsoft.com/office/officeart/2005/8/layout/vList2"/>
    <dgm:cxn modelId="{F086341C-C192-49EC-93A5-9D5DB1B3A0B3}" type="presParOf" srcId="{2DDA03AF-9A6C-4FE0-B8D4-7F9D4C5C7140}" destId="{EE262F67-40D8-4D51-A8CE-1CAF8431BD4F}" srcOrd="8" destOrd="0" presId="urn:microsoft.com/office/officeart/2005/8/layout/vList2"/>
    <dgm:cxn modelId="{4A26EB1D-407C-4545-AC47-12AD0DC1E12C}" type="presParOf" srcId="{2DDA03AF-9A6C-4FE0-B8D4-7F9D4C5C7140}" destId="{BDE14FA8-8D3D-4DEA-9502-F689514F42DE}" srcOrd="9" destOrd="0" presId="urn:microsoft.com/office/officeart/2005/8/layout/vList2"/>
    <dgm:cxn modelId="{D09F3ED8-E931-4B57-8C65-F59FB10A0A69}" type="presParOf" srcId="{2DDA03AF-9A6C-4FE0-B8D4-7F9D4C5C7140}" destId="{B9F5F12C-06AB-42A7-9C82-3DD19EAF846C}" srcOrd="10" destOrd="0" presId="urn:microsoft.com/office/officeart/2005/8/layout/vList2"/>
    <dgm:cxn modelId="{12F93A7F-65CF-4907-8002-426675912EFB}" type="presParOf" srcId="{2DDA03AF-9A6C-4FE0-B8D4-7F9D4C5C7140}" destId="{02F5BEED-57FA-4EA5-A82C-1805450466FD}" srcOrd="11" destOrd="0" presId="urn:microsoft.com/office/officeart/2005/8/layout/vList2"/>
    <dgm:cxn modelId="{4EC1AB75-5292-4037-8122-7CA93B6EFE56}" type="presParOf" srcId="{2DDA03AF-9A6C-4FE0-B8D4-7F9D4C5C7140}" destId="{2A759C87-1EBD-4A59-8A22-315709567B1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1A241-D6DC-4573-8A29-37766342F9F2}">
      <dsp:nvSpPr>
        <dsp:cNvPr id="0" name=""/>
        <dsp:cNvSpPr/>
      </dsp:nvSpPr>
      <dsp:spPr>
        <a:xfrm>
          <a:off x="0" y="35902"/>
          <a:ext cx="2628863" cy="6177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0480" rIns="21600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en vous rendant </a:t>
          </a:r>
          <a:b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dans les magasins</a:t>
          </a:r>
        </a:p>
      </dsp:txBody>
      <dsp:txXfrm>
        <a:off x="30157" y="66059"/>
        <a:ext cx="2568549" cy="557446"/>
      </dsp:txXfrm>
    </dsp:sp>
    <dsp:sp modelId="{3351C58F-59EF-4EB2-94F2-AA1E90C6AE08}">
      <dsp:nvSpPr>
        <dsp:cNvPr id="0" name=""/>
        <dsp:cNvSpPr/>
      </dsp:nvSpPr>
      <dsp:spPr>
        <a:xfrm>
          <a:off x="0" y="740915"/>
          <a:ext cx="2628863" cy="6177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0480" rIns="21600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en achetant </a:t>
          </a:r>
          <a:b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sur Internet</a:t>
          </a:r>
        </a:p>
      </dsp:txBody>
      <dsp:txXfrm>
        <a:off x="30157" y="771072"/>
        <a:ext cx="2568549" cy="557446"/>
      </dsp:txXfrm>
    </dsp:sp>
    <dsp:sp modelId="{657E551C-A673-4D51-B7E7-899AA5A990D9}">
      <dsp:nvSpPr>
        <dsp:cNvPr id="0" name=""/>
        <dsp:cNvSpPr/>
      </dsp:nvSpPr>
      <dsp:spPr>
        <a:xfrm>
          <a:off x="0" y="1453715"/>
          <a:ext cx="2628863" cy="6177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0480" rIns="21600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à la fois dans les</a:t>
          </a:r>
          <a:b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 magasins &amp; sur Internet</a:t>
          </a:r>
        </a:p>
      </dsp:txBody>
      <dsp:txXfrm>
        <a:off x="30157" y="1483872"/>
        <a:ext cx="2568549" cy="557446"/>
      </dsp:txXfrm>
    </dsp:sp>
    <dsp:sp modelId="{5C28C271-BD4E-4D56-91A0-DCE3684FB8BA}">
      <dsp:nvSpPr>
        <dsp:cNvPr id="0" name=""/>
        <dsp:cNvSpPr/>
      </dsp:nvSpPr>
      <dsp:spPr>
        <a:xfrm>
          <a:off x="0" y="2166515"/>
          <a:ext cx="2628863" cy="6177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0480" rIns="21600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Non, mais vous prévoyez </a:t>
          </a:r>
          <a:b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</a:b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d’en profiter</a:t>
          </a:r>
        </a:p>
      </dsp:txBody>
      <dsp:txXfrm>
        <a:off x="30157" y="2196672"/>
        <a:ext cx="2568549" cy="557446"/>
      </dsp:txXfrm>
    </dsp:sp>
    <dsp:sp modelId="{E285D0B4-16B6-4CE9-8024-A6C5D2879F28}">
      <dsp:nvSpPr>
        <dsp:cNvPr id="0" name=""/>
        <dsp:cNvSpPr/>
      </dsp:nvSpPr>
      <dsp:spPr>
        <a:xfrm>
          <a:off x="0" y="2879315"/>
          <a:ext cx="2628863" cy="6177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0480" rIns="21600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Non, et vous ne prévoyez pas d’en profiter</a:t>
          </a:r>
        </a:p>
      </dsp:txBody>
      <dsp:txXfrm>
        <a:off x="30157" y="2909472"/>
        <a:ext cx="2568549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1A241-D6DC-4573-8A29-37766342F9F2}">
      <dsp:nvSpPr>
        <dsp:cNvPr id="0" name=""/>
        <dsp:cNvSpPr/>
      </dsp:nvSpPr>
      <dsp:spPr>
        <a:xfrm>
          <a:off x="0" y="1101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…des réductions principalement sur les produits de fin de série</a:t>
          </a:r>
          <a:endParaRPr lang="fr-FR" sz="900" b="0" i="1" kern="1200" dirty="0">
            <a:solidFill>
              <a:schemeClr val="tx1"/>
            </a:solidFill>
          </a:endParaRPr>
        </a:p>
      </dsp:txBody>
      <dsp:txXfrm>
        <a:off x="17960" y="19061"/>
        <a:ext cx="2979468" cy="331994"/>
      </dsp:txXfrm>
    </dsp:sp>
    <dsp:sp modelId="{9BA0F85A-747F-4B42-BF45-ADA63BD95E78}">
      <dsp:nvSpPr>
        <dsp:cNvPr id="0" name=""/>
        <dsp:cNvSpPr/>
      </dsp:nvSpPr>
      <dsp:spPr>
        <a:xfrm>
          <a:off x="0" y="380603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…une incitation à la surconsommation</a:t>
          </a:r>
        </a:p>
      </dsp:txBody>
      <dsp:txXfrm>
        <a:off x="17960" y="398563"/>
        <a:ext cx="2979468" cy="331994"/>
      </dsp:txXfrm>
    </dsp:sp>
    <dsp:sp modelId="{571F8F7E-EFE4-4242-B09B-F9713713E15F}">
      <dsp:nvSpPr>
        <dsp:cNvPr id="0" name=""/>
        <dsp:cNvSpPr/>
      </dsp:nvSpPr>
      <dsp:spPr>
        <a:xfrm>
          <a:off x="0" y="760105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…des réductions principalement sur les produits les moins demandés</a:t>
          </a:r>
          <a:endParaRPr lang="fr-FR" sz="900" kern="1200" dirty="0">
            <a:solidFill>
              <a:srgbClr val="000000"/>
            </a:solidFill>
            <a:latin typeface="Century Gothic" panose="020F0302020204030204"/>
            <a:ea typeface="+mn-ea"/>
            <a:cs typeface="+mn-cs"/>
          </a:endParaRPr>
        </a:p>
      </dsp:txBody>
      <dsp:txXfrm>
        <a:off x="17960" y="778065"/>
        <a:ext cx="2979468" cy="331994"/>
      </dsp:txXfrm>
    </dsp:sp>
    <dsp:sp modelId="{2187CBE9-D989-44DB-8878-E7F20202CCCB}">
      <dsp:nvSpPr>
        <dsp:cNvPr id="0" name=""/>
        <dsp:cNvSpPr/>
      </dsp:nvSpPr>
      <dsp:spPr>
        <a:xfrm>
          <a:off x="0" y="1139607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…des produits de bonne qualité à des prix compétitifs </a:t>
          </a:r>
        </a:p>
      </dsp:txBody>
      <dsp:txXfrm>
        <a:off x="17960" y="1157567"/>
        <a:ext cx="2979468" cy="331994"/>
      </dsp:txXfrm>
    </dsp:sp>
    <dsp:sp modelId="{AE941B35-195F-490B-93D9-17CE5132E763}">
      <dsp:nvSpPr>
        <dsp:cNvPr id="0" name=""/>
        <dsp:cNvSpPr/>
      </dsp:nvSpPr>
      <dsp:spPr>
        <a:xfrm>
          <a:off x="0" y="1519109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…des promotions sur une large gamme de </a:t>
          </a: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produits</a:t>
          </a:r>
        </a:p>
      </dsp:txBody>
      <dsp:txXfrm>
        <a:off x="17960" y="1537069"/>
        <a:ext cx="2979468" cy="331994"/>
      </dsp:txXfrm>
    </dsp:sp>
    <dsp:sp modelId="{18A57167-25BB-4945-8D2B-A393DC96043E}">
      <dsp:nvSpPr>
        <dsp:cNvPr id="0" name=""/>
        <dsp:cNvSpPr/>
      </dsp:nvSpPr>
      <dsp:spPr>
        <a:xfrm>
          <a:off x="0" y="1898611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chemeClr val="tx1"/>
              </a:solidFill>
            </a:rPr>
            <a:t>…des promotions moins intéressantes que celles proposées lors des périodes promotionnelles hors soldes</a:t>
          </a:r>
        </a:p>
      </dsp:txBody>
      <dsp:txXfrm>
        <a:off x="17960" y="1916571"/>
        <a:ext cx="2979468" cy="331994"/>
      </dsp:txXfrm>
    </dsp:sp>
    <dsp:sp modelId="{8E05C253-75DF-4DF1-BB62-A5487A39AD5F}">
      <dsp:nvSpPr>
        <dsp:cNvPr id="0" name=""/>
        <dsp:cNvSpPr/>
      </dsp:nvSpPr>
      <dsp:spPr>
        <a:xfrm>
          <a:off x="0" y="2278113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…des rabais importants</a:t>
          </a:r>
        </a:p>
      </dsp:txBody>
      <dsp:txXfrm>
        <a:off x="17960" y="2296073"/>
        <a:ext cx="2979468" cy="331994"/>
      </dsp:txXfrm>
    </dsp:sp>
    <dsp:sp modelId="{446829C2-C6CE-4CEA-95EA-65E49214E710}">
      <dsp:nvSpPr>
        <dsp:cNvPr id="0" name=""/>
        <dsp:cNvSpPr/>
      </dsp:nvSpPr>
      <dsp:spPr>
        <a:xfrm>
          <a:off x="0" y="2657615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…des produits de grandes marques à des prix compétitifs </a:t>
          </a:r>
        </a:p>
      </dsp:txBody>
      <dsp:txXfrm>
        <a:off x="17960" y="2675575"/>
        <a:ext cx="2979468" cy="331994"/>
      </dsp:txXfrm>
    </dsp:sp>
    <dsp:sp modelId="{12CD4C12-CABB-40B0-9047-1291CDB6837E}">
      <dsp:nvSpPr>
        <dsp:cNvPr id="0" name=""/>
        <dsp:cNvSpPr/>
      </dsp:nvSpPr>
      <dsp:spPr>
        <a:xfrm>
          <a:off x="0" y="3037117"/>
          <a:ext cx="3015388" cy="367914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4290" rIns="21600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…des promotions moins intéressantes que celles proposées lors des soldes d’été</a:t>
          </a:r>
        </a:p>
      </dsp:txBody>
      <dsp:txXfrm>
        <a:off x="17960" y="3055077"/>
        <a:ext cx="2979468" cy="331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3812-DF78-4AF8-ACC6-BC8F3ECBA492}">
      <dsp:nvSpPr>
        <dsp:cNvPr id="0" name=""/>
        <dsp:cNvSpPr/>
      </dsp:nvSpPr>
      <dsp:spPr>
        <a:xfrm>
          <a:off x="0" y="27812"/>
          <a:ext cx="2609649" cy="41184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tx2"/>
              </a:solidFill>
            </a:rPr>
            <a:t>Moins de 50 euros </a:t>
          </a:r>
          <a:endParaRPr lang="fr-FR" sz="1000" b="0" kern="1200" dirty="0">
            <a:solidFill>
              <a:schemeClr val="tx2"/>
            </a:solidFill>
            <a:latin typeface="Century Gothic" panose="020F0302020204030204"/>
            <a:ea typeface="+mn-ea"/>
            <a:cs typeface="+mn-cs"/>
          </a:endParaRPr>
        </a:p>
      </dsp:txBody>
      <dsp:txXfrm>
        <a:off x="20104" y="47916"/>
        <a:ext cx="2569441" cy="371632"/>
      </dsp:txXfrm>
    </dsp:sp>
    <dsp:sp modelId="{A12CB504-43D1-4D05-AD6F-A4369B512A23}">
      <dsp:nvSpPr>
        <dsp:cNvPr id="0" name=""/>
        <dsp:cNvSpPr/>
      </dsp:nvSpPr>
      <dsp:spPr>
        <a:xfrm>
          <a:off x="0" y="503012"/>
          <a:ext cx="2609649" cy="41184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50 et 99 euros</a:t>
          </a:r>
        </a:p>
      </dsp:txBody>
      <dsp:txXfrm>
        <a:off x="20104" y="523116"/>
        <a:ext cx="2569441" cy="371632"/>
      </dsp:txXfrm>
    </dsp:sp>
    <dsp:sp modelId="{FCDDC23E-E2F3-48F8-A579-26892FF379B7}">
      <dsp:nvSpPr>
        <dsp:cNvPr id="0" name=""/>
        <dsp:cNvSpPr/>
      </dsp:nvSpPr>
      <dsp:spPr>
        <a:xfrm>
          <a:off x="0" y="978212"/>
          <a:ext cx="2609649" cy="41184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100 et 249 euros</a:t>
          </a:r>
        </a:p>
      </dsp:txBody>
      <dsp:txXfrm>
        <a:off x="20104" y="998316"/>
        <a:ext cx="2569441" cy="371632"/>
      </dsp:txXfrm>
    </dsp:sp>
    <dsp:sp modelId="{265CC09A-8A0C-480C-B3CE-D54D01886408}">
      <dsp:nvSpPr>
        <dsp:cNvPr id="0" name=""/>
        <dsp:cNvSpPr/>
      </dsp:nvSpPr>
      <dsp:spPr>
        <a:xfrm>
          <a:off x="0" y="1453412"/>
          <a:ext cx="2609649" cy="41184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250 et 499 euros</a:t>
          </a:r>
        </a:p>
      </dsp:txBody>
      <dsp:txXfrm>
        <a:off x="20104" y="1473516"/>
        <a:ext cx="2569441" cy="371632"/>
      </dsp:txXfrm>
    </dsp:sp>
    <dsp:sp modelId="{F2E316FC-87F2-4B7F-A2E7-AF092B87C722}">
      <dsp:nvSpPr>
        <dsp:cNvPr id="0" name=""/>
        <dsp:cNvSpPr/>
      </dsp:nvSpPr>
      <dsp:spPr>
        <a:xfrm>
          <a:off x="0" y="1928612"/>
          <a:ext cx="2609649" cy="41184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500 et 999 euros </a:t>
          </a:r>
        </a:p>
      </dsp:txBody>
      <dsp:txXfrm>
        <a:off x="20104" y="1948716"/>
        <a:ext cx="2569441" cy="371632"/>
      </dsp:txXfrm>
    </dsp:sp>
    <dsp:sp modelId="{CFAE0E5F-881B-4EA4-9E25-95449659EFE3}">
      <dsp:nvSpPr>
        <dsp:cNvPr id="0" name=""/>
        <dsp:cNvSpPr/>
      </dsp:nvSpPr>
      <dsp:spPr>
        <a:xfrm>
          <a:off x="0" y="2403812"/>
          <a:ext cx="2609649" cy="41184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1 000 et 2 499 euros</a:t>
          </a:r>
        </a:p>
      </dsp:txBody>
      <dsp:txXfrm>
        <a:off x="20104" y="2423916"/>
        <a:ext cx="2569441" cy="371632"/>
      </dsp:txXfrm>
    </dsp:sp>
    <dsp:sp modelId="{65973F31-F319-445A-8B5E-7E3405914962}">
      <dsp:nvSpPr>
        <dsp:cNvPr id="0" name=""/>
        <dsp:cNvSpPr/>
      </dsp:nvSpPr>
      <dsp:spPr>
        <a:xfrm>
          <a:off x="0" y="2879012"/>
          <a:ext cx="2609649" cy="41184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Entre 2 500 et 4 999 euros</a:t>
          </a:r>
        </a:p>
      </dsp:txBody>
      <dsp:txXfrm>
        <a:off x="20104" y="2899116"/>
        <a:ext cx="2569441" cy="371632"/>
      </dsp:txXfrm>
    </dsp:sp>
    <dsp:sp modelId="{8BDE487F-42C4-4BEF-996D-D780246246E8}">
      <dsp:nvSpPr>
        <dsp:cNvPr id="0" name=""/>
        <dsp:cNvSpPr/>
      </dsp:nvSpPr>
      <dsp:spPr>
        <a:xfrm>
          <a:off x="0" y="3354212"/>
          <a:ext cx="2609649" cy="41184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5000 euros et plus</a:t>
          </a:r>
        </a:p>
      </dsp:txBody>
      <dsp:txXfrm>
        <a:off x="20104" y="3374316"/>
        <a:ext cx="2569441" cy="371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C907E-F997-4979-8BB6-5DFA8EC74DB1}">
      <dsp:nvSpPr>
        <dsp:cNvPr id="0" name=""/>
        <dsp:cNvSpPr/>
      </dsp:nvSpPr>
      <dsp:spPr>
        <a:xfrm>
          <a:off x="0" y="40408"/>
          <a:ext cx="2366902" cy="7113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en </a:t>
          </a:r>
          <a:r>
            <a:rPr lang="fr-FR" sz="1100" b="1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augmentant</a:t>
          </a: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 vos dépenses</a:t>
          </a:r>
        </a:p>
      </dsp:txBody>
      <dsp:txXfrm>
        <a:off x="34726" y="75134"/>
        <a:ext cx="2297450" cy="641908"/>
      </dsp:txXfrm>
    </dsp:sp>
    <dsp:sp modelId="{AA54EFCF-D335-4C4C-87E8-0EE34CF0FBBF}">
      <dsp:nvSpPr>
        <dsp:cNvPr id="0" name=""/>
        <dsp:cNvSpPr/>
      </dsp:nvSpPr>
      <dsp:spPr>
        <a:xfrm>
          <a:off x="0" y="861208"/>
          <a:ext cx="2366902" cy="7113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en </a:t>
          </a:r>
          <a:r>
            <a:rPr lang="fr-FR" sz="1100" b="1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conservant</a:t>
          </a: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 le même niveau de dépenses</a:t>
          </a:r>
        </a:p>
      </dsp:txBody>
      <dsp:txXfrm>
        <a:off x="34726" y="895934"/>
        <a:ext cx="2297450" cy="641908"/>
      </dsp:txXfrm>
    </dsp:sp>
    <dsp:sp modelId="{E1EA7A44-C35A-4260-AB3B-4BDB9872271A}">
      <dsp:nvSpPr>
        <dsp:cNvPr id="0" name=""/>
        <dsp:cNvSpPr/>
      </dsp:nvSpPr>
      <dsp:spPr>
        <a:xfrm>
          <a:off x="0" y="1682008"/>
          <a:ext cx="2366902" cy="7113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Oui, mais en </a:t>
          </a:r>
          <a:r>
            <a:rPr lang="fr-FR" sz="1100" b="1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réduisant</a:t>
          </a: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 vos dépenses</a:t>
          </a:r>
        </a:p>
      </dsp:txBody>
      <dsp:txXfrm>
        <a:off x="34726" y="1716734"/>
        <a:ext cx="2297450" cy="641908"/>
      </dsp:txXfrm>
    </dsp:sp>
    <dsp:sp modelId="{FB09CAD8-A65C-46FF-8965-11087707D4ED}">
      <dsp:nvSpPr>
        <dsp:cNvPr id="0" name=""/>
        <dsp:cNvSpPr/>
      </dsp:nvSpPr>
      <dsp:spPr>
        <a:xfrm>
          <a:off x="0" y="2502808"/>
          <a:ext cx="2366902" cy="711360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Non</a:t>
          </a:r>
        </a:p>
      </dsp:txBody>
      <dsp:txXfrm>
        <a:off x="34726" y="2537534"/>
        <a:ext cx="2297450" cy="641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C907E-F997-4979-8BB6-5DFA8EC74DB1}">
      <dsp:nvSpPr>
        <dsp:cNvPr id="0" name=""/>
        <dsp:cNvSpPr/>
      </dsp:nvSpPr>
      <dsp:spPr>
        <a:xfrm>
          <a:off x="0" y="705"/>
          <a:ext cx="2609649" cy="481517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Paiement avec l’argent de votre compte bancaire courant</a:t>
          </a:r>
        </a:p>
      </dsp:txBody>
      <dsp:txXfrm>
        <a:off x="23506" y="24211"/>
        <a:ext cx="2562637" cy="434505"/>
      </dsp:txXfrm>
    </dsp:sp>
    <dsp:sp modelId="{51294B0C-E96C-4403-8B92-BE99A1675E9F}">
      <dsp:nvSpPr>
        <dsp:cNvPr id="0" name=""/>
        <dsp:cNvSpPr/>
      </dsp:nvSpPr>
      <dsp:spPr>
        <a:xfrm>
          <a:off x="0" y="495905"/>
          <a:ext cx="2609649" cy="481517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Paiement avec l’argent de votre épargne personnelle</a:t>
          </a:r>
        </a:p>
      </dsp:txBody>
      <dsp:txXfrm>
        <a:off x="23506" y="519411"/>
        <a:ext cx="2562637" cy="434505"/>
      </dsp:txXfrm>
    </dsp:sp>
    <dsp:sp modelId="{961D7E95-20BE-4D43-A379-B39EAC354166}">
      <dsp:nvSpPr>
        <dsp:cNvPr id="0" name=""/>
        <dsp:cNvSpPr/>
      </dsp:nvSpPr>
      <dsp:spPr>
        <a:xfrm>
          <a:off x="0" y="991105"/>
          <a:ext cx="2609649" cy="481517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Paiement en 3 ou 4 fois par carte bancaire </a:t>
          </a:r>
        </a:p>
      </dsp:txBody>
      <dsp:txXfrm>
        <a:off x="23506" y="1014611"/>
        <a:ext cx="2562637" cy="434505"/>
      </dsp:txXfrm>
    </dsp:sp>
    <dsp:sp modelId="{D0B05565-BA9E-413F-963D-82C2FB30614C}">
      <dsp:nvSpPr>
        <dsp:cNvPr id="0" name=""/>
        <dsp:cNvSpPr/>
      </dsp:nvSpPr>
      <dsp:spPr>
        <a:xfrm>
          <a:off x="0" y="1486305"/>
          <a:ext cx="2609649" cy="481517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Paiement en 5 ou 12 fois par carte bancaire</a:t>
          </a:r>
        </a:p>
      </dsp:txBody>
      <dsp:txXfrm>
        <a:off x="23506" y="1509811"/>
        <a:ext cx="2562637" cy="434505"/>
      </dsp:txXfrm>
    </dsp:sp>
    <dsp:sp modelId="{EE262F67-40D8-4D51-A8CE-1CAF8431BD4F}">
      <dsp:nvSpPr>
        <dsp:cNvPr id="0" name=""/>
        <dsp:cNvSpPr/>
      </dsp:nvSpPr>
      <dsp:spPr>
        <a:xfrm>
          <a:off x="0" y="1981506"/>
          <a:ext cx="2609649" cy="481517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Crédit renouvelable ou réserve d’argent associés à votre carte bancaire</a:t>
          </a:r>
        </a:p>
      </dsp:txBody>
      <dsp:txXfrm>
        <a:off x="23506" y="2005012"/>
        <a:ext cx="2562637" cy="434505"/>
      </dsp:txXfrm>
    </dsp:sp>
    <dsp:sp modelId="{B9F5F12C-06AB-42A7-9C82-3DD19EAF846C}">
      <dsp:nvSpPr>
        <dsp:cNvPr id="0" name=""/>
        <dsp:cNvSpPr/>
      </dsp:nvSpPr>
      <dsp:spPr>
        <a:xfrm>
          <a:off x="0" y="2476706"/>
          <a:ext cx="2609649" cy="481517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Crédit à la consommation sollicité auprès d’un organisme de crédit</a:t>
          </a:r>
        </a:p>
      </dsp:txBody>
      <dsp:txXfrm>
        <a:off x="23506" y="2500212"/>
        <a:ext cx="2562637" cy="434505"/>
      </dsp:txXfrm>
    </dsp:sp>
    <dsp:sp modelId="{2A759C87-1EBD-4A59-8A22-315709567B1A}">
      <dsp:nvSpPr>
        <dsp:cNvPr id="0" name=""/>
        <dsp:cNvSpPr/>
      </dsp:nvSpPr>
      <dsp:spPr>
        <a:xfrm>
          <a:off x="0" y="2971906"/>
          <a:ext cx="2609649" cy="481517"/>
        </a:xfrm>
        <a:prstGeom prst="roundRect">
          <a:avLst/>
        </a:prstGeom>
        <a:solidFill>
          <a:srgbClr val="F7F7F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00" tIns="38100" rIns="2160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rgbClr val="000000"/>
              </a:solidFill>
              <a:latin typeface="Century Gothic" panose="020F0302020204030204"/>
              <a:ea typeface="+mn-ea"/>
              <a:cs typeface="+mn-cs"/>
            </a:rPr>
            <a:t>Crédit à la consommation sur une durée supérieure à un an proposé par le commerçant</a:t>
          </a:r>
        </a:p>
      </dsp:txBody>
      <dsp:txXfrm>
        <a:off x="23506" y="2995412"/>
        <a:ext cx="2562637" cy="434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8FFA-537E-4E30-9C71-EB6FC0243EA2}" type="datetimeFigureOut">
              <a:rPr lang="fr-FR" smtClean="0"/>
              <a:pPr/>
              <a:t>17/01/2025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4B32C-D933-494C-B3B5-371E584BA2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77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041C0-46EE-7D43-8806-0F6427993E7E}" type="datetimeFigureOut">
              <a:rPr lang="en-US" smtClean="0"/>
              <a:pPr/>
              <a:t>1/17/2025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46C6B-6B5B-B846-B904-783F27D5E18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8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6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6.emf"/><Relationship Id="rId4" Type="http://schemas.openxmlformats.org/officeDocument/2006/relationships/image" Target="../media/image22.pn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emf"/><Relationship Id="rId4" Type="http://schemas.openxmlformats.org/officeDocument/2006/relationships/image" Target="../media/image27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4.emf"/><Relationship Id="rId4" Type="http://schemas.openxmlformats.org/officeDocument/2006/relationships/image" Target="../media/image27.png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6.emf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png"/><Relationship Id="rId5" Type="http://schemas.openxmlformats.org/officeDocument/2006/relationships/image" Target="../media/image6.emf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emf"/><Relationship Id="rId4" Type="http://schemas.openxmlformats.org/officeDocument/2006/relationships/image" Target="../media/image27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emf"/><Relationship Id="rId4" Type="http://schemas.openxmlformats.org/officeDocument/2006/relationships/image" Target="../media/image27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012CEB-7088-D649-8CC5-29CCE7BF0D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 b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1000" b="1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n°XX</a:t>
            </a:r>
            <a:endParaRPr lang="fr-FR" sz="10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5378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CF35F57-1B27-2F46-A91D-6D5DA8502A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6530" y="2334803"/>
            <a:ext cx="3479842" cy="13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8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A953BBE-FDF4-124B-95F2-CED21693CB28}"/>
              </a:ext>
            </a:extLst>
          </p:cNvPr>
          <p:cNvCxnSpPr>
            <a:cxnSpLocks/>
          </p:cNvCxnSpPr>
          <p:nvPr userDrawn="1"/>
        </p:nvCxnSpPr>
        <p:spPr>
          <a:xfrm>
            <a:off x="2523968" y="2199502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8D1CDB8-5586-F64A-A592-00B65D850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6719">
            <a:off x="888531" y="2484473"/>
            <a:ext cx="1843952" cy="14889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D296675-685D-CA4B-A981-9EDE78940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77027"/>
            <a:ext cx="2030016" cy="20596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A824B6-61E9-CE4C-A443-727D65B6A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63" y="327935"/>
            <a:ext cx="2048250" cy="1508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174658-0EA1-2941-9151-42E04E69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709961" y="0"/>
            <a:ext cx="1856353" cy="1338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D3DDFD-AA1F-BB43-931F-345334206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513938"/>
            <a:ext cx="819872" cy="16343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F56142-9006-7941-A5C0-691A20745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6259" y="1479952"/>
            <a:ext cx="2276219" cy="12704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6B0096-B12E-7747-9CCD-DF0ABAB353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671" y="2937581"/>
            <a:ext cx="1739294" cy="535167"/>
          </a:xfrm>
          <a:prstGeom prst="rect">
            <a:avLst/>
          </a:prstGeom>
        </p:spPr>
      </p:pic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8C1F97E3-86EE-944E-BDBC-657E7CADEE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4381" y="1554056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1" name="Espace réservé pour une image  20">
            <a:extLst>
              <a:ext uri="{FF2B5EF4-FFF2-40B4-BE49-F238E27FC236}">
                <a16:creationId xmlns:a16="http://schemas.microsoft.com/office/drawing/2014/main" id="{14BB77A0-7B6B-3A4D-815A-C52B730C52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3122" y="2879678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22EB4E1A-D128-D94A-A64C-F4E5C0B82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041" y="415012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ce réservé du texte 30">
            <a:extLst>
              <a:ext uri="{FF2B5EF4-FFF2-40B4-BE49-F238E27FC236}">
                <a16:creationId xmlns:a16="http://schemas.microsoft.com/office/drawing/2014/main" id="{C63C145E-93E1-3543-A1F1-4A31E3CF78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041" y="436167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5" name="Espace réservé du texte 30">
            <a:extLst>
              <a:ext uri="{FF2B5EF4-FFF2-40B4-BE49-F238E27FC236}">
                <a16:creationId xmlns:a16="http://schemas.microsoft.com/office/drawing/2014/main" id="{12598799-AEFB-AB40-A5E0-AC9E56B411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041" y="458873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35119085-2562-9344-AB8E-1D6074BE07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41" y="481664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0F60D4A-3983-A04D-B974-03A6639E64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43" y="2879678"/>
            <a:ext cx="1739293" cy="535167"/>
          </a:xfrm>
          <a:prstGeom prst="rect">
            <a:avLst/>
          </a:prstGeom>
        </p:spPr>
      </p:pic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C481E297-BC38-CA4C-AFFE-2EF8CCD9A3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5710" y="4784743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46722951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561CBF-818F-4145-892B-96F271CC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6807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7E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429E18-CC50-D44C-9044-B1626A30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1924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FC7AAD-CF41-0542-A528-A85E503D6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22784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C8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328ED1-9BF4-3E4C-A592-4B26E00F1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31493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7E8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29F7CD-216C-BA49-908E-CE56C437C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982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032B1F-2582-6449-AE30-9B73350E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5177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blanch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032B1F-2582-6449-AE30-9B73350E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1987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8BEC784-CC0D-FB48-8140-711D7C35C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628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123610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620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41375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126" y="1208691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71285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B96E8B-1A4D-C24B-8919-EA8276D34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999" y="3080768"/>
            <a:ext cx="1739294" cy="5351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F082A9-677F-C646-8837-F8F665181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731"/>
            <a:ext cx="2090992" cy="2419019"/>
          </a:xfrm>
          <a:prstGeom prst="rect">
            <a:avLst/>
          </a:prstGeom>
        </p:spPr>
      </p:pic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BA83A6E0-8DD8-2C46-8FBF-57F06FD5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263" y="-851312"/>
            <a:ext cx="2010737" cy="6846123"/>
          </a:xfrm>
          <a:prstGeom prst="rect">
            <a:avLst/>
          </a:prstGeom>
        </p:spPr>
      </p:pic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DECE6A4B-1F30-974E-8DA5-1A9D52609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8056" y="1675127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7" name="Espace réservé pour une image  20">
            <a:extLst>
              <a:ext uri="{FF2B5EF4-FFF2-40B4-BE49-F238E27FC236}">
                <a16:creationId xmlns:a16="http://schemas.microsoft.com/office/drawing/2014/main" id="{E090B88F-2B23-E043-A376-F33715E5BC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4853" y="3063307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9" name="Espace réservé du texte 22">
            <a:extLst>
              <a:ext uri="{FF2B5EF4-FFF2-40B4-BE49-F238E27FC236}">
                <a16:creationId xmlns:a16="http://schemas.microsoft.com/office/drawing/2014/main" id="{8C26469A-5D3E-7847-BF5A-A2BBE6DD6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253" y="412107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84548946-7B2A-D64F-A8F7-512E677731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253" y="433262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92830989-0A37-F643-9E00-8640ECCD62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253" y="455968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7D886E70-A34A-354C-ABB1-99EE84D7C8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253" y="478759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489E5E1-5E61-9141-9D79-AACEC2705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056" y="3106468"/>
            <a:ext cx="1739293" cy="535167"/>
          </a:xfrm>
          <a:prstGeom prst="rect">
            <a:avLst/>
          </a:prstGeom>
        </p:spPr>
      </p:pic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7E481329-B570-124C-ABB1-45509A39BA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6635" y="4784743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246DECD-3470-6442-A84C-3BBE0D421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59534" y="3341830"/>
            <a:ext cx="1105189" cy="2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668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986" y="1261273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106684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739155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474574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7097202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63" y="1922174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9647199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179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639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675" y="1791626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26" y="253734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3040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8193">
            <a:off x="5704274" y="1904148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1313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098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46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854C33-3968-6840-B7EC-1A8A2E800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92709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739" y="1562620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14434">
            <a:off x="332543" y="443299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939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77421">
            <a:off x="5135725" y="1427890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415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91409">
            <a:off x="4377628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396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854C33-3968-6840-B7EC-1A8A2E800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57387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B442D3-0690-A348-8E20-A26D5EDC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7480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0" y="0"/>
            <a:ext cx="41989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B89EA-1F84-3340-BC4B-00B7475585C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B50600-242A-3E42-A7CE-30424253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5817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DADDE8-1CFD-624B-938F-54A2ED75573C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BD92C3-5375-D54C-B84B-09CD32D9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6534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bg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bg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6023EA-9A95-3F4A-BBBA-9E47873D2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8323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719" y="369848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936301491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36917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452347-CD83-D646-8949-409002917C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384" y="3642087"/>
            <a:ext cx="2147906" cy="6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85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702D3-4926-7546-B197-A6D2C2BED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31DD5C-6FB5-BB15-BF8B-1682148C53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2093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971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6486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36378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74048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6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43997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30217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6611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0942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5433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4079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sp>
        <p:nvSpPr>
          <p:cNvPr id="19" name="Espace réservé pour une image  20">
            <a:extLst>
              <a:ext uri="{FF2B5EF4-FFF2-40B4-BE49-F238E27FC236}">
                <a16:creationId xmlns:a16="http://schemas.microsoft.com/office/drawing/2014/main" id="{729AD697-0BE6-9145-9623-B01E096F5E6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25451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31DAEF-F2F0-BC47-9D30-B72A3F2159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03157" y="2336440"/>
            <a:ext cx="3458299" cy="13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617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87731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629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00551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621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068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126" y="1208692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444037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986" y="1261274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611151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DAAA08-9197-704B-8714-C09CD01E0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090" y="1588390"/>
            <a:ext cx="3068910" cy="3258944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09081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19847098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012129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8956E-CF47-764F-8CD9-5F483A37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440" y="1343017"/>
            <a:ext cx="3019106" cy="306081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634863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63" y="1922175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48192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25451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7D7E549-0217-8347-B1C1-56EF40382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885262" y="2534596"/>
            <a:ext cx="3137999" cy="96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290842297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492910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642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000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675" y="1791627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27" y="253735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011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8193">
            <a:off x="5704275" y="1904149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638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F8A78-1D64-E543-96B3-BA1238A7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731" y="1740607"/>
            <a:ext cx="3773214" cy="3258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72469-766D-4E4E-BD87-8FC4640E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638080">
            <a:off x="433580" y="255843"/>
            <a:ext cx="2470518" cy="2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546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099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34801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739" y="1562621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14434">
            <a:off x="332544" y="443300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3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8368D2-F88E-D947-BF61-E99168989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858" y="2290815"/>
            <a:ext cx="3179245" cy="277826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3A1B1-E76B-6C41-BFE2-3CB7EBFA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09775">
            <a:off x="381596" y="412167"/>
            <a:ext cx="1816261" cy="1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6817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77421">
            <a:off x="5135725" y="1427891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609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7D7E549-0217-8347-B1C1-56EF40382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298" y="265006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358045948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91409">
            <a:off x="4377629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63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2133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80071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1" y="0"/>
            <a:ext cx="41989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15005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47229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4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1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7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2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4519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720" y="369848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215142948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36918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463" y="367903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89860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597223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012CEB-7088-D649-8CC5-29CCE7BF0D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 b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1000" b="1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n°XX</a:t>
            </a:r>
            <a:endParaRPr lang="fr-FR" sz="10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5378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CF35F57-1B27-2F46-A91D-6D5DA8502A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6530" y="2334803"/>
            <a:ext cx="3479842" cy="13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17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7D7E549-0217-8347-B1C1-56EF40382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298" y="265006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62428409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25451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DB89DEF-97D1-7646-9D3F-5922EA08A9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90424" y="2535099"/>
            <a:ext cx="3138000" cy="9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715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 dirty="0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2023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012CEB-7088-D649-8CC5-29CCE7BF0D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 b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1000" b="1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n°XX</a:t>
            </a:r>
            <a:endParaRPr lang="fr-FR" sz="10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277292098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86094369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FDBCCE-FB21-2649-BED9-F8C468EDDCC3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0DD2E0F4-0473-8046-B51B-C28175BF5B5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470904" y="655437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6000" b="1" dirty="0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2023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442ED45D-553E-FD46-8F24-8AA31D8EA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6999" y="1407915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7" name="Espace réservé pour une image  20">
            <a:extLst>
              <a:ext uri="{FF2B5EF4-FFF2-40B4-BE49-F238E27FC236}">
                <a16:creationId xmlns:a16="http://schemas.microsoft.com/office/drawing/2014/main" id="{FFF8B8C5-C2BD-A442-9656-07811CDA4B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0000" y="2987948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963691D-2F98-AB43-B768-E84975D793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367" y="4167461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DE3302C1-4093-534D-9694-60814B8398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67" y="437901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96EA8FF2-86E5-504E-B21E-4297F7CCD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367" y="460606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52B2C42-F84D-D14A-A5F3-9B7F9AD1A7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367" y="483397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id="{02A60048-9CC6-384D-B999-EE3ED1FB93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296603186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5704AE-AA4E-5C4A-B9D6-C7DAE7AF7D31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D17BE2E1-4EDC-964B-8775-61446572AA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04186" y="-835269"/>
            <a:ext cx="4780490" cy="357261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8625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6D9F41-4EA4-FE46-8747-6B775237546E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B54E5852-7B4F-B44D-A42E-6C5F1C8E0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42" y="2583692"/>
            <a:ext cx="1739293" cy="535167"/>
          </a:xfrm>
          <a:prstGeom prst="rect">
            <a:avLst/>
          </a:prstGeom>
        </p:spPr>
      </p:pic>
      <p:pic>
        <p:nvPicPr>
          <p:cNvPr id="28" name="Image 2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25EA71F-4E66-2D4A-9638-F3CFFA0D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49787FC-5EAD-0B4A-B973-6D36D2F4C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F8DD218-F975-384F-B979-78813FC98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F715280-37B5-BB4F-8508-CE52E2038B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C5B94AC-6C52-C346-B1CF-BA13B550E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85E62032-BEF8-8342-9921-91ED90039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41" name="Espace réservé pour une image  20">
            <a:extLst>
              <a:ext uri="{FF2B5EF4-FFF2-40B4-BE49-F238E27FC236}">
                <a16:creationId xmlns:a16="http://schemas.microsoft.com/office/drawing/2014/main" id="{49C90684-C865-AC4A-BA59-B5226E051F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91975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715E3BD2-4773-7741-8580-52C2A5705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63D2D004-6D40-364E-A62B-D88443D84C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3A3412C8-58F9-F947-ABB1-FCE7F50279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7703CEF-DE61-E64C-BE47-34D87AAA8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B9B98ABB-3D14-224B-B261-092FE2282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347365134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5704AE-AA4E-5C4A-B9D6-C7DAE7AF7D31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6D9F41-4EA4-FE46-8747-6B775237546E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25EA71F-4E66-2D4A-9638-F3CFFA0D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49787FC-5EAD-0B4A-B973-6D36D2F4C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F8DD218-F975-384F-B979-78813FC98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F715280-37B5-BB4F-8508-CE52E2038B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C5B94AC-6C52-C346-B1CF-BA13B550E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85E62032-BEF8-8342-9921-91ED90039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715E3BD2-4773-7741-8580-52C2A5705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63D2D004-6D40-364E-A62B-D88443D84C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3A3412C8-58F9-F947-ABB1-FCE7F50279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7703CEF-DE61-E64C-BE47-34D87AAA8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B9B98ABB-3D14-224B-B261-092FE2282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8A20B54-7463-4ECB-B826-6F221EFFA7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4605" y="1988405"/>
            <a:ext cx="3479842" cy="1339245"/>
          </a:xfrm>
          <a:prstGeom prst="rect">
            <a:avLst/>
          </a:prstGeom>
        </p:spPr>
      </p:pic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340FD796-5944-4666-AB62-CB8F963F85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736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102454442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9B241-E08E-A948-BAA3-FC0D1BFEDFAC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00FE72-5AD0-B448-A597-91FA75449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5941369" y="-296515"/>
            <a:ext cx="606607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15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100F0F-4E63-0C48-B294-7A8EADDC29CE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4AB9087-87D3-FD4D-8F27-AA0F4DC3B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06" y="2583692"/>
            <a:ext cx="1739293" cy="535167"/>
          </a:xfrm>
          <a:prstGeom prst="rect">
            <a:avLst/>
          </a:prstGeom>
        </p:spPr>
      </p:pic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F5A14D41-8D66-B140-A488-9E218A17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8" name="Espace réservé pour une image  20">
            <a:extLst>
              <a:ext uri="{FF2B5EF4-FFF2-40B4-BE49-F238E27FC236}">
                <a16:creationId xmlns:a16="http://schemas.microsoft.com/office/drawing/2014/main" id="{68CD65BF-3E98-BC46-9F3C-8A38F186B9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5439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CF67CD15-3E16-4246-9C0E-96BC4FB1C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2A078F93-8A85-3449-965E-97C715FC8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4E33E700-DBF5-4043-9B09-ECA41B3B5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3" name="Espace réservé du texte 30">
            <a:extLst>
              <a:ext uri="{FF2B5EF4-FFF2-40B4-BE49-F238E27FC236}">
                <a16:creationId xmlns:a16="http://schemas.microsoft.com/office/drawing/2014/main" id="{C82568DE-F25B-F54B-A94F-FEE8B7A13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9EDDB63-963C-C14E-AEF9-8A5240660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413040391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9B241-E08E-A948-BAA3-FC0D1BFEDFAC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100F0F-4E63-0C48-B294-7A8EADDC29CE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F5A14D41-8D66-B140-A488-9E218A17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CF67CD15-3E16-4246-9C0E-96BC4FB1C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2A078F93-8A85-3449-965E-97C715FC8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4E33E700-DBF5-4043-9B09-ECA41B3B5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3" name="Espace réservé du texte 30">
            <a:extLst>
              <a:ext uri="{FF2B5EF4-FFF2-40B4-BE49-F238E27FC236}">
                <a16:creationId xmlns:a16="http://schemas.microsoft.com/office/drawing/2014/main" id="{C82568DE-F25B-F54B-A94F-FEE8B7A13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9EDDB63-963C-C14E-AEF9-8A5240660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4AA422-F8FC-46AC-9A36-CC9429FC0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4605" y="1988405"/>
            <a:ext cx="3479842" cy="1339245"/>
          </a:xfrm>
          <a:prstGeom prst="rect">
            <a:avLst/>
          </a:prstGeom>
        </p:spPr>
      </p:pic>
      <p:sp>
        <p:nvSpPr>
          <p:cNvPr id="16" name="Espace réservé pour une image  20">
            <a:extLst>
              <a:ext uri="{FF2B5EF4-FFF2-40B4-BE49-F238E27FC236}">
                <a16:creationId xmlns:a16="http://schemas.microsoft.com/office/drawing/2014/main" id="{DD123329-10A2-4100-95DC-062052ADB06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200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334925215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A953BBE-FDF4-124B-95F2-CED21693CB28}"/>
              </a:ext>
            </a:extLst>
          </p:cNvPr>
          <p:cNvCxnSpPr>
            <a:cxnSpLocks/>
          </p:cNvCxnSpPr>
          <p:nvPr userDrawn="1"/>
        </p:nvCxnSpPr>
        <p:spPr>
          <a:xfrm>
            <a:off x="2523968" y="2199502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8D1CDB8-5586-F64A-A592-00B65D850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6719">
            <a:off x="888531" y="2484473"/>
            <a:ext cx="1843952" cy="14889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D296675-685D-CA4B-A981-9EDE78940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77027"/>
            <a:ext cx="2030016" cy="20596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A824B6-61E9-CE4C-A443-727D65B6A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63" y="327935"/>
            <a:ext cx="2048250" cy="1508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174658-0EA1-2941-9151-42E04E69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709961" y="0"/>
            <a:ext cx="1856353" cy="1338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D3DDFD-AA1F-BB43-931F-345334206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513938"/>
            <a:ext cx="819872" cy="16343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F56142-9006-7941-A5C0-691A20745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6259" y="1479952"/>
            <a:ext cx="2276219" cy="12704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6B0096-B12E-7747-9CCD-DF0ABAB353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671" y="2937581"/>
            <a:ext cx="1739294" cy="535167"/>
          </a:xfrm>
          <a:prstGeom prst="rect">
            <a:avLst/>
          </a:prstGeom>
        </p:spPr>
      </p:pic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8C1F97E3-86EE-944E-BDBC-657E7CADEE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4381" y="1554056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1" name="Espace réservé pour une image  20">
            <a:extLst>
              <a:ext uri="{FF2B5EF4-FFF2-40B4-BE49-F238E27FC236}">
                <a16:creationId xmlns:a16="http://schemas.microsoft.com/office/drawing/2014/main" id="{14BB77A0-7B6B-3A4D-815A-C52B730C52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3122" y="2879678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22EB4E1A-D128-D94A-A64C-F4E5C0B82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041" y="415012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ce réservé du texte 30">
            <a:extLst>
              <a:ext uri="{FF2B5EF4-FFF2-40B4-BE49-F238E27FC236}">
                <a16:creationId xmlns:a16="http://schemas.microsoft.com/office/drawing/2014/main" id="{C63C145E-93E1-3543-A1F1-4A31E3CF78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041" y="436167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5" name="Espace réservé du texte 30">
            <a:extLst>
              <a:ext uri="{FF2B5EF4-FFF2-40B4-BE49-F238E27FC236}">
                <a16:creationId xmlns:a16="http://schemas.microsoft.com/office/drawing/2014/main" id="{12598799-AEFB-AB40-A5E0-AC9E56B411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041" y="458873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35119085-2562-9344-AB8E-1D6074BE07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41" y="481664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0F60D4A-3983-A04D-B974-03A6639E64D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43" y="2879678"/>
            <a:ext cx="1739293" cy="535167"/>
          </a:xfrm>
          <a:prstGeom prst="rect">
            <a:avLst/>
          </a:prstGeom>
        </p:spPr>
      </p:pic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C481E297-BC38-CA4C-AFFE-2EF8CCD9A3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5710" y="4784743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31017441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B96E8B-1A4D-C24B-8919-EA8276D34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999" y="3080768"/>
            <a:ext cx="1739294" cy="5351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F082A9-677F-C646-8837-F8F665181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731"/>
            <a:ext cx="2090992" cy="2419019"/>
          </a:xfrm>
          <a:prstGeom prst="rect">
            <a:avLst/>
          </a:prstGeom>
        </p:spPr>
      </p:pic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BA83A6E0-8DD8-2C46-8FBF-57F06FD5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263" y="-851312"/>
            <a:ext cx="2010737" cy="6846123"/>
          </a:xfrm>
          <a:prstGeom prst="rect">
            <a:avLst/>
          </a:prstGeom>
        </p:spPr>
      </p:pic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DECE6A4B-1F30-974E-8DA5-1A9D52609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8056" y="1675127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7" name="Espace réservé pour une image  20">
            <a:extLst>
              <a:ext uri="{FF2B5EF4-FFF2-40B4-BE49-F238E27FC236}">
                <a16:creationId xmlns:a16="http://schemas.microsoft.com/office/drawing/2014/main" id="{E090B88F-2B23-E043-A376-F33715E5BC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4853" y="3063307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9" name="Espace réservé du texte 22">
            <a:extLst>
              <a:ext uri="{FF2B5EF4-FFF2-40B4-BE49-F238E27FC236}">
                <a16:creationId xmlns:a16="http://schemas.microsoft.com/office/drawing/2014/main" id="{8C26469A-5D3E-7847-BF5A-A2BBE6DD6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253" y="412107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84548946-7B2A-D64F-A8F7-512E677731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253" y="433262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92830989-0A37-F643-9E00-8640ECCD62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253" y="455968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7D886E70-A34A-354C-ABB1-99EE84D7C8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253" y="478759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489E5E1-5E61-9141-9D79-AACEC2705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056" y="3106468"/>
            <a:ext cx="1739293" cy="535167"/>
          </a:xfrm>
          <a:prstGeom prst="rect">
            <a:avLst/>
          </a:prstGeom>
        </p:spPr>
      </p:pic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7E481329-B570-124C-ABB1-45509A39BA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6635" y="4784743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246DECD-3470-6442-A84C-3BBE0D421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59534" y="3341830"/>
            <a:ext cx="1105189" cy="2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697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37B6A58-2FED-8F4B-B25E-59D634886980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7E8C0D1-914A-9A45-AF1F-1D528D3CD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52687"/>
            <a:ext cx="1701740" cy="251847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1421E4A-6776-5346-9693-85C721D52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262" y="3080768"/>
            <a:ext cx="1739294" cy="535167"/>
          </a:xfrm>
          <a:prstGeom prst="rect">
            <a:avLst/>
          </a:prstGeom>
        </p:spPr>
      </p:pic>
      <p:sp>
        <p:nvSpPr>
          <p:cNvPr id="38" name="Sous-titre 2">
            <a:extLst>
              <a:ext uri="{FF2B5EF4-FFF2-40B4-BE49-F238E27FC236}">
                <a16:creationId xmlns:a16="http://schemas.microsoft.com/office/drawing/2014/main" id="{452586A2-BEFB-2347-A917-5C178E25DD11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470904" y="655437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6000" b="1">
                <a:ln>
                  <a:solidFill>
                    <a:srgbClr val="FFFFFF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42" name="Image 41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692251CC-BE9C-8745-A8E6-9554AF71C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159" y="1333148"/>
            <a:ext cx="1908776" cy="154132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1443FC6-7903-E147-BD1C-7AAD2964CE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3824" y="2062732"/>
            <a:ext cx="3492710" cy="261953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0DB0CD71-7F8D-324B-A17D-6C5257187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6525" y="-375"/>
            <a:ext cx="4696530" cy="2249169"/>
          </a:xfrm>
          <a:prstGeom prst="rect">
            <a:avLst/>
          </a:prstGeom>
        </p:spPr>
      </p:pic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D10ADBD6-F17B-CE4A-9D0C-145032675A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6999" y="1407915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54" name="Espace réservé pour une image  20">
            <a:extLst>
              <a:ext uri="{FF2B5EF4-FFF2-40B4-BE49-F238E27FC236}">
                <a16:creationId xmlns:a16="http://schemas.microsoft.com/office/drawing/2014/main" id="{1384FBA2-F20C-404D-983A-CF6E783767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72720" y="3033232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55" name="Espace réservé du texte 18">
            <a:extLst>
              <a:ext uri="{FF2B5EF4-FFF2-40B4-BE49-F238E27FC236}">
                <a16:creationId xmlns:a16="http://schemas.microsoft.com/office/drawing/2014/main" id="{D6AD3A04-D851-794C-B4F0-834E1A76D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3489" y="4802998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Espace réservé du texte 22">
            <a:extLst>
              <a:ext uri="{FF2B5EF4-FFF2-40B4-BE49-F238E27FC236}">
                <a16:creationId xmlns:a16="http://schemas.microsoft.com/office/drawing/2014/main" id="{1ADEFAAD-E974-ED45-9175-05FADCABB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367" y="4167461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id="{AAE626D6-55F3-1846-9867-08700754EB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67" y="437901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62" name="Espace réservé du texte 30">
            <a:extLst>
              <a:ext uri="{FF2B5EF4-FFF2-40B4-BE49-F238E27FC236}">
                <a16:creationId xmlns:a16="http://schemas.microsoft.com/office/drawing/2014/main" id="{74E4A4E0-131D-1F4C-B795-D56916D56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367" y="460606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63" name="Espace réservé du texte 30">
            <a:extLst>
              <a:ext uri="{FF2B5EF4-FFF2-40B4-BE49-F238E27FC236}">
                <a16:creationId xmlns:a16="http://schemas.microsoft.com/office/drawing/2014/main" id="{B8427E1B-66C9-D847-BCC7-FB4C471589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367" y="483397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27787768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5A4D2D-1AED-854D-A318-CCBF5068DD4E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B617F66E-EB3A-F94C-81CD-36A47C7D312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04186" y="-835269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8625" b="1" dirty="0">
                <a:ln>
                  <a:solidFill>
                    <a:srgbClr val="FFFFFF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DC3839-BDF8-BE46-83A2-4AE376B819C9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E541783-E615-F64D-AAFE-7F466DD1A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42" y="2583692"/>
            <a:ext cx="1739293" cy="535167"/>
          </a:xfrm>
          <a:prstGeom prst="rect">
            <a:avLst/>
          </a:prstGeom>
        </p:spPr>
      </p:pic>
      <p:pic>
        <p:nvPicPr>
          <p:cNvPr id="21" name="Image 2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1E1F31B-703A-064C-8B19-A2C8DBBDD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E0A62EC-3C48-9E4D-9E1F-BF1DED21C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8778429-BB2E-5844-BE7F-A232FAC72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A3AA140-6AAA-9042-9F3D-EC13D2D294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C0A94E-24A3-A149-ABCE-8D5E12E92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375AA6A-809A-D14D-AC88-EBF87BF126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36" y="2571750"/>
            <a:ext cx="1739294" cy="535167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F6944CE-A226-3344-852E-31542566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9" name="Espace réservé pour une image  20">
            <a:extLst>
              <a:ext uri="{FF2B5EF4-FFF2-40B4-BE49-F238E27FC236}">
                <a16:creationId xmlns:a16="http://schemas.microsoft.com/office/drawing/2014/main" id="{AF469EF0-D360-7B44-B271-26A6D0C832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91975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3645F1C-665B-524A-8257-5F44E8E32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6383" y="4769209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C9D50F-469E-FC46-B5B4-891E49D45B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EDCFE19D-6C5C-804A-B233-EF5ED56E5E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BE4ADA59-667F-E64C-826D-CDCD2CB76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EDE3220-4123-1844-9401-4F22FF3DAF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325493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25451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DB89DEF-97D1-7646-9D3F-5922EA08A9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90424" y="2535099"/>
            <a:ext cx="3138000" cy="9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9412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5A4D2D-1AED-854D-A318-CCBF5068DD4E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DC3839-BDF8-BE46-83A2-4AE376B819C9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E541783-E615-F64D-AAFE-7F466DD1A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42" y="2583692"/>
            <a:ext cx="1739293" cy="535167"/>
          </a:xfrm>
          <a:prstGeom prst="rect">
            <a:avLst/>
          </a:prstGeom>
        </p:spPr>
      </p:pic>
      <p:pic>
        <p:nvPicPr>
          <p:cNvPr id="21" name="Image 2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1E1F31B-703A-064C-8B19-A2C8DBBDD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E0A62EC-3C48-9E4D-9E1F-BF1DED21C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8778429-BB2E-5844-BE7F-A232FAC72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A3AA140-6AAA-9042-9F3D-EC13D2D294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C0A94E-24A3-A149-ABCE-8D5E12E92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F6944CE-A226-3344-852E-31542566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3645F1C-665B-524A-8257-5F44E8E32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6383" y="4769209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C9D50F-469E-FC46-B5B4-891E49D45B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EDCFE19D-6C5C-804A-B233-EF5ED56E5E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BE4ADA59-667F-E64C-826D-CDCD2CB76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EDE3220-4123-1844-9401-4F22FF3DAF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28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0E0410-5636-40A9-962E-6A09A8F4C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67539" y="1978731"/>
            <a:ext cx="3458299" cy="1330954"/>
          </a:xfrm>
          <a:prstGeom prst="rect">
            <a:avLst/>
          </a:prstGeom>
        </p:spPr>
      </p:pic>
      <p:sp>
        <p:nvSpPr>
          <p:cNvPr id="35" name="Espace réservé pour une image  20">
            <a:extLst>
              <a:ext uri="{FF2B5EF4-FFF2-40B4-BE49-F238E27FC236}">
                <a16:creationId xmlns:a16="http://schemas.microsoft.com/office/drawing/2014/main" id="{9ECE7C4B-6CBB-4677-A079-0026F1B0C78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3042" y="2545000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879681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5A4D2D-1AED-854D-A318-CCBF5068DD4E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DC3839-BDF8-BE46-83A2-4AE376B819C9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E541783-E615-F64D-AAFE-7F466DD1A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06" y="2583692"/>
            <a:ext cx="1739293" cy="535167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F6944CE-A226-3344-852E-31542566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3645F1C-665B-524A-8257-5F44E8E32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6383" y="4769209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698256BB-08CD-5149-A4AD-9B74116A1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5150ED72-E517-1640-A218-BD37CD1646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8" name="Espace réservé du texte 30">
            <a:extLst>
              <a:ext uri="{FF2B5EF4-FFF2-40B4-BE49-F238E27FC236}">
                <a16:creationId xmlns:a16="http://schemas.microsoft.com/office/drawing/2014/main" id="{CA575152-80F1-D241-9B2F-4A73817341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C30E2406-6B7C-134D-9EBC-6BD818C70B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91C4841C-5627-48BC-AA08-A1467D36DA5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04186" y="-835269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8625" b="1" dirty="0">
                <a:ln>
                  <a:solidFill>
                    <a:srgbClr val="FFFFFF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DC8830B-F4EA-4476-8DF3-80FDDFC41E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36" y="2571750"/>
            <a:ext cx="1739294" cy="535167"/>
          </a:xfrm>
          <a:prstGeom prst="rect">
            <a:avLst/>
          </a:prstGeom>
        </p:spPr>
      </p:pic>
      <p:sp>
        <p:nvSpPr>
          <p:cNvPr id="23" name="Espace réservé pour une image  20">
            <a:extLst>
              <a:ext uri="{FF2B5EF4-FFF2-40B4-BE49-F238E27FC236}">
                <a16:creationId xmlns:a16="http://schemas.microsoft.com/office/drawing/2014/main" id="{FB4CC967-3846-4676-BD01-5757350FDE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91975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21604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5A4D2D-1AED-854D-A318-CCBF5068DD4E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DC3839-BDF8-BE46-83A2-4AE376B819C9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E541783-E615-F64D-AAFE-7F466DD1A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06" y="2583692"/>
            <a:ext cx="1739293" cy="535167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F6944CE-A226-3344-852E-31542566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3645F1C-665B-524A-8257-5F44E8E32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6383" y="4769209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698256BB-08CD-5149-A4AD-9B74116A1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5150ED72-E517-1640-A218-BD37CD1646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8" name="Espace réservé du texte 30">
            <a:extLst>
              <a:ext uri="{FF2B5EF4-FFF2-40B4-BE49-F238E27FC236}">
                <a16:creationId xmlns:a16="http://schemas.microsoft.com/office/drawing/2014/main" id="{CA575152-80F1-D241-9B2F-4A73817341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C30E2406-6B7C-134D-9EBC-6BD818C70B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CAA469-6E3D-43C2-9DD2-5C3F4B9D1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67539" y="1978731"/>
            <a:ext cx="3458299" cy="1330954"/>
          </a:xfrm>
          <a:prstGeom prst="rect">
            <a:avLst/>
          </a:prstGeom>
        </p:spPr>
      </p:pic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D525093C-B89B-4CEB-BAE3-3C4096A6AD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200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51882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DBA42E8-EDF2-B248-AAB8-20CCEEB75354}"/>
              </a:ext>
            </a:extLst>
          </p:cNvPr>
          <p:cNvCxnSpPr>
            <a:cxnSpLocks/>
          </p:cNvCxnSpPr>
          <p:nvPr userDrawn="1"/>
        </p:nvCxnSpPr>
        <p:spPr>
          <a:xfrm>
            <a:off x="2523968" y="2199502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CA36B49F-AACD-8249-8142-D733EAAFB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6719">
            <a:off x="888531" y="2484473"/>
            <a:ext cx="1843952" cy="148897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831EA2F-1EDC-FC43-97E5-8D786C2FC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77027"/>
            <a:ext cx="2030016" cy="2059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6F539F2-2CF7-BF44-9469-B42788628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63" y="327935"/>
            <a:ext cx="2048250" cy="150894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7817846-3DCF-D642-9370-1EAB351F6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709961" y="0"/>
            <a:ext cx="1856353" cy="13382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5C42CCC-23D7-5E4C-AA4F-479AC4650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513938"/>
            <a:ext cx="819872" cy="163431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528238E-000E-3F47-8169-98C0C30B6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6259" y="1479952"/>
            <a:ext cx="2276219" cy="12704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1C3D590-E597-1044-8829-69B1EE8878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671" y="2937581"/>
            <a:ext cx="1739294" cy="535167"/>
          </a:xfrm>
          <a:prstGeom prst="rect">
            <a:avLst/>
          </a:prstGeom>
        </p:spPr>
      </p:pic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2C217B2C-F173-6D4A-AA46-1CF288293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4381" y="1554056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41" name="Espace réservé pour une image  20">
            <a:extLst>
              <a:ext uri="{FF2B5EF4-FFF2-40B4-BE49-F238E27FC236}">
                <a16:creationId xmlns:a16="http://schemas.microsoft.com/office/drawing/2014/main" id="{DA59EF56-06A1-134B-98AA-DCC94AAE9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3122" y="2879678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42" name="Espace réservé du texte 18">
            <a:extLst>
              <a:ext uri="{FF2B5EF4-FFF2-40B4-BE49-F238E27FC236}">
                <a16:creationId xmlns:a16="http://schemas.microsoft.com/office/drawing/2014/main" id="{3CECA85F-7B46-5244-A098-EC75D1AF9A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41478" y="4768032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D1E5B786-903C-AD47-91BA-D673E64EF4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041" y="415012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012AF968-17AD-5C48-86B4-8D2DE78E8B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041" y="436167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9E21CBAE-804A-E84F-BF39-D05008BF1D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041" y="458873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ACF2EC4D-D337-7C4B-907A-440CA74728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41" y="481664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64715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B63144-2EC4-1D4F-AA34-0B32FF6A0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999" y="3080768"/>
            <a:ext cx="1739294" cy="5351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345AFE-D7E4-E14F-A2BD-6AE84E2B5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731"/>
            <a:ext cx="2090992" cy="2419019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99329CD4-6498-FD4B-B228-98E36A2B5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263" y="-851312"/>
            <a:ext cx="2010737" cy="6846123"/>
          </a:xfrm>
          <a:prstGeom prst="rect">
            <a:avLst/>
          </a:prstGeom>
        </p:spPr>
      </p:pic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F46EC0B-21D0-6B43-843C-4E3462D970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8056" y="1675127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2" name="Espace réservé pour une image  20">
            <a:extLst>
              <a:ext uri="{FF2B5EF4-FFF2-40B4-BE49-F238E27FC236}">
                <a16:creationId xmlns:a16="http://schemas.microsoft.com/office/drawing/2014/main" id="{EE897D7F-8DB6-B144-921D-51428FD665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4853" y="3063307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7AEBFDC0-1565-D642-87CE-1B84A7F779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7589" y="4802998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7E788758-A00C-9E4B-A989-09B83AC41D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253" y="412107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space réservé du texte 30">
            <a:extLst>
              <a:ext uri="{FF2B5EF4-FFF2-40B4-BE49-F238E27FC236}">
                <a16:creationId xmlns:a16="http://schemas.microsoft.com/office/drawing/2014/main" id="{1FBBC045-66C0-824E-91CA-6D0ACCE3FD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253" y="433262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8871A847-F24E-C743-89F5-A0935B15AC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253" y="455968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933099A5-D626-0F44-BC24-9313DF11CF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253" y="478759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B3EC398-D181-C347-818C-B75A12636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59534" y="3341830"/>
            <a:ext cx="1105189" cy="2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451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249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2744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4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084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9735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012CEB-7088-D649-8CC5-29CCE7BF0D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 b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1000" b="1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n°XX</a:t>
            </a:r>
            <a:endParaRPr lang="fr-FR" sz="10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46994660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7435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99561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015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84906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6051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627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2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67399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619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104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126" y="1208690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3958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986" y="1261272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11112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117" y="1664703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50447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364391179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62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545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1500629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62" y="1922173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080213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489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5692">
            <a:off x="6200757" y="1337433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21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675" y="1791625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25" y="253733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37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8193">
            <a:off x="5704273" y="1904147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3474">
            <a:off x="211491" y="277016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2788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097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16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739" y="1562619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14434">
            <a:off x="332542" y="443298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647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77421">
            <a:off x="5135725" y="1427889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6261">
            <a:off x="196508" y="437766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8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FDBCCE-FB21-2649-BED9-F8C468EDDCC3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F39365B-8AC8-CD4E-9F9D-64E64FAC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52687"/>
            <a:ext cx="1701740" cy="2518471"/>
          </a:xfrm>
          <a:prstGeom prst="rect">
            <a:avLst/>
          </a:prstGeom>
        </p:spPr>
      </p:pic>
      <p:sp>
        <p:nvSpPr>
          <p:cNvPr id="20" name="Sous-titre 2">
            <a:extLst>
              <a:ext uri="{FF2B5EF4-FFF2-40B4-BE49-F238E27FC236}">
                <a16:creationId xmlns:a16="http://schemas.microsoft.com/office/drawing/2014/main" id="{0DD2E0F4-0473-8046-B51B-C28175BF5B5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470904" y="655437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6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22" name="Image 21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63DAD0C-1792-B344-922E-B02D2F453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159" y="1333148"/>
            <a:ext cx="1908776" cy="154132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F93A0F8-1219-2D4B-A006-6AAC7525BB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3824" y="2062732"/>
            <a:ext cx="3492710" cy="261953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7D6560D-7A14-3041-8F65-C7E7BD0B3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6525" y="-375"/>
            <a:ext cx="4696530" cy="2249169"/>
          </a:xfrm>
          <a:prstGeom prst="rect">
            <a:avLst/>
          </a:prstGeom>
        </p:spPr>
      </p:pic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442ED45D-553E-FD46-8F24-8AA31D8EA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6999" y="1407915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7" name="Espace réservé pour une image  20">
            <a:extLst>
              <a:ext uri="{FF2B5EF4-FFF2-40B4-BE49-F238E27FC236}">
                <a16:creationId xmlns:a16="http://schemas.microsoft.com/office/drawing/2014/main" id="{FFF8B8C5-C2BD-A442-9656-07811CDA4B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0000" y="2987948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963691D-2F98-AB43-B768-E84975D793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367" y="4167461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DE3302C1-4093-534D-9694-60814B8398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67" y="437901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96EA8FF2-86E5-504E-B21E-4297F7CCD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367" y="460606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52B2C42-F84D-D14A-A5F3-9B7F9AD1A7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367" y="483397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id="{02A60048-9CC6-384D-B999-EE3ED1FB93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07F6526-8B7E-D644-A630-5799F28165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999" y="3033232"/>
            <a:ext cx="1716075" cy="5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9009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91409">
            <a:off x="4377627" y="2196431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41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27234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71979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29" y="0"/>
            <a:ext cx="4198937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6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794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6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0" y="0"/>
            <a:ext cx="4424516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7645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0" y="761122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2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59" y="4857681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5" y="1317908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0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429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718" y="3698481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59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5" y="3578225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76577900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59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5" y="3578225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461" y="3679031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288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9486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6242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5704AE-AA4E-5C4A-B9D6-C7DAE7AF7D31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D17BE2E1-4EDC-964B-8775-61446572AA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04186" y="-835269"/>
            <a:ext cx="4780490" cy="357261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8625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6D9F41-4EA4-FE46-8747-6B775237546E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B54E5852-7B4F-B44D-A42E-6C5F1C8E0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42" y="2583692"/>
            <a:ext cx="1739293" cy="535167"/>
          </a:xfrm>
          <a:prstGeom prst="rect">
            <a:avLst/>
          </a:prstGeom>
        </p:spPr>
      </p:pic>
      <p:pic>
        <p:nvPicPr>
          <p:cNvPr id="28" name="Image 2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25EA71F-4E66-2D4A-9638-F3CFFA0D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49787FC-5EAD-0B4A-B973-6D36D2F4C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F8DD218-F975-384F-B979-78813FC98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F715280-37B5-BB4F-8508-CE52E2038B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C5B94AC-6C52-C346-B1CF-BA13B550E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85E62032-BEF8-8342-9921-91ED90039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41" name="Espace réservé pour une image  20">
            <a:extLst>
              <a:ext uri="{FF2B5EF4-FFF2-40B4-BE49-F238E27FC236}">
                <a16:creationId xmlns:a16="http://schemas.microsoft.com/office/drawing/2014/main" id="{49C90684-C865-AC4A-BA59-B5226E051F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91975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715E3BD2-4773-7741-8580-52C2A5705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63D2D004-6D40-364E-A62B-D88443D84C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3A3412C8-58F9-F947-ABB1-FCE7F50279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7703CEF-DE61-E64C-BE47-34D87AAA8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B9B98ABB-3D14-224B-B261-092FE2282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350343903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68201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5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88874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4843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6025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297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0829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06369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44596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1658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_BLEU_bordureno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9410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5704AE-AA4E-5C4A-B9D6-C7DAE7AF7D31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6D9F41-4EA4-FE46-8747-6B775237546E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25EA71F-4E66-2D4A-9638-F3CFFA0D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49787FC-5EAD-0B4A-B973-6D36D2F4C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F8DD218-F975-384F-B979-78813FC98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F715280-37B5-BB4F-8508-CE52E2038B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C5B94AC-6C52-C346-B1CF-BA13B550E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85E62032-BEF8-8342-9921-91ED90039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715E3BD2-4773-7741-8580-52C2A5705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63D2D004-6D40-364E-A62B-D88443D84C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3A3412C8-58F9-F947-ABB1-FCE7F50279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7703CEF-DE61-E64C-BE47-34D87AAA8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B9B98ABB-3D14-224B-B261-092FE2282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8A20B54-7463-4ECB-B826-6F221EFFA7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4605" y="1988405"/>
            <a:ext cx="3479842" cy="1339245"/>
          </a:xfrm>
          <a:prstGeom prst="rect">
            <a:avLst/>
          </a:prstGeom>
        </p:spPr>
      </p:pic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340FD796-5944-4666-AB62-CB8F963F85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736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422435041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628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017641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620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1524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2126" y="1208691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271467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986" y="1261273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740616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DAAA08-9197-704B-8714-C09CD01E0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090" y="1588390"/>
            <a:ext cx="3068910" cy="3258944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4717828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915048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8435658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8956E-CF47-764F-8CD9-5F483A37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439" y="1343017"/>
            <a:ext cx="3019106" cy="306081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088982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63" y="1922174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1597721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607714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9B241-E08E-A948-BAA3-FC0D1BFEDFAC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00FE72-5AD0-B448-A597-91FA75449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5941369" y="-296515"/>
            <a:ext cx="606607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15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100F0F-4E63-0C48-B294-7A8EADDC29CE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4AB9087-87D3-FD4D-8F27-AA0F4DC3B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06" y="2583692"/>
            <a:ext cx="1739293" cy="535167"/>
          </a:xfrm>
          <a:prstGeom prst="rect">
            <a:avLst/>
          </a:prstGeom>
        </p:spPr>
      </p:pic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F5A14D41-8D66-B140-A488-9E218A17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8" name="Espace réservé pour une image  20">
            <a:extLst>
              <a:ext uri="{FF2B5EF4-FFF2-40B4-BE49-F238E27FC236}">
                <a16:creationId xmlns:a16="http://schemas.microsoft.com/office/drawing/2014/main" id="{68CD65BF-3E98-BC46-9F3C-8A38F186B9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5439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CF67CD15-3E16-4246-9C0E-96BC4FB1C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2A078F93-8A85-3449-965E-97C715FC8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4E33E700-DBF5-4043-9B09-ECA41B3B5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3" name="Espace réservé du texte 30">
            <a:extLst>
              <a:ext uri="{FF2B5EF4-FFF2-40B4-BE49-F238E27FC236}">
                <a16:creationId xmlns:a16="http://schemas.microsoft.com/office/drawing/2014/main" id="{C82568DE-F25B-F54B-A94F-FEE8B7A13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9EDDB63-963C-C14E-AEF9-8A5240660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417499274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307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614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675" y="1791626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26" y="253734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1961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8193">
            <a:off x="5704274" y="1904148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45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F8A78-1D64-E543-96B3-BA1238A7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731" y="1740606"/>
            <a:ext cx="3773214" cy="3258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72469-766D-4E4E-BD87-8FC4640E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638080">
            <a:off x="433580" y="255842"/>
            <a:ext cx="2470518" cy="2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381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098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389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739" y="1562620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14434">
            <a:off x="332543" y="443299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637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8368D2-F88E-D947-BF61-E99168989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857" y="2290814"/>
            <a:ext cx="3179245" cy="277826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3A1B1-E76B-6C41-BFE2-3CB7EBFA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09775">
            <a:off x="381596" y="412166"/>
            <a:ext cx="1816261" cy="1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2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77421">
            <a:off x="5135725" y="1427890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253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91409">
            <a:off x="4377628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91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9B241-E08E-A948-BAA3-FC0D1BFEDFAC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100F0F-4E63-0C48-B294-7A8EADDC29CE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F5A14D41-8D66-B140-A488-9E218A17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CF67CD15-3E16-4246-9C0E-96BC4FB1C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2A078F93-8A85-3449-965E-97C715FC8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4E33E700-DBF5-4043-9B09-ECA41B3B5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3" name="Espace réservé du texte 30">
            <a:extLst>
              <a:ext uri="{FF2B5EF4-FFF2-40B4-BE49-F238E27FC236}">
                <a16:creationId xmlns:a16="http://schemas.microsoft.com/office/drawing/2014/main" id="{C82568DE-F25B-F54B-A94F-FEE8B7A13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9EDDB63-963C-C14E-AEF9-8A5240660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4AA422-F8FC-46AC-9A36-CC9429FC0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4605" y="1988405"/>
            <a:ext cx="3479842" cy="1339245"/>
          </a:xfrm>
          <a:prstGeom prst="rect">
            <a:avLst/>
          </a:prstGeom>
        </p:spPr>
      </p:pic>
      <p:sp>
        <p:nvSpPr>
          <p:cNvPr id="16" name="Espace réservé pour une image  20">
            <a:extLst>
              <a:ext uri="{FF2B5EF4-FFF2-40B4-BE49-F238E27FC236}">
                <a16:creationId xmlns:a16="http://schemas.microsoft.com/office/drawing/2014/main" id="{DD123329-10A2-4100-95DC-062052ADB06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200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86448072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6468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4626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0" y="0"/>
            <a:ext cx="4198937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2505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9715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84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719" y="369848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04002496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36917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462" y="367903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77313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702D3-4926-7546-B197-A6D2C2BED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453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702D3-4926-7546-B197-A6D2C2BED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107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DA8F63-DD89-0F49-9030-961584791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296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image" Target="../media/image27.png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image" Target="../media/image24.emf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9" Type="http://schemas.openxmlformats.org/officeDocument/2006/relationships/theme" Target="../theme/theme6.xml"/><Relationship Id="rId21" Type="http://schemas.openxmlformats.org/officeDocument/2006/relationships/slideLayout" Target="../slideLayouts/slideLayout151.xml"/><Relationship Id="rId34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slideLayout" Target="../slideLayouts/slideLayout163.xml"/><Relationship Id="rId38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29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32" Type="http://schemas.openxmlformats.org/officeDocument/2006/relationships/slideLayout" Target="../slideLayouts/slideLayout162.xml"/><Relationship Id="rId37" Type="http://schemas.openxmlformats.org/officeDocument/2006/relationships/slideLayout" Target="../slideLayouts/slideLayout167.xml"/><Relationship Id="rId40" Type="http://schemas.openxmlformats.org/officeDocument/2006/relationships/image" Target="../media/image27.png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slideLayout" Target="../slideLayouts/slideLayout158.xml"/><Relationship Id="rId36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31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Relationship Id="rId30" Type="http://schemas.openxmlformats.org/officeDocument/2006/relationships/slideLayout" Target="../slideLayouts/slideLayout160.xml"/><Relationship Id="rId35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9953E20C-F195-5E4B-9690-20476ADD4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1973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9" r:id="rId2"/>
    <p:sldLayoutId id="2147484308" r:id="rId3"/>
    <p:sldLayoutId id="2147484310" r:id="rId4"/>
    <p:sldLayoutId id="2147484311" r:id="rId5"/>
    <p:sldLayoutId id="2147484312" r:id="rId6"/>
    <p:sldLayoutId id="2147484357" r:id="rId7"/>
    <p:sldLayoutId id="2147484313" r:id="rId8"/>
    <p:sldLayoutId id="2147484356" r:id="rId9"/>
    <p:sldLayoutId id="2147484314" r:id="rId10"/>
    <p:sldLayoutId id="2147484315" r:id="rId11"/>
    <p:sldLayoutId id="2147484446" r:id="rId12"/>
    <p:sldLayoutId id="2147484447" r:id="rId13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39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2" r:id="rId6"/>
    <p:sldLayoutId id="2147484316" r:id="rId7"/>
    <p:sldLayoutId id="2147484355" r:id="rId8"/>
    <p:sldLayoutId id="2147484305" r:id="rId9"/>
    <p:sldLayoutId id="2147484303" r:id="rId10"/>
    <p:sldLayoutId id="2147484304" r:id="rId11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81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91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93" r:id="rId10"/>
    <p:sldLayoutId id="2147484245" r:id="rId11"/>
    <p:sldLayoutId id="2147484246" r:id="rId12"/>
    <p:sldLayoutId id="2147484247" r:id="rId13"/>
    <p:sldLayoutId id="2147484248" r:id="rId14"/>
    <p:sldLayoutId id="2147484254" r:id="rId15"/>
    <p:sldLayoutId id="2147484250" r:id="rId16"/>
    <p:sldLayoutId id="2147484251" r:id="rId17"/>
    <p:sldLayoutId id="2147484253" r:id="rId18"/>
    <p:sldLayoutId id="2147484255" r:id="rId19"/>
    <p:sldLayoutId id="2147484256" r:id="rId20"/>
    <p:sldLayoutId id="2147484257" r:id="rId21"/>
    <p:sldLayoutId id="2147484258" r:id="rId22"/>
    <p:sldLayoutId id="2147484260" r:id="rId23"/>
    <p:sldLayoutId id="2147484261" r:id="rId24"/>
    <p:sldLayoutId id="2147484263" r:id="rId25"/>
    <p:sldLayoutId id="2147484264" r:id="rId26"/>
    <p:sldLayoutId id="2147484265" r:id="rId27"/>
    <p:sldLayoutId id="2147484279" r:id="rId28"/>
    <p:sldLayoutId id="2147484272" r:id="rId29"/>
    <p:sldLayoutId id="2147484273" r:id="rId30"/>
    <p:sldLayoutId id="2147484267" r:id="rId31"/>
    <p:sldLayoutId id="2147484268" r:id="rId32"/>
    <p:sldLayoutId id="2147484277" r:id="rId33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5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9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44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431" r:id="rId10"/>
    <p:sldLayoutId id="2147484327" r:id="rId11"/>
    <p:sldLayoutId id="2147484432" r:id="rId12"/>
    <p:sldLayoutId id="2147484328" r:id="rId13"/>
    <p:sldLayoutId id="2147484329" r:id="rId14"/>
    <p:sldLayoutId id="2147484330" r:id="rId15"/>
    <p:sldLayoutId id="2147484331" r:id="rId16"/>
    <p:sldLayoutId id="2147484332" r:id="rId17"/>
    <p:sldLayoutId id="2147484333" r:id="rId18"/>
    <p:sldLayoutId id="2147484334" r:id="rId19"/>
    <p:sldLayoutId id="2147484335" r:id="rId20"/>
    <p:sldLayoutId id="2147484336" r:id="rId21"/>
    <p:sldLayoutId id="2147484337" r:id="rId22"/>
    <p:sldLayoutId id="2147484338" r:id="rId23"/>
    <p:sldLayoutId id="2147484339" r:id="rId24"/>
    <p:sldLayoutId id="2147484340" r:id="rId25"/>
    <p:sldLayoutId id="2147484341" r:id="rId26"/>
    <p:sldLayoutId id="2147484342" r:id="rId27"/>
    <p:sldLayoutId id="2147484343" r:id="rId28"/>
    <p:sldLayoutId id="2147484344" r:id="rId29"/>
    <p:sldLayoutId id="2147484345" r:id="rId30"/>
    <p:sldLayoutId id="2147484346" r:id="rId31"/>
    <p:sldLayoutId id="2147484347" r:id="rId32"/>
    <p:sldLayoutId id="2147484348" r:id="rId33"/>
    <p:sldLayoutId id="2147484349" r:id="rId34"/>
    <p:sldLayoutId id="2147484350" r:id="rId35"/>
    <p:sldLayoutId id="2147484351" r:id="rId36"/>
    <p:sldLayoutId id="2147484352" r:id="rId37"/>
    <p:sldLayoutId id="2147484353" r:id="rId38"/>
    <p:sldLayoutId id="2147484354" r:id="rId39"/>
  </p:sldLayoutIdLst>
  <p:transition/>
  <p:hf hdr="0" ftr="0" dt="0"/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78" indent="-22224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86" indent="-125997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81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75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5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9953E20C-F195-5E4B-9690-20476ADD4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19739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65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  <p:sldLayoutId id="2147484371" r:id="rId13"/>
    <p:sldLayoutId id="2147484372" r:id="rId14"/>
    <p:sldLayoutId id="2147484373" r:id="rId15"/>
    <p:sldLayoutId id="2147484374" r:id="rId16"/>
    <p:sldLayoutId id="2147484375" r:id="rId17"/>
    <p:sldLayoutId id="2147484376" r:id="rId18"/>
    <p:sldLayoutId id="2147484377" r:id="rId19"/>
    <p:sldLayoutId id="2147484378" r:id="rId20"/>
    <p:sldLayoutId id="2147484379" r:id="rId21"/>
    <p:sldLayoutId id="2147484380" r:id="rId22"/>
    <p:sldLayoutId id="2147484381" r:id="rId23"/>
    <p:sldLayoutId id="2147484382" r:id="rId24"/>
    <p:sldLayoutId id="2147484383" r:id="rId25"/>
    <p:sldLayoutId id="2147484384" r:id="rId26"/>
    <p:sldLayoutId id="2147484385" r:id="rId27"/>
    <p:sldLayoutId id="2147484386" r:id="rId28"/>
    <p:sldLayoutId id="2147484387" r:id="rId29"/>
    <p:sldLayoutId id="2147484388" r:id="rId30"/>
    <p:sldLayoutId id="2147484389" r:id="rId31"/>
    <p:sldLayoutId id="2147484390" r:id="rId32"/>
    <p:sldLayoutId id="2147484391" r:id="rId33"/>
    <p:sldLayoutId id="2147484392" r:id="rId34"/>
  </p:sldLayoutIdLst>
  <p:transition/>
  <p:hf hdr="0" ftr="0" dt="0"/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78" indent="-22224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86" indent="-125997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81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75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6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20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6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  <p:sldLayoutId id="2147484407" r:id="rId14"/>
    <p:sldLayoutId id="2147484408" r:id="rId15"/>
    <p:sldLayoutId id="2147484409" r:id="rId16"/>
    <p:sldLayoutId id="2147484410" r:id="rId17"/>
    <p:sldLayoutId id="2147484411" r:id="rId18"/>
    <p:sldLayoutId id="2147484412" r:id="rId19"/>
    <p:sldLayoutId id="2147484413" r:id="rId20"/>
    <p:sldLayoutId id="2147484414" r:id="rId21"/>
    <p:sldLayoutId id="2147484415" r:id="rId22"/>
    <p:sldLayoutId id="2147484416" r:id="rId23"/>
    <p:sldLayoutId id="2147484417" r:id="rId24"/>
    <p:sldLayoutId id="2147484418" r:id="rId25"/>
    <p:sldLayoutId id="2147484419" r:id="rId26"/>
    <p:sldLayoutId id="2147484420" r:id="rId27"/>
    <p:sldLayoutId id="2147484421" r:id="rId28"/>
    <p:sldLayoutId id="2147484422" r:id="rId29"/>
    <p:sldLayoutId id="2147484423" r:id="rId30"/>
    <p:sldLayoutId id="2147484424" r:id="rId31"/>
    <p:sldLayoutId id="2147484425" r:id="rId32"/>
    <p:sldLayoutId id="2147484426" r:id="rId33"/>
    <p:sldLayoutId id="2147484427" r:id="rId34"/>
    <p:sldLayoutId id="2147484428" r:id="rId35"/>
    <p:sldLayoutId id="2147484429" r:id="rId36"/>
    <p:sldLayoutId id="2147484430" r:id="rId37"/>
    <p:sldLayoutId id="2147484433" r:id="rId38"/>
  </p:sldLayoutIdLst>
  <p:transition/>
  <p:hf hdr="0" ftr="0" dt="0"/>
  <p:txStyles>
    <p:titleStyle>
      <a:lvl1pPr algn="l" defTabSz="457178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68" indent="-222239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72" indent="-125994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62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51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9953E20C-F195-5E4B-9690-20476ADD4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1973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96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8.png"/><Relationship Id="rId4" Type="http://schemas.openxmlformats.org/officeDocument/2006/relationships/diagramData" Target="../diagrams/data1.xml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chart" Target="../charts/chart5.xml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6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65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ersonne, habits, plein air, tenue&#10;&#10;Description générée automatiquement">
            <a:extLst>
              <a:ext uri="{FF2B5EF4-FFF2-40B4-BE49-F238E27FC236}">
                <a16:creationId xmlns:a16="http://schemas.microsoft.com/office/drawing/2014/main" id="{9A97394D-7C11-0BA3-ED6D-D1E72BE261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30798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39AF3E-68AF-8747-6DDC-9B1D164107B1}"/>
              </a:ext>
            </a:extLst>
          </p:cNvPr>
          <p:cNvSpPr/>
          <p:nvPr/>
        </p:nvSpPr>
        <p:spPr>
          <a:xfrm>
            <a:off x="0" y="0"/>
            <a:ext cx="9144000" cy="3136816"/>
          </a:xfrm>
          <a:prstGeom prst="rect">
            <a:avLst/>
          </a:prstGeom>
          <a:solidFill>
            <a:srgbClr val="002060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7AB52-6993-78F1-9AC6-3FFA6B881F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179205"/>
            <a:ext cx="9144000" cy="196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46A5E9-A382-8E63-79F5-1C21B6D4ECE8}"/>
              </a:ext>
            </a:extLst>
          </p:cNvPr>
          <p:cNvSpPr>
            <a:spLocks/>
          </p:cNvSpPr>
          <p:nvPr/>
        </p:nvSpPr>
        <p:spPr>
          <a:xfrm rot="16200000">
            <a:off x="4487767" y="-1407937"/>
            <a:ext cx="16846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2910D60-B7D7-70E2-5137-8AD974592CA7}"/>
              </a:ext>
            </a:extLst>
          </p:cNvPr>
          <p:cNvSpPr txBox="1">
            <a:spLocks/>
          </p:cNvSpPr>
          <p:nvPr/>
        </p:nvSpPr>
        <p:spPr>
          <a:xfrm>
            <a:off x="3787250" y="2505116"/>
            <a:ext cx="1560996" cy="238363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b="1" dirty="0">
                <a:solidFill>
                  <a:schemeClr val="bg1"/>
                </a:solidFill>
              </a:rPr>
              <a:t>Janvier 2024 – 2401012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DD6E78C-6C1B-6A16-C321-AFF0629D1197}"/>
              </a:ext>
            </a:extLst>
          </p:cNvPr>
          <p:cNvSpPr txBox="1"/>
          <p:nvPr/>
        </p:nvSpPr>
        <p:spPr>
          <a:xfrm>
            <a:off x="1" y="868517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LES FRANCAIS ET LES SOLDES </a:t>
            </a:r>
            <a:r>
              <a:rPr kumimoji="0" lang="fr-FR" sz="3200" i="0" u="none" strike="noStrike" kern="1200" cap="none" spc="0" normalizeH="0" baseline="0" noProof="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Vague 2  : </a:t>
            </a:r>
            <a:r>
              <a:rPr lang="fr-FR" sz="320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F0302020204030204"/>
              </a:rPr>
              <a:t>Bilan</a:t>
            </a:r>
            <a:r>
              <a:rPr kumimoji="0" lang="fr-FR" sz="3200" i="0" u="none" strike="noStrike" kern="1200" cap="none" spc="0" normalizeH="0" baseline="0" noProof="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d’achats des premiers jours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09F8A-D665-47AA-AE15-8C7F28F6756E}"/>
              </a:ext>
            </a:extLst>
          </p:cNvPr>
          <p:cNvSpPr/>
          <p:nvPr/>
        </p:nvSpPr>
        <p:spPr>
          <a:xfrm>
            <a:off x="2233351" y="564943"/>
            <a:ext cx="4718511" cy="8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5D2B20-A5AA-BA8A-0672-7149A5709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148" y="3640743"/>
            <a:ext cx="2411406" cy="963176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2B92F8AA-4EC0-C39D-517D-2C026711E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1448" y="3902972"/>
            <a:ext cx="2547935" cy="8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10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75E1F3-EE5D-F44E-A32C-8CC32CFC7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95480-1601-7C4D-95DE-8DD54C94E8C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0" name="TextBox 45"/>
          <p:cNvSpPr txBox="1"/>
          <p:nvPr/>
        </p:nvSpPr>
        <p:spPr>
          <a:xfrm>
            <a:off x="771893" y="1922158"/>
            <a:ext cx="167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Century Gothic" panose="020F0302020204030204"/>
                <a:ea typeface="Roboto Light" panose="02000000000000000000" pitchFamily="2" charset="0"/>
              </a:rPr>
              <a:t>Questionnaire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Century Gothic" panose="020F0302020204030204"/>
                <a:ea typeface="Roboto Light" panose="02000000000000000000" pitchFamily="2" charset="0"/>
              </a:rPr>
              <a:t>auto-administré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latin typeface="Century Gothic" panose="020F0302020204030204"/>
                <a:ea typeface="Roboto Light" panose="02000000000000000000" pitchFamily="2" charset="0"/>
              </a:rPr>
              <a:t>en ligne 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  <a:latin typeface="Century Gothic" panose="020F0302020204030204"/>
                <a:ea typeface="Roboto Light" panose="02000000000000000000" pitchFamily="2" charset="0"/>
              </a:rPr>
              <a:t>(via Panel)</a:t>
            </a:r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E7EA54D4-67CE-1B33-84B1-B4E782F1844E}"/>
              </a:ext>
            </a:extLst>
          </p:cNvPr>
          <p:cNvSpPr txBox="1">
            <a:spLocks/>
          </p:cNvSpPr>
          <p:nvPr/>
        </p:nvSpPr>
        <p:spPr>
          <a:xfrm>
            <a:off x="845032" y="402755"/>
            <a:ext cx="7939514" cy="2462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Méthodologie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8097D94-F1B7-9BB5-3AFD-3B8442080129}"/>
              </a:ext>
            </a:extLst>
          </p:cNvPr>
          <p:cNvGrpSpPr/>
          <p:nvPr/>
        </p:nvGrpSpPr>
        <p:grpSpPr>
          <a:xfrm>
            <a:off x="341449" y="1184206"/>
            <a:ext cx="8467017" cy="3266151"/>
            <a:chOff x="219919" y="1224716"/>
            <a:chExt cx="8467017" cy="3266151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46F1DA8-6E39-4CB7-BC3C-AC93E0F6C1BD}"/>
                </a:ext>
              </a:extLst>
            </p:cNvPr>
            <p:cNvGrpSpPr/>
            <p:nvPr/>
          </p:nvGrpSpPr>
          <p:grpSpPr>
            <a:xfrm>
              <a:off x="219919" y="1224716"/>
              <a:ext cx="2571511" cy="3260474"/>
              <a:chOff x="219919" y="1224716"/>
              <a:chExt cx="2571511" cy="3260474"/>
            </a:xfrm>
          </p:grpSpPr>
          <p:sp>
            <p:nvSpPr>
              <p:cNvPr id="2" name="Rectangle : coins arrondis 1">
                <a:extLst>
                  <a:ext uri="{FF2B5EF4-FFF2-40B4-BE49-F238E27FC236}">
                    <a16:creationId xmlns:a16="http://schemas.microsoft.com/office/drawing/2014/main" id="{EA74C8CC-9453-920C-E36F-07F680D89DD7}"/>
                  </a:ext>
                </a:extLst>
              </p:cNvPr>
              <p:cNvSpPr/>
              <p:nvPr/>
            </p:nvSpPr>
            <p:spPr>
              <a:xfrm>
                <a:off x="219919" y="1336876"/>
                <a:ext cx="2571511" cy="3148314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Rectangle : coins arrondis 49"/>
              <p:cNvSpPr/>
              <p:nvPr/>
            </p:nvSpPr>
            <p:spPr>
              <a:xfrm>
                <a:off x="408353" y="1224716"/>
                <a:ext cx="2162042" cy="37457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-4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  <a:sym typeface="Rajdhani Semibold"/>
                  </a:rPr>
                  <a:t> MODE DE RECUEIL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90" name="Straight Connector 109"/>
            <p:cNvCxnSpPr>
              <a:cxnSpLocks/>
            </p:cNvCxnSpPr>
            <p:nvPr/>
          </p:nvCxnSpPr>
          <p:spPr>
            <a:xfrm>
              <a:off x="2978749" y="1629938"/>
              <a:ext cx="0" cy="2590845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759EE9E0-7FF9-BD90-D9BC-40A2120D9177}"/>
                </a:ext>
              </a:extLst>
            </p:cNvPr>
            <p:cNvGrpSpPr/>
            <p:nvPr/>
          </p:nvGrpSpPr>
          <p:grpSpPr>
            <a:xfrm>
              <a:off x="3169275" y="1224716"/>
              <a:ext cx="2571511" cy="3260474"/>
              <a:chOff x="219919" y="1224716"/>
              <a:chExt cx="2571511" cy="3260474"/>
            </a:xfrm>
          </p:grpSpPr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D1032898-FF68-E529-DA6F-58D080BEEE54}"/>
                  </a:ext>
                </a:extLst>
              </p:cNvPr>
              <p:cNvSpPr/>
              <p:nvPr/>
            </p:nvSpPr>
            <p:spPr>
              <a:xfrm>
                <a:off x="219919" y="1336876"/>
                <a:ext cx="2571511" cy="3148314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BC443F5C-AABF-CC8A-8490-198A4E33F405}"/>
                  </a:ext>
                </a:extLst>
              </p:cNvPr>
              <p:cNvSpPr/>
              <p:nvPr/>
            </p:nvSpPr>
            <p:spPr>
              <a:xfrm>
                <a:off x="408353" y="1224716"/>
                <a:ext cx="2162042" cy="37457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-4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  <a:sym typeface="Rajdhani Semibold"/>
                  </a:rPr>
                  <a:t>DATES DE TERRAIN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Connector 109">
              <a:extLst>
                <a:ext uri="{FF2B5EF4-FFF2-40B4-BE49-F238E27FC236}">
                  <a16:creationId xmlns:a16="http://schemas.microsoft.com/office/drawing/2014/main" id="{95F29EAB-74D9-7C68-A51A-58FA9674461E}"/>
                </a:ext>
              </a:extLst>
            </p:cNvPr>
            <p:cNvCxnSpPr>
              <a:cxnSpLocks/>
            </p:cNvCxnSpPr>
            <p:nvPr/>
          </p:nvCxnSpPr>
          <p:spPr>
            <a:xfrm>
              <a:off x="5928105" y="1629938"/>
              <a:ext cx="0" cy="2590845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B66C17CD-DF84-BDD4-3347-B1185A8F75D5}"/>
                </a:ext>
              </a:extLst>
            </p:cNvPr>
            <p:cNvGrpSpPr/>
            <p:nvPr/>
          </p:nvGrpSpPr>
          <p:grpSpPr>
            <a:xfrm>
              <a:off x="6115425" y="1230393"/>
              <a:ext cx="2571511" cy="3260474"/>
              <a:chOff x="219919" y="1224716"/>
              <a:chExt cx="2571511" cy="3260474"/>
            </a:xfrm>
          </p:grpSpPr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4BEC6334-8869-739B-544F-EA58CEFF4D8F}"/>
                  </a:ext>
                </a:extLst>
              </p:cNvPr>
              <p:cNvSpPr/>
              <p:nvPr/>
            </p:nvSpPr>
            <p:spPr>
              <a:xfrm>
                <a:off x="219919" y="1336876"/>
                <a:ext cx="2571511" cy="3148314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1F7E818D-1DF4-ED5E-A47B-A0535B2205B6}"/>
                  </a:ext>
                </a:extLst>
              </p:cNvPr>
              <p:cNvSpPr/>
              <p:nvPr/>
            </p:nvSpPr>
            <p:spPr>
              <a:xfrm>
                <a:off x="408353" y="1224716"/>
                <a:ext cx="2162042" cy="37457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-4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  <a:sym typeface="Rajdhani Semibold"/>
                  </a:rPr>
                  <a:t>CIBLE INT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  <a:sym typeface="Rajdhani Semibold"/>
                  </a:rPr>
                  <a:t>ER</a:t>
                </a:r>
                <a:r>
                  <a:rPr kumimoji="0" lang="en-US" sz="1600" b="1" i="0" u="none" strike="noStrike" kern="1200" cap="none" spc="-4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  <a:sym typeface="Rajdhani Semibold"/>
                  </a:rPr>
                  <a:t>ROG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É</a:t>
                </a:r>
                <a:r>
                  <a:rPr kumimoji="0" lang="en-US" sz="1600" b="1" i="0" u="none" strike="noStrike" kern="1200" cap="none" spc="-4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  <a:sym typeface="Rajdhani Semibold"/>
                  </a:rPr>
                  <a:t>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Image 3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1FDC86AE-16E8-8B2C-12BB-41AAC795A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547" y="3010323"/>
            <a:ext cx="976713" cy="9767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81A9C743-E3C0-70C6-6EE0-FBE4B4A0F156}"/>
              </a:ext>
            </a:extLst>
          </p:cNvPr>
          <p:cNvGrpSpPr/>
          <p:nvPr/>
        </p:nvGrpSpPr>
        <p:grpSpPr>
          <a:xfrm>
            <a:off x="4794395" y="2080651"/>
            <a:ext cx="820945" cy="1006617"/>
            <a:chOff x="4637481" y="2237563"/>
            <a:chExt cx="820945" cy="1006617"/>
          </a:xfrm>
        </p:grpSpPr>
        <p:sp>
          <p:nvSpPr>
            <p:cNvPr id="48" name="Textfeld 4"/>
            <p:cNvSpPr txBox="1"/>
            <p:nvPr/>
          </p:nvSpPr>
          <p:spPr>
            <a:xfrm>
              <a:off x="4708400" y="2670716"/>
              <a:ext cx="65612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1200" cap="none" spc="0" normalizeH="0" baseline="0" noProof="0" dirty="0">
                  <a:ln w="19050">
                    <a:solidFill>
                      <a:srgbClr val="000000"/>
                    </a:solidFill>
                  </a:ln>
                  <a:noFill/>
                  <a:effectLst/>
                  <a:uLnTx/>
                  <a:uFillTx/>
                  <a:latin typeface="Century Gothic" panose="020F0302020204030204"/>
                  <a:ea typeface="+mn-ea"/>
                  <a:cs typeface="Tahoma"/>
                </a:rPr>
                <a:t>13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0C7E7DF7-6306-9C31-57CF-13A3A6E4EA63}"/>
                </a:ext>
              </a:extLst>
            </p:cNvPr>
            <p:cNvGrpSpPr/>
            <p:nvPr/>
          </p:nvGrpSpPr>
          <p:grpSpPr>
            <a:xfrm>
              <a:off x="4637481" y="2237563"/>
              <a:ext cx="820945" cy="1006617"/>
              <a:chOff x="4637481" y="2237563"/>
              <a:chExt cx="820945" cy="100661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FE8F4D-F432-40C7-3C3A-C1A32F47BD3B}"/>
                  </a:ext>
                </a:extLst>
              </p:cNvPr>
              <p:cNvSpPr/>
              <p:nvPr/>
            </p:nvSpPr>
            <p:spPr>
              <a:xfrm>
                <a:off x="4653491" y="2429382"/>
                <a:ext cx="779788" cy="167407"/>
              </a:xfrm>
              <a:prstGeom prst="rect">
                <a:avLst/>
              </a:prstGeom>
              <a:solidFill>
                <a:srgbClr val="84A6E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BD7A142E-8A57-FF22-C0E0-50A2473AC128}"/>
                  </a:ext>
                </a:extLst>
              </p:cNvPr>
              <p:cNvGrpSpPr/>
              <p:nvPr/>
            </p:nvGrpSpPr>
            <p:grpSpPr>
              <a:xfrm>
                <a:off x="4653491" y="2237563"/>
                <a:ext cx="785041" cy="1006617"/>
                <a:chOff x="4653491" y="2237563"/>
                <a:chExt cx="785041" cy="1006617"/>
              </a:xfrm>
            </p:grpSpPr>
            <p:sp>
              <p:nvSpPr>
                <p:cNvPr id="46" name="Shape 1021"/>
                <p:cNvSpPr/>
                <p:nvPr/>
              </p:nvSpPr>
              <p:spPr>
                <a:xfrm>
                  <a:off x="4659279" y="2352346"/>
                  <a:ext cx="774000" cy="891834"/>
                </a:xfrm>
                <a:prstGeom prst="roundRect">
                  <a:avLst/>
                </a:prstGeom>
                <a:noFill/>
                <a:ln w="12700" cap="flat" cmpd="sng">
                  <a:solidFill>
                    <a:srgbClr val="84A6EB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/>
                  </a:pPr>
                  <a:endParaRPr kumimoji="0" sz="1100" b="1" i="0" u="none" strike="noStrike" kern="1200" cap="none" spc="-4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Rajdhani Semibold"/>
                    <a:cs typeface="Raleway"/>
                    <a:sym typeface="Rajdhani Semibold"/>
                  </a:endParaRPr>
                </a:p>
              </p:txBody>
            </p:sp>
            <p:sp>
              <p:nvSpPr>
                <p:cNvPr id="47" name="Shape 1021"/>
                <p:cNvSpPr/>
                <p:nvPr/>
              </p:nvSpPr>
              <p:spPr>
                <a:xfrm>
                  <a:off x="4653491" y="2237563"/>
                  <a:ext cx="785041" cy="359226"/>
                </a:xfrm>
                <a:prstGeom prst="roundRect">
                  <a:avLst/>
                </a:prstGeom>
                <a:solidFill>
                  <a:srgbClr val="84A6EB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/>
                  </a:pPr>
                  <a:endParaRPr kumimoji="0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F0302020204030204"/>
                    <a:ea typeface="Rajdhani Semibold"/>
                    <a:cs typeface="Raleway"/>
                    <a:sym typeface="Rajdhani Semibold"/>
                  </a:endParaRPr>
                </a:p>
              </p:txBody>
            </p:sp>
          </p:grp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FD282C57-270A-1B69-4A23-682AA2D2EE67}"/>
                  </a:ext>
                </a:extLst>
              </p:cNvPr>
              <p:cNvSpPr txBox="1"/>
              <p:nvPr/>
            </p:nvSpPr>
            <p:spPr>
              <a:xfrm>
                <a:off x="4637481" y="2257114"/>
                <a:ext cx="820945" cy="3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lang="fr-FR" sz="900" b="1" dirty="0">
                    <a:solidFill>
                      <a:schemeClr val="bg1"/>
                    </a:solidFill>
                    <a:latin typeface="Century Gothic" panose="020F0302020204030204"/>
                    <a:ea typeface="Rajdhani Semibold"/>
                    <a:cs typeface="Raleway"/>
                    <a:sym typeface="Rajdhani Semibold"/>
                  </a:rPr>
                  <a:t>JANVIER</a:t>
                </a:r>
                <a:endPara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F0302020204030204"/>
                  <a:ea typeface="Rajdhani Semibold"/>
                  <a:cs typeface="Raleway"/>
                  <a:sym typeface="Rajdhani Semibold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fr-F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F0302020204030204"/>
                    <a:ea typeface="Rajdhani Semibold"/>
                    <a:cs typeface="Raleway"/>
                    <a:sym typeface="Rajdhani Semibold"/>
                  </a:rPr>
                  <a:t>2025</a:t>
                </a:r>
              </a:p>
            </p:txBody>
          </p:sp>
        </p:grp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0685AEC-D4AB-6A08-5573-515BC529CF46}"/>
              </a:ext>
            </a:extLst>
          </p:cNvPr>
          <p:cNvGrpSpPr/>
          <p:nvPr/>
        </p:nvGrpSpPr>
        <p:grpSpPr>
          <a:xfrm>
            <a:off x="3554409" y="2080651"/>
            <a:ext cx="785041" cy="1006617"/>
            <a:chOff x="4653491" y="2237563"/>
            <a:chExt cx="785041" cy="1006617"/>
          </a:xfrm>
        </p:grpSpPr>
        <p:sp>
          <p:nvSpPr>
            <p:cNvPr id="9" name="Textfeld 4">
              <a:extLst>
                <a:ext uri="{FF2B5EF4-FFF2-40B4-BE49-F238E27FC236}">
                  <a16:creationId xmlns:a16="http://schemas.microsoft.com/office/drawing/2014/main" id="{77A6C5B2-264D-8041-4E85-6C701B714646}"/>
                </a:ext>
              </a:extLst>
            </p:cNvPr>
            <p:cNvSpPr txBox="1"/>
            <p:nvPr/>
          </p:nvSpPr>
          <p:spPr>
            <a:xfrm>
              <a:off x="4718598" y="2670716"/>
              <a:ext cx="65612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200" b="1" dirty="0">
                  <a:ln w="19050">
                    <a:solidFill>
                      <a:srgbClr val="000000"/>
                    </a:solidFill>
                  </a:ln>
                  <a:noFill/>
                  <a:latin typeface="Century Gothic" panose="020F0302020204030204"/>
                  <a:cs typeface="Tahoma"/>
                </a:rPr>
                <a:t>08</a:t>
              </a:r>
              <a:endParaRPr kumimoji="0" lang="de-DE" sz="3200" b="1" i="0" u="none" strike="noStrike" kern="1200" cap="none" spc="0" normalizeH="0" baseline="0" noProof="0" dirty="0">
                <a:ln w="19050">
                  <a:solidFill>
                    <a:srgbClr val="000000"/>
                  </a:solidFill>
                </a:ln>
                <a:noFill/>
                <a:effectLst/>
                <a:uLnTx/>
                <a:uFillTx/>
                <a:latin typeface="Century Gothic" panose="020F0302020204030204"/>
                <a:ea typeface="+mn-ea"/>
                <a:cs typeface="Tahoma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7245671-2545-FAFF-AD93-73E20DB638AF}"/>
                </a:ext>
              </a:extLst>
            </p:cNvPr>
            <p:cNvGrpSpPr/>
            <p:nvPr/>
          </p:nvGrpSpPr>
          <p:grpSpPr>
            <a:xfrm>
              <a:off x="4653491" y="2237563"/>
              <a:ext cx="785041" cy="1006617"/>
              <a:chOff x="4653491" y="2237563"/>
              <a:chExt cx="785041" cy="10066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F6AE93-BEE6-F8D6-F8C5-41D7C600512C}"/>
                  </a:ext>
                </a:extLst>
              </p:cNvPr>
              <p:cNvSpPr/>
              <p:nvPr/>
            </p:nvSpPr>
            <p:spPr>
              <a:xfrm>
                <a:off x="4653491" y="2429382"/>
                <a:ext cx="779788" cy="167407"/>
              </a:xfrm>
              <a:prstGeom prst="rect">
                <a:avLst/>
              </a:prstGeom>
              <a:solidFill>
                <a:srgbClr val="84A6E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FBDA7D9E-B89E-0028-A35E-DB477A6E5FBE}"/>
                  </a:ext>
                </a:extLst>
              </p:cNvPr>
              <p:cNvGrpSpPr/>
              <p:nvPr/>
            </p:nvGrpSpPr>
            <p:grpSpPr>
              <a:xfrm>
                <a:off x="4653491" y="2237563"/>
                <a:ext cx="785041" cy="1006617"/>
                <a:chOff x="4653491" y="2237563"/>
                <a:chExt cx="785041" cy="1006617"/>
              </a:xfrm>
            </p:grpSpPr>
            <p:sp>
              <p:nvSpPr>
                <p:cNvPr id="19" name="Shape 1021">
                  <a:extLst>
                    <a:ext uri="{FF2B5EF4-FFF2-40B4-BE49-F238E27FC236}">
                      <a16:creationId xmlns:a16="http://schemas.microsoft.com/office/drawing/2014/main" id="{AD128CB7-8E1A-394C-C508-01CDA792A7C0}"/>
                    </a:ext>
                  </a:extLst>
                </p:cNvPr>
                <p:cNvSpPr/>
                <p:nvPr/>
              </p:nvSpPr>
              <p:spPr>
                <a:xfrm>
                  <a:off x="4659279" y="2352346"/>
                  <a:ext cx="774000" cy="891834"/>
                </a:xfrm>
                <a:prstGeom prst="roundRect">
                  <a:avLst/>
                </a:prstGeom>
                <a:noFill/>
                <a:ln w="12700" cap="flat" cmpd="sng">
                  <a:solidFill>
                    <a:srgbClr val="84A6EB"/>
                  </a:solidFill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/>
                  </a:pPr>
                  <a:endParaRPr kumimoji="0" sz="1100" b="1" i="0" u="none" strike="noStrike" kern="1200" cap="none" spc="-4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F0302020204030204"/>
                    <a:ea typeface="Rajdhani Semibold"/>
                    <a:cs typeface="Raleway"/>
                    <a:sym typeface="Rajdhani Semibold"/>
                  </a:endParaRPr>
                </a:p>
              </p:txBody>
            </p:sp>
            <p:sp>
              <p:nvSpPr>
                <p:cNvPr id="20" name="Shape 1021">
                  <a:extLst>
                    <a:ext uri="{FF2B5EF4-FFF2-40B4-BE49-F238E27FC236}">
                      <a16:creationId xmlns:a16="http://schemas.microsoft.com/office/drawing/2014/main" id="{8F7E9025-8CD4-C551-1BE5-F71D5C778FFA}"/>
                    </a:ext>
                  </a:extLst>
                </p:cNvPr>
                <p:cNvSpPr/>
                <p:nvPr/>
              </p:nvSpPr>
              <p:spPr>
                <a:xfrm>
                  <a:off x="4653491" y="2237563"/>
                  <a:ext cx="785041" cy="359226"/>
                </a:xfrm>
                <a:prstGeom prst="roundRect">
                  <a:avLst/>
                </a:prstGeom>
                <a:solidFill>
                  <a:srgbClr val="84A6EB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/>
                  </a:pPr>
                  <a:endParaRPr kumimoji="0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F0302020204030204"/>
                    <a:ea typeface="Rajdhani Semibold"/>
                    <a:cs typeface="Raleway"/>
                    <a:sym typeface="Rajdhani Semibold"/>
                  </a:endParaRPr>
                </a:p>
              </p:txBody>
            </p:sp>
          </p:grp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40F67E6-8649-6C7F-0E1F-8F1DB44FEFD1}"/>
                  </a:ext>
                </a:extLst>
              </p:cNvPr>
              <p:cNvSpPr txBox="1"/>
              <p:nvPr/>
            </p:nvSpPr>
            <p:spPr>
              <a:xfrm>
                <a:off x="4663422" y="2257114"/>
                <a:ext cx="769857" cy="3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lang="fr-FR" sz="900" b="1" dirty="0">
                    <a:solidFill>
                      <a:schemeClr val="bg1"/>
                    </a:solidFill>
                    <a:latin typeface="Century Gothic" panose="020F0302020204030204"/>
                    <a:ea typeface="Rajdhani Semibold"/>
                    <a:cs typeface="Raleway"/>
                    <a:sym typeface="Rajdhani Semibold"/>
                  </a:rPr>
                  <a:t>JANVIER</a:t>
                </a:r>
                <a:endPara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F0302020204030204"/>
                  <a:ea typeface="Rajdhani Semibold"/>
                  <a:cs typeface="Raleway"/>
                  <a:sym typeface="Rajdhani Semibold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/>
                </a:pPr>
                <a:r>
                  <a:rPr kumimoji="0" lang="fr-F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F0302020204030204"/>
                    <a:ea typeface="Rajdhani Semibold"/>
                    <a:cs typeface="Raleway"/>
                    <a:sym typeface="Rajdhani Semibold"/>
                  </a:rPr>
                  <a:t>2025</a:t>
                </a:r>
              </a:p>
            </p:txBody>
          </p:sp>
        </p:grpSp>
      </p:grp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E802B5BD-48CA-CACB-1A3C-D0B4FC6DC5AE}"/>
              </a:ext>
            </a:extLst>
          </p:cNvPr>
          <p:cNvSpPr/>
          <p:nvPr/>
        </p:nvSpPr>
        <p:spPr>
          <a:xfrm>
            <a:off x="4393511" y="2607932"/>
            <a:ext cx="362893" cy="268244"/>
          </a:xfrm>
          <a:prstGeom prst="rightArrow">
            <a:avLst/>
          </a:prstGeom>
          <a:solidFill>
            <a:srgbClr val="1333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C407AEE2-43B6-291D-92CD-E1AB6FF81B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724" y="3267401"/>
            <a:ext cx="723817" cy="723817"/>
          </a:xfrm>
          <a:prstGeom prst="rect">
            <a:avLst/>
          </a:prstGeom>
        </p:spPr>
      </p:pic>
      <p:sp>
        <p:nvSpPr>
          <p:cNvPr id="21" name="TextBox 45">
            <a:extLst>
              <a:ext uri="{FF2B5EF4-FFF2-40B4-BE49-F238E27FC236}">
                <a16:creationId xmlns:a16="http://schemas.microsoft.com/office/drawing/2014/main" id="{B43AE021-A738-A737-FFFC-86C13DA41638}"/>
              </a:ext>
            </a:extLst>
          </p:cNvPr>
          <p:cNvSpPr txBox="1"/>
          <p:nvPr/>
        </p:nvSpPr>
        <p:spPr>
          <a:xfrm>
            <a:off x="6503013" y="2052757"/>
            <a:ext cx="200679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Roboto Light" panose="02000000000000000000" pitchFamily="2" charset="0"/>
                <a:cs typeface="+mn-cs"/>
              </a:rPr>
              <a:t> Échantillon national représentatif de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Roboto Light" panose="02000000000000000000" pitchFamily="2" charset="0"/>
                <a:cs typeface="+mn-cs"/>
              </a:rPr>
              <a:t>1 </a:t>
            </a:r>
            <a:r>
              <a:rPr lang="fr-FR" sz="1100" b="1" dirty="0">
                <a:solidFill>
                  <a:schemeClr val="accent1"/>
                </a:solidFill>
                <a:latin typeface="Century Gothic" panose="020F0302020204030204"/>
                <a:ea typeface="Roboto Light" panose="02000000000000000000" pitchFamily="2" charset="0"/>
              </a:rPr>
              <a:t>001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Roboto Light" panose="02000000000000000000" pitchFamily="2" charset="0"/>
                <a:cs typeface="+mn-cs"/>
              </a:rPr>
              <a:t> Français âgés de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Roboto Light" panose="02000000000000000000" pitchFamily="2" charset="0"/>
                <a:cs typeface="+mn-cs"/>
              </a:rPr>
              <a:t>18 ans et plus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entury Gothic" panose="020F0302020204030204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Roboto Light" panose="02000000000000000000" pitchFamily="2" charset="0"/>
                <a:cs typeface="+mn-cs"/>
              </a:rPr>
              <a:t>La représentativité de l’échantillon est assurée par la méthode des quotas sur les critères de sexe, d’âge, de </a:t>
            </a:r>
            <a:r>
              <a:rPr lang="fr-FR" sz="900" i="1" dirty="0">
                <a:solidFill>
                  <a:schemeClr val="bg1">
                    <a:lumMod val="50000"/>
                  </a:schemeClr>
                </a:solidFill>
                <a:latin typeface="Century Gothic" panose="020F0302020204030204"/>
                <a:ea typeface="Roboto Light" panose="02000000000000000000" pitchFamily="2" charset="0"/>
              </a:rPr>
              <a:t>profession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Roboto Light" panose="02000000000000000000" pitchFamily="2" charset="0"/>
                <a:cs typeface="+mn-cs"/>
              </a:rPr>
              <a:t>, de région et </a:t>
            </a:r>
            <a:r>
              <a:rPr lang="fr-FR" sz="900" i="1" dirty="0">
                <a:solidFill>
                  <a:schemeClr val="bg1">
                    <a:lumMod val="50000"/>
                  </a:schemeClr>
                </a:solidFill>
                <a:latin typeface="Century Gothic" panose="020F0302020204030204"/>
                <a:ea typeface="Roboto Light" panose="02000000000000000000" pitchFamily="2" charset="0"/>
              </a:rPr>
              <a:t>taille d’agglomération</a:t>
            </a:r>
          </a:p>
        </p:txBody>
      </p:sp>
    </p:spTree>
    <p:extLst>
      <p:ext uri="{BB962C8B-B14F-4D97-AF65-F5344CB8AC3E}">
        <p14:creationId xmlns:p14="http://schemas.microsoft.com/office/powerpoint/2010/main" val="26456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CFA23-C53F-A133-D1BD-A63D27850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illustration, dessin humoristique&#10;&#10;Description générée automatiquement">
            <a:extLst>
              <a:ext uri="{FF2B5EF4-FFF2-40B4-BE49-F238E27FC236}">
                <a16:creationId xmlns:a16="http://schemas.microsoft.com/office/drawing/2014/main" id="{18901E21-7E63-0B71-FF3D-9AFFA097A8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650" y="2450471"/>
            <a:ext cx="2464316" cy="2690280"/>
          </a:xfrm>
          <a:prstGeom prst="rect">
            <a:avLst/>
          </a:prstGeom>
        </p:spPr>
      </p:pic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49A005FF-0988-DCA3-6B11-9DE0089B3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305914"/>
              </p:ext>
            </p:extLst>
          </p:nvPr>
        </p:nvGraphicFramePr>
        <p:xfrm>
          <a:off x="3323913" y="1066406"/>
          <a:ext cx="3808407" cy="366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2312D2-6228-F6BA-C795-6EA238BE7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CA16BE7-2E7A-ED3F-E446-627D0464A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493714"/>
              </p:ext>
            </p:extLst>
          </p:nvPr>
        </p:nvGraphicFramePr>
        <p:xfrm>
          <a:off x="529495" y="1118807"/>
          <a:ext cx="2628863" cy="352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E368D1D8-CF01-BD0B-ED20-9923FB44EB27}"/>
              </a:ext>
            </a:extLst>
          </p:cNvPr>
          <p:cNvSpPr txBox="1"/>
          <p:nvPr/>
        </p:nvSpPr>
        <p:spPr>
          <a:xfrm>
            <a:off x="94429" y="689018"/>
            <a:ext cx="636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Q2. Et vous, avez-vous prévu profité de ces premiers jours de soldes d’hiver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– Une seule réponse possible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63A3CAF8-622F-2DE6-5390-DBDD32E14BCF}"/>
              </a:ext>
            </a:extLst>
          </p:cNvPr>
          <p:cNvSpPr txBox="1">
            <a:spLocks/>
          </p:cNvSpPr>
          <p:nvPr/>
        </p:nvSpPr>
        <p:spPr>
          <a:xfrm>
            <a:off x="845032" y="205778"/>
            <a:ext cx="8225140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Près de 4 Français sur 10 ont profité des premiers jours des soldes d’hiver, signe d’un enthousiasme certain…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2ADDB0F-2BBC-308C-4DD8-23F7F6A03CC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945" y="1261398"/>
            <a:ext cx="504139" cy="504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1932F62-78DF-674A-144E-9438BD0C6C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790" y="1935750"/>
            <a:ext cx="504139" cy="5041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AA138C0-0E77-82DF-D276-62BA9BB0451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922" y="2667356"/>
            <a:ext cx="384196" cy="3841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7C865FA-22DA-C7ED-56BD-F1762D68CDB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87" y="2704227"/>
            <a:ext cx="384196" cy="38419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6B0242A-40CD-D477-1CA8-948950C7B245}"/>
              </a:ext>
            </a:extLst>
          </p:cNvPr>
          <p:cNvSpPr txBox="1"/>
          <p:nvPr/>
        </p:nvSpPr>
        <p:spPr>
          <a:xfrm>
            <a:off x="2644876" y="2785036"/>
            <a:ext cx="299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latin typeface="Century Gothic" panose="020F0302020204030204"/>
              </a:rPr>
              <a:t>+</a:t>
            </a:r>
            <a:endParaRPr lang="fr-FR" sz="1200" i="1" u="sng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3ABD84B-BC69-91EA-D090-9704CA09E25A}"/>
              </a:ext>
            </a:extLst>
          </p:cNvPr>
          <p:cNvGrpSpPr/>
          <p:nvPr/>
        </p:nvGrpSpPr>
        <p:grpSpPr>
          <a:xfrm>
            <a:off x="5943183" y="1161177"/>
            <a:ext cx="1369661" cy="1157583"/>
            <a:chOff x="5968198" y="2281341"/>
            <a:chExt cx="1159786" cy="768683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EE58AC3-2608-F0B6-2107-B9086575D89E}"/>
                </a:ext>
              </a:extLst>
            </p:cNvPr>
            <p:cNvSpPr txBox="1"/>
            <p:nvPr/>
          </p:nvSpPr>
          <p:spPr>
            <a:xfrm>
              <a:off x="6009900" y="2281341"/>
              <a:ext cx="1118084" cy="74103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78F61B6-D471-8A87-ED04-ABF3D431E151}"/>
                </a:ext>
              </a:extLst>
            </p:cNvPr>
            <p:cNvSpPr txBox="1"/>
            <p:nvPr/>
          </p:nvSpPr>
          <p:spPr>
            <a:xfrm>
              <a:off x="5968198" y="2308991"/>
              <a:ext cx="1118084" cy="741033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>
                  <a:solidFill>
                    <a:schemeClr val="accent1"/>
                  </a:solidFill>
                  <a:latin typeface="Century Gothic" panose="020F0302020204030204"/>
                </a:rPr>
                <a:t>OUI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200" b="1" dirty="0">
                  <a:solidFill>
                    <a:schemeClr val="accent1"/>
                  </a:solidFill>
                  <a:latin typeface="Century Gothic" panose="020F0302020204030204"/>
                </a:rPr>
                <a:t>39%</a:t>
              </a:r>
            </a:p>
          </p:txBody>
        </p:sp>
      </p:grpSp>
      <p:cxnSp>
        <p:nvCxnSpPr>
          <p:cNvPr id="24" name="Straight Connector 109">
            <a:extLst>
              <a:ext uri="{FF2B5EF4-FFF2-40B4-BE49-F238E27FC236}">
                <a16:creationId xmlns:a16="http://schemas.microsoft.com/office/drawing/2014/main" id="{5F51C69D-970D-9FA6-58B4-D0C2F30B09CA}"/>
              </a:ext>
            </a:extLst>
          </p:cNvPr>
          <p:cNvCxnSpPr>
            <a:cxnSpLocks/>
          </p:cNvCxnSpPr>
          <p:nvPr/>
        </p:nvCxnSpPr>
        <p:spPr>
          <a:xfrm>
            <a:off x="5625902" y="1203950"/>
            <a:ext cx="0" cy="1884473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86143E40-C324-BCE1-7DEC-0E9CBFC9A162}"/>
              </a:ext>
            </a:extLst>
          </p:cNvPr>
          <p:cNvSpPr txBox="1"/>
          <p:nvPr/>
        </p:nvSpPr>
        <p:spPr>
          <a:xfrm>
            <a:off x="5878439" y="2326816"/>
            <a:ext cx="1926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Moins de 35 ans : </a:t>
            </a:r>
            <a:r>
              <a:rPr lang="fr-FR" sz="1000" b="1" dirty="0">
                <a:solidFill>
                  <a:schemeClr val="accent1"/>
                </a:solidFill>
              </a:rPr>
              <a:t>63%</a:t>
            </a:r>
          </a:p>
          <a:p>
            <a:r>
              <a:rPr lang="fr-FR" sz="1000" dirty="0"/>
              <a:t>CSP- : </a:t>
            </a:r>
            <a:r>
              <a:rPr lang="fr-FR" sz="1000" b="1" dirty="0">
                <a:solidFill>
                  <a:schemeClr val="accent1"/>
                </a:solidFill>
              </a:rPr>
              <a:t>47%</a:t>
            </a:r>
          </a:p>
          <a:p>
            <a:r>
              <a:rPr lang="fr-FR" sz="1000" dirty="0"/>
              <a:t>Communes 100k hab. : </a:t>
            </a:r>
            <a:r>
              <a:rPr lang="fr-FR" sz="1000" b="1" dirty="0">
                <a:solidFill>
                  <a:schemeClr val="accent1"/>
                </a:solidFill>
              </a:rPr>
              <a:t>47%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55525-2596-F847-341D-B95930393301}"/>
              </a:ext>
            </a:extLst>
          </p:cNvPr>
          <p:cNvSpPr txBox="1"/>
          <p:nvPr/>
        </p:nvSpPr>
        <p:spPr>
          <a:xfrm>
            <a:off x="5633856" y="4162888"/>
            <a:ext cx="90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50 ans et plus : </a:t>
            </a:r>
            <a:r>
              <a:rPr lang="fr-FR" sz="1000" b="1" dirty="0">
                <a:solidFill>
                  <a:schemeClr val="accent4"/>
                </a:solidFill>
              </a:rPr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14059953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A6CA0-9EDF-0BD0-86E4-F9B416FA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>
            <a:extLst>
              <a:ext uri="{FF2B5EF4-FFF2-40B4-BE49-F238E27FC236}">
                <a16:creationId xmlns:a16="http://schemas.microsoft.com/office/drawing/2014/main" id="{545BBF3F-0446-E7CD-17FF-20D4C79CC25D}"/>
              </a:ext>
            </a:extLst>
          </p:cNvPr>
          <p:cNvGrpSpPr/>
          <p:nvPr/>
        </p:nvGrpSpPr>
        <p:grpSpPr>
          <a:xfrm>
            <a:off x="6937008" y="990739"/>
            <a:ext cx="989582" cy="3795835"/>
            <a:chOff x="6846350" y="758549"/>
            <a:chExt cx="989582" cy="3795835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886FE63-B38A-1002-3B8A-57E8CB070D11}"/>
                </a:ext>
              </a:extLst>
            </p:cNvPr>
            <p:cNvSpPr txBox="1"/>
            <p:nvPr/>
          </p:nvSpPr>
          <p:spPr>
            <a:xfrm>
              <a:off x="6846350" y="758549"/>
              <a:ext cx="989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OUI</a:t>
              </a:r>
            </a:p>
          </p:txBody>
        </p: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FB258EDA-7FD7-3602-77E3-22CDB8622DCE}"/>
                </a:ext>
              </a:extLst>
            </p:cNvPr>
            <p:cNvGrpSpPr/>
            <p:nvPr/>
          </p:nvGrpSpPr>
          <p:grpSpPr>
            <a:xfrm>
              <a:off x="7073136" y="1112519"/>
              <a:ext cx="566907" cy="3441865"/>
              <a:chOff x="6968107" y="1112519"/>
              <a:chExt cx="566907" cy="3441865"/>
            </a:xfrm>
          </p:grpSpPr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122267CB-9CF1-21D3-F711-52648A1EAE55}"/>
                  </a:ext>
                </a:extLst>
              </p:cNvPr>
              <p:cNvGrpSpPr/>
              <p:nvPr/>
            </p:nvGrpSpPr>
            <p:grpSpPr>
              <a:xfrm>
                <a:off x="6968108" y="1112519"/>
                <a:ext cx="561470" cy="1503605"/>
                <a:chOff x="6968108" y="1112519"/>
                <a:chExt cx="561470" cy="1503605"/>
              </a:xfrm>
            </p:grpSpPr>
            <p:sp>
              <p:nvSpPr>
                <p:cNvPr id="12" name="Rectangle : coins arrondis 11">
                  <a:extLst>
                    <a:ext uri="{FF2B5EF4-FFF2-40B4-BE49-F238E27FC236}">
                      <a16:creationId xmlns:a16="http://schemas.microsoft.com/office/drawing/2014/main" id="{867BDE17-807C-C22F-5E74-1770C00CCBB4}"/>
                    </a:ext>
                  </a:extLst>
                </p:cNvPr>
                <p:cNvSpPr/>
                <p:nvPr/>
              </p:nvSpPr>
              <p:spPr>
                <a:xfrm rot="5400000">
                  <a:off x="7084000" y="996629"/>
                  <a:ext cx="329687" cy="561468"/>
                </a:xfrm>
                <a:prstGeom prst="roundRect">
                  <a:avLst/>
                </a:prstGeom>
                <a:solidFill>
                  <a:srgbClr val="F1F5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8" name="Rectangle : coins arrondis 47">
                  <a:extLst>
                    <a:ext uri="{FF2B5EF4-FFF2-40B4-BE49-F238E27FC236}">
                      <a16:creationId xmlns:a16="http://schemas.microsoft.com/office/drawing/2014/main" id="{F115A701-2E79-EB9F-816B-4177106666FF}"/>
                    </a:ext>
                  </a:extLst>
                </p:cNvPr>
                <p:cNvSpPr/>
                <p:nvPr/>
              </p:nvSpPr>
              <p:spPr>
                <a:xfrm rot="5400000">
                  <a:off x="7083999" y="1387019"/>
                  <a:ext cx="329687" cy="561468"/>
                </a:xfrm>
                <a:prstGeom prst="roundRect">
                  <a:avLst/>
                </a:prstGeom>
                <a:solidFill>
                  <a:srgbClr val="F1F5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9" name="Rectangle : coins arrondis 48">
                  <a:extLst>
                    <a:ext uri="{FF2B5EF4-FFF2-40B4-BE49-F238E27FC236}">
                      <a16:creationId xmlns:a16="http://schemas.microsoft.com/office/drawing/2014/main" id="{FCFC52DE-E4F7-D604-41DF-F729621B13AA}"/>
                    </a:ext>
                  </a:extLst>
                </p:cNvPr>
                <p:cNvSpPr/>
                <p:nvPr/>
              </p:nvSpPr>
              <p:spPr>
                <a:xfrm rot="5400000">
                  <a:off x="7083999" y="1781454"/>
                  <a:ext cx="329687" cy="561468"/>
                </a:xfrm>
                <a:prstGeom prst="roundRect">
                  <a:avLst/>
                </a:prstGeom>
                <a:solidFill>
                  <a:srgbClr val="F1F5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0" name="Rectangle : coins arrondis 49">
                  <a:extLst>
                    <a:ext uri="{FF2B5EF4-FFF2-40B4-BE49-F238E27FC236}">
                      <a16:creationId xmlns:a16="http://schemas.microsoft.com/office/drawing/2014/main" id="{5B046BA6-5D73-77BD-7484-551C4913F582}"/>
                    </a:ext>
                  </a:extLst>
                </p:cNvPr>
                <p:cNvSpPr/>
                <p:nvPr/>
              </p:nvSpPr>
              <p:spPr>
                <a:xfrm rot="5400000">
                  <a:off x="7083998" y="2170547"/>
                  <a:ext cx="329687" cy="561468"/>
                </a:xfrm>
                <a:prstGeom prst="roundRect">
                  <a:avLst/>
                </a:prstGeom>
                <a:solidFill>
                  <a:srgbClr val="F1F5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E9961FC0-6364-0AC6-FB9E-1526BBF74D8A}"/>
                  </a:ext>
                </a:extLst>
              </p:cNvPr>
              <p:cNvGrpSpPr/>
              <p:nvPr/>
            </p:nvGrpSpPr>
            <p:grpSpPr>
              <a:xfrm>
                <a:off x="6968107" y="2673528"/>
                <a:ext cx="561470" cy="1491249"/>
                <a:chOff x="6968108" y="1124875"/>
                <a:chExt cx="561470" cy="1491249"/>
              </a:xfrm>
            </p:grpSpPr>
            <p:sp>
              <p:nvSpPr>
                <p:cNvPr id="53" name="Rectangle : coins arrondis 52">
                  <a:extLst>
                    <a:ext uri="{FF2B5EF4-FFF2-40B4-BE49-F238E27FC236}">
                      <a16:creationId xmlns:a16="http://schemas.microsoft.com/office/drawing/2014/main" id="{F8B5CF64-62E2-5545-A0D0-FA49C073E0C4}"/>
                    </a:ext>
                  </a:extLst>
                </p:cNvPr>
                <p:cNvSpPr/>
                <p:nvPr/>
              </p:nvSpPr>
              <p:spPr>
                <a:xfrm rot="5400000">
                  <a:off x="7084000" y="1008985"/>
                  <a:ext cx="329687" cy="561468"/>
                </a:xfrm>
                <a:prstGeom prst="roundRect">
                  <a:avLst/>
                </a:prstGeom>
                <a:solidFill>
                  <a:srgbClr val="F1F5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4" name="Rectangle : coins arrondis 53">
                  <a:extLst>
                    <a:ext uri="{FF2B5EF4-FFF2-40B4-BE49-F238E27FC236}">
                      <a16:creationId xmlns:a16="http://schemas.microsoft.com/office/drawing/2014/main" id="{BBB8D890-9095-3B91-7A26-D048B496E7AC}"/>
                    </a:ext>
                  </a:extLst>
                </p:cNvPr>
                <p:cNvSpPr/>
                <p:nvPr/>
              </p:nvSpPr>
              <p:spPr>
                <a:xfrm rot="5400000">
                  <a:off x="7083999" y="1405553"/>
                  <a:ext cx="329687" cy="561468"/>
                </a:xfrm>
                <a:prstGeom prst="roundRect">
                  <a:avLst/>
                </a:prstGeom>
                <a:solidFill>
                  <a:srgbClr val="F1F5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5" name="Rectangle : coins arrondis 54">
                  <a:extLst>
                    <a:ext uri="{FF2B5EF4-FFF2-40B4-BE49-F238E27FC236}">
                      <a16:creationId xmlns:a16="http://schemas.microsoft.com/office/drawing/2014/main" id="{5033E20C-45F4-4D95-3146-EE67195EFFD3}"/>
                    </a:ext>
                  </a:extLst>
                </p:cNvPr>
                <p:cNvSpPr/>
                <p:nvPr/>
              </p:nvSpPr>
              <p:spPr>
                <a:xfrm rot="5400000">
                  <a:off x="7083999" y="1787632"/>
                  <a:ext cx="329687" cy="561468"/>
                </a:xfrm>
                <a:prstGeom prst="roundRect">
                  <a:avLst/>
                </a:prstGeom>
                <a:solidFill>
                  <a:srgbClr val="F1F5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6" name="Rectangle : coins arrondis 55">
                  <a:extLst>
                    <a:ext uri="{FF2B5EF4-FFF2-40B4-BE49-F238E27FC236}">
                      <a16:creationId xmlns:a16="http://schemas.microsoft.com/office/drawing/2014/main" id="{FB726245-4EA4-674F-E194-4781A9F139E3}"/>
                    </a:ext>
                  </a:extLst>
                </p:cNvPr>
                <p:cNvSpPr/>
                <p:nvPr/>
              </p:nvSpPr>
              <p:spPr>
                <a:xfrm rot="5400000">
                  <a:off x="7083998" y="2170547"/>
                  <a:ext cx="329687" cy="561468"/>
                </a:xfrm>
                <a:prstGeom prst="roundRect">
                  <a:avLst/>
                </a:prstGeom>
                <a:solidFill>
                  <a:srgbClr val="F1F5F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77799774-DCB6-CAC8-4F72-99B121ABB9C1}"/>
                  </a:ext>
                </a:extLst>
              </p:cNvPr>
              <p:cNvSpPr/>
              <p:nvPr/>
            </p:nvSpPr>
            <p:spPr>
              <a:xfrm rot="5400000">
                <a:off x="7089436" y="4108807"/>
                <a:ext cx="329687" cy="561468"/>
              </a:xfrm>
              <a:prstGeom prst="roundRect">
                <a:avLst/>
              </a:prstGeom>
              <a:solidFill>
                <a:srgbClr val="F1F5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aphicFrame>
        <p:nvGraphicFramePr>
          <p:cNvPr id="30" name="Tableau 13">
            <a:extLst>
              <a:ext uri="{FF2B5EF4-FFF2-40B4-BE49-F238E27FC236}">
                <a16:creationId xmlns:a16="http://schemas.microsoft.com/office/drawing/2014/main" id="{6A0A2F70-20B3-FDB3-BE1B-DB5F2D3DB69D}"/>
              </a:ext>
            </a:extLst>
          </p:cNvPr>
          <p:cNvGraphicFramePr>
            <a:graphicFrameLocks noGrp="1"/>
          </p:cNvGraphicFramePr>
          <p:nvPr/>
        </p:nvGraphicFramePr>
        <p:xfrm>
          <a:off x="7084084" y="1313109"/>
          <a:ext cx="756215" cy="347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15">
                  <a:extLst>
                    <a:ext uri="{9D8B030D-6E8A-4147-A177-3AD203B41FA5}">
                      <a16:colId xmlns:a16="http://schemas.microsoft.com/office/drawing/2014/main" val="2845793633"/>
                    </a:ext>
                  </a:extLst>
                </a:gridCol>
              </a:tblGrid>
              <a:tr h="3851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310883"/>
                  </a:ext>
                </a:extLst>
              </a:tr>
              <a:tr h="3869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81%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85214"/>
                  </a:ext>
                </a:extLst>
              </a:tr>
              <a:tr h="3869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81%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270944"/>
                  </a:ext>
                </a:extLst>
              </a:tr>
              <a:tr h="3869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419580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440240"/>
                  </a:ext>
                </a:extLst>
              </a:tr>
              <a:tr h="3822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09676"/>
                  </a:ext>
                </a:extLst>
              </a:tr>
              <a:tr h="385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048789"/>
                  </a:ext>
                </a:extLst>
              </a:tr>
              <a:tr h="3880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616316"/>
                  </a:ext>
                </a:extLst>
              </a:tr>
              <a:tr h="3860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6438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77DD19-2B74-ACD5-584D-43DBBBA5A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A6732700-773C-10B3-1C9B-0D72070CC0BB}"/>
              </a:ext>
            </a:extLst>
          </p:cNvPr>
          <p:cNvGraphicFramePr/>
          <p:nvPr/>
        </p:nvGraphicFramePr>
        <p:xfrm>
          <a:off x="804751" y="1315869"/>
          <a:ext cx="6220210" cy="37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Diagramme 46">
            <a:extLst>
              <a:ext uri="{FF2B5EF4-FFF2-40B4-BE49-F238E27FC236}">
                <a16:creationId xmlns:a16="http://schemas.microsoft.com/office/drawing/2014/main" id="{929DC57F-AA69-5B78-0293-7F6039DD8544}"/>
              </a:ext>
            </a:extLst>
          </p:cNvPr>
          <p:cNvGraphicFramePr/>
          <p:nvPr/>
        </p:nvGraphicFramePr>
        <p:xfrm>
          <a:off x="290305" y="1357772"/>
          <a:ext cx="3015389" cy="340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D1C33D1-EE2E-ED5C-375B-72586015ABC5}"/>
              </a:ext>
            </a:extLst>
          </p:cNvPr>
          <p:cNvSpPr txBox="1"/>
          <p:nvPr/>
        </p:nvSpPr>
        <p:spPr>
          <a:xfrm>
            <a:off x="86809" y="711302"/>
            <a:ext cx="774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Q1. Vous personnellement, êtes-vous d’accord avec chacune des propositions suivantes à propos des soldes d’hiver de janvier 2025 ? </a:t>
            </a:r>
            <a:b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</a:b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– Une seule réponse par item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CACA42C5-20F4-A6B7-373B-28EE580F25F0}"/>
              </a:ext>
            </a:extLst>
          </p:cNvPr>
          <p:cNvSpPr txBox="1">
            <a:spLocks/>
          </p:cNvSpPr>
          <p:nvPr/>
        </p:nvSpPr>
        <p:spPr>
          <a:xfrm>
            <a:off x="845032" y="221692"/>
            <a:ext cx="8298968" cy="41857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dirty="0"/>
              <a:t>… même si un Français sur deux doute qu’il puisse faire de bonnes affaires, </a:t>
            </a:r>
          </a:p>
          <a:p>
            <a:r>
              <a:rPr lang="fr-FR" sz="1700" dirty="0"/>
              <a:t>un avis que ne partagent pas nos acheteurs…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F30C7C-2932-C64B-87D5-D4064A684F4A}"/>
              </a:ext>
            </a:extLst>
          </p:cNvPr>
          <p:cNvSpPr txBox="1"/>
          <p:nvPr/>
        </p:nvSpPr>
        <p:spPr>
          <a:xfrm>
            <a:off x="201582" y="1089796"/>
            <a:ext cx="35134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>
                <a:solidFill>
                  <a:schemeClr val="accent1"/>
                </a:solidFill>
                <a:latin typeface="Century Gothic" panose="020F0302020204030204"/>
              </a:rPr>
              <a:t>Les soldes d’hiver 2025, c’est…</a:t>
            </a:r>
            <a:endParaRPr lang="fr-FR" sz="1400" b="1" i="1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1F4B404-E964-2023-8F34-2821B1539777}"/>
              </a:ext>
            </a:extLst>
          </p:cNvPr>
          <p:cNvSpPr/>
          <p:nvPr/>
        </p:nvSpPr>
        <p:spPr>
          <a:xfrm>
            <a:off x="4091982" y="4731249"/>
            <a:ext cx="2932979" cy="374838"/>
          </a:xfrm>
          <a:prstGeom prst="round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C3D0C3-6808-0C2B-82A7-D20F3D78D17E}"/>
              </a:ext>
            </a:extLst>
          </p:cNvPr>
          <p:cNvCxnSpPr>
            <a:cxnSpLocks/>
          </p:cNvCxnSpPr>
          <p:nvPr/>
        </p:nvCxnSpPr>
        <p:spPr>
          <a:xfrm>
            <a:off x="3292695" y="2485346"/>
            <a:ext cx="43872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3F11FC8-439E-5292-CF1A-59232F108D0B}"/>
              </a:ext>
            </a:extLst>
          </p:cNvPr>
          <p:cNvSpPr/>
          <p:nvPr/>
        </p:nvSpPr>
        <p:spPr>
          <a:xfrm>
            <a:off x="3871355" y="1765940"/>
            <a:ext cx="415130" cy="252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99470F-EB26-8592-95F6-DABF4A8CF14E}"/>
              </a:ext>
            </a:extLst>
          </p:cNvPr>
          <p:cNvSpPr txBox="1"/>
          <p:nvPr/>
        </p:nvSpPr>
        <p:spPr>
          <a:xfrm>
            <a:off x="3305694" y="1582182"/>
            <a:ext cx="159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Moins de 35 ans : </a:t>
            </a:r>
            <a:r>
              <a:rPr lang="fr-FR" sz="800" b="1" dirty="0">
                <a:solidFill>
                  <a:schemeClr val="accent1"/>
                </a:solidFill>
              </a:rPr>
              <a:t>38%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EB3C5D-5323-E497-E300-FB2CAA649CE3}"/>
              </a:ext>
            </a:extLst>
          </p:cNvPr>
          <p:cNvSpPr txBox="1"/>
          <p:nvPr/>
        </p:nvSpPr>
        <p:spPr>
          <a:xfrm>
            <a:off x="3305694" y="2328549"/>
            <a:ext cx="159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Moins de 35 ans : </a:t>
            </a:r>
            <a:r>
              <a:rPr lang="fr-FR" sz="800" b="1" dirty="0">
                <a:solidFill>
                  <a:schemeClr val="accent1"/>
                </a:solidFill>
              </a:rPr>
              <a:t>36%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F6D793-6CBF-1257-EE0B-D80350C3D9FC}"/>
              </a:ext>
            </a:extLst>
          </p:cNvPr>
          <p:cNvSpPr txBox="1"/>
          <p:nvPr/>
        </p:nvSpPr>
        <p:spPr>
          <a:xfrm>
            <a:off x="3300700" y="2728858"/>
            <a:ext cx="159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Moins de 35 ans : </a:t>
            </a:r>
            <a:r>
              <a:rPr lang="fr-FR" sz="800" b="1" dirty="0">
                <a:solidFill>
                  <a:schemeClr val="accent1"/>
                </a:solidFill>
              </a:rPr>
              <a:t>25%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406289-57C4-93D4-0288-44B5FDA6C809}"/>
              </a:ext>
            </a:extLst>
          </p:cNvPr>
          <p:cNvSpPr txBox="1"/>
          <p:nvPr/>
        </p:nvSpPr>
        <p:spPr>
          <a:xfrm>
            <a:off x="3293931" y="3124097"/>
            <a:ext cx="159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Moins de 35 ans : </a:t>
            </a:r>
            <a:r>
              <a:rPr lang="fr-FR" sz="800" b="1" dirty="0">
                <a:solidFill>
                  <a:schemeClr val="accent1"/>
                </a:solidFill>
              </a:rPr>
              <a:t>26%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C80799-2B30-AD5A-39FC-43FAEA9A59D4}"/>
              </a:ext>
            </a:extLst>
          </p:cNvPr>
          <p:cNvSpPr txBox="1"/>
          <p:nvPr/>
        </p:nvSpPr>
        <p:spPr>
          <a:xfrm>
            <a:off x="3309299" y="3486168"/>
            <a:ext cx="159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Moins de 35 ans : </a:t>
            </a:r>
            <a:r>
              <a:rPr lang="fr-FR" sz="800" b="1" dirty="0">
                <a:solidFill>
                  <a:schemeClr val="accent1"/>
                </a:solidFill>
              </a:rPr>
              <a:t>23%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E098902-B81A-CDC5-1CE4-AA188589C04F}"/>
              </a:ext>
            </a:extLst>
          </p:cNvPr>
          <p:cNvSpPr txBox="1"/>
          <p:nvPr/>
        </p:nvSpPr>
        <p:spPr>
          <a:xfrm>
            <a:off x="3300700" y="3894034"/>
            <a:ext cx="159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Moins de 35 ans : </a:t>
            </a:r>
            <a:r>
              <a:rPr lang="fr-FR" sz="800" b="1" dirty="0">
                <a:solidFill>
                  <a:schemeClr val="accent1"/>
                </a:solidFill>
              </a:rPr>
              <a:t>30%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B90337F-90E6-C6FA-2C98-79B172DC94AE}"/>
              </a:ext>
            </a:extLst>
          </p:cNvPr>
          <p:cNvSpPr txBox="1"/>
          <p:nvPr/>
        </p:nvSpPr>
        <p:spPr>
          <a:xfrm>
            <a:off x="3305173" y="4278436"/>
            <a:ext cx="1596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Moins de 35 ans : </a:t>
            </a:r>
            <a:r>
              <a:rPr lang="fr-FR" sz="800" b="1" dirty="0">
                <a:solidFill>
                  <a:schemeClr val="accent1"/>
                </a:solidFill>
              </a:rPr>
              <a:t>24%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2C972B5-3065-D44F-7B6B-FC3963E859AF}"/>
              </a:ext>
            </a:extLst>
          </p:cNvPr>
          <p:cNvSpPr txBox="1"/>
          <p:nvPr/>
        </p:nvSpPr>
        <p:spPr>
          <a:xfrm>
            <a:off x="3313487" y="4681248"/>
            <a:ext cx="77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Moins </a:t>
            </a:r>
          </a:p>
          <a:p>
            <a:r>
              <a:rPr lang="fr-FR" sz="800" dirty="0"/>
              <a:t>de 35 ans : </a:t>
            </a:r>
            <a:r>
              <a:rPr lang="fr-FR" sz="800" b="1" dirty="0">
                <a:solidFill>
                  <a:schemeClr val="accent1"/>
                </a:solidFill>
              </a:rPr>
              <a:t>23%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C825E8-08B1-C1E1-6E26-88558F71A8FD}"/>
              </a:ext>
            </a:extLst>
          </p:cNvPr>
          <p:cNvSpPr txBox="1"/>
          <p:nvPr/>
        </p:nvSpPr>
        <p:spPr>
          <a:xfrm>
            <a:off x="3328201" y="1960074"/>
            <a:ext cx="2880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Ne comptent pas profiter des soldes : </a:t>
            </a:r>
            <a:r>
              <a:rPr lang="fr-FR" sz="800" b="1" dirty="0">
                <a:solidFill>
                  <a:schemeClr val="accent1"/>
                </a:solidFill>
              </a:rPr>
              <a:t>51%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2921E43-344E-AA36-2ED3-D1E831BBBB77}"/>
              </a:ext>
            </a:extLst>
          </p:cNvPr>
          <p:cNvSpPr txBox="1"/>
          <p:nvPr/>
        </p:nvSpPr>
        <p:spPr>
          <a:xfrm>
            <a:off x="7873179" y="881882"/>
            <a:ext cx="11325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i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Auprès de ceux qui ont fait les soldes</a:t>
            </a:r>
          </a:p>
        </p:txBody>
      </p:sp>
      <p:graphicFrame>
        <p:nvGraphicFramePr>
          <p:cNvPr id="39" name="Tableau 13">
            <a:extLst>
              <a:ext uri="{FF2B5EF4-FFF2-40B4-BE49-F238E27FC236}">
                <a16:creationId xmlns:a16="http://schemas.microsoft.com/office/drawing/2014/main" id="{F4A83750-2EDE-311A-F836-D6F288E08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52323"/>
              </p:ext>
            </p:extLst>
          </p:nvPr>
        </p:nvGraphicFramePr>
        <p:xfrm>
          <a:off x="8043307" y="1319512"/>
          <a:ext cx="756215" cy="347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15">
                  <a:extLst>
                    <a:ext uri="{9D8B030D-6E8A-4147-A177-3AD203B41FA5}">
                      <a16:colId xmlns:a16="http://schemas.microsoft.com/office/drawing/2014/main" val="2845793633"/>
                    </a:ext>
                  </a:extLst>
                </a:gridCol>
              </a:tblGrid>
              <a:tr h="3851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86%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310883"/>
                  </a:ext>
                </a:extLst>
              </a:tr>
              <a:tr h="3869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85214"/>
                  </a:ext>
                </a:extLst>
              </a:tr>
              <a:tr h="3869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270944"/>
                  </a:ext>
                </a:extLst>
              </a:tr>
              <a:tr h="3869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419580"/>
                  </a:ext>
                </a:extLst>
              </a:tr>
              <a:tr h="3916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440240"/>
                  </a:ext>
                </a:extLst>
              </a:tr>
              <a:tr h="38229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09676"/>
                  </a:ext>
                </a:extLst>
              </a:tr>
              <a:tr h="385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048789"/>
                  </a:ext>
                </a:extLst>
              </a:tr>
              <a:tr h="3880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616316"/>
                  </a:ext>
                </a:extLst>
              </a:tr>
              <a:tr h="3860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64380"/>
                  </a:ext>
                </a:extLst>
              </a:tr>
            </a:tbl>
          </a:graphicData>
        </a:graphic>
      </p:graphicFrame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A4E923F0-FD67-F7FC-5461-268ACE8210BA}"/>
              </a:ext>
            </a:extLst>
          </p:cNvPr>
          <p:cNvSpPr/>
          <p:nvPr/>
        </p:nvSpPr>
        <p:spPr>
          <a:xfrm>
            <a:off x="368834" y="3672968"/>
            <a:ext cx="8713694" cy="3842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906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84A0D-01DC-A9E6-337E-7D6E195C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726CA104-75BB-99FF-6675-2FAFC9E53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2603" y="1824652"/>
            <a:ext cx="2298793" cy="2387586"/>
          </a:xfrm>
          <a:prstGeom prst="flowChartConnector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B46AD3-1E07-0C6D-9F44-3A7D22104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AE8C762-27CC-22C3-5771-F4D2B44B8CC2}"/>
              </a:ext>
            </a:extLst>
          </p:cNvPr>
          <p:cNvSpPr txBox="1"/>
          <p:nvPr/>
        </p:nvSpPr>
        <p:spPr>
          <a:xfrm>
            <a:off x="94429" y="689018"/>
            <a:ext cx="436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Q3. Et êtes-vous satisfait de vos achats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A ceux qui ont profité des soldes – Une seule réponse possible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5777E80B-5873-8B80-73A3-6B5CBAF2520A}"/>
              </a:ext>
            </a:extLst>
          </p:cNvPr>
          <p:cNvSpPr txBox="1">
            <a:spLocks/>
          </p:cNvSpPr>
          <p:nvPr/>
        </p:nvSpPr>
        <p:spPr>
          <a:xfrm>
            <a:off x="845031" y="427377"/>
            <a:ext cx="8040023" cy="2215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…qui sont par ailleurs largement satisfaits de leurs emplettes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27DC0D5-98C4-530E-02BD-A15AE3543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440170"/>
              </p:ext>
            </p:extLst>
          </p:nvPr>
        </p:nvGraphicFramePr>
        <p:xfrm>
          <a:off x="94430" y="1003209"/>
          <a:ext cx="8975742" cy="399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69017115-D284-8538-D447-48DE1B60EEBE}"/>
              </a:ext>
            </a:extLst>
          </p:cNvPr>
          <p:cNvGrpSpPr/>
          <p:nvPr/>
        </p:nvGrpSpPr>
        <p:grpSpPr>
          <a:xfrm>
            <a:off x="1118374" y="1746520"/>
            <a:ext cx="6916591" cy="1936874"/>
            <a:chOff x="1118374" y="1746520"/>
            <a:chExt cx="6916591" cy="1936874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B0F1893-9F3D-791E-D307-E129DF9DFDE0}"/>
                </a:ext>
              </a:extLst>
            </p:cNvPr>
            <p:cNvSpPr txBox="1"/>
            <p:nvPr/>
          </p:nvSpPr>
          <p:spPr>
            <a:xfrm>
              <a:off x="1118374" y="1765524"/>
              <a:ext cx="1373840" cy="11624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6775821-4012-D355-6E4E-142F500F9ABC}"/>
                </a:ext>
              </a:extLst>
            </p:cNvPr>
            <p:cNvSpPr txBox="1"/>
            <p:nvPr/>
          </p:nvSpPr>
          <p:spPr>
            <a:xfrm>
              <a:off x="6661125" y="1765065"/>
              <a:ext cx="1373840" cy="1162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13A9987-C3C2-2D50-815E-FAC6B10FF7F9}"/>
                </a:ext>
              </a:extLst>
            </p:cNvPr>
            <p:cNvSpPr txBox="1"/>
            <p:nvPr/>
          </p:nvSpPr>
          <p:spPr>
            <a:xfrm>
              <a:off x="1164273" y="1809068"/>
              <a:ext cx="1373840" cy="1162450"/>
            </a:xfrm>
            <a:prstGeom prst="roundRect">
              <a:avLst/>
            </a:prstGeom>
            <a:solidFill>
              <a:srgbClr val="FFF4F3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NON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600" b="1" dirty="0">
                  <a:solidFill>
                    <a:schemeClr val="accent4"/>
                  </a:solidFill>
                  <a:latin typeface="Century Gothic" panose="020F0302020204030204"/>
                </a:rPr>
                <a:t>7</a:t>
              </a: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C560968-6737-18D7-92BD-2EE45A51E7F6}"/>
                </a:ext>
              </a:extLst>
            </p:cNvPr>
            <p:cNvCxnSpPr>
              <a:cxnSpLocks/>
            </p:cNvCxnSpPr>
            <p:nvPr/>
          </p:nvCxnSpPr>
          <p:spPr>
            <a:xfrm>
              <a:off x="2739842" y="2207623"/>
              <a:ext cx="0" cy="76389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340B9E6-A4D3-AF90-45E3-4B8C52D896D0}"/>
                </a:ext>
              </a:extLst>
            </p:cNvPr>
            <p:cNvSpPr txBox="1"/>
            <p:nvPr/>
          </p:nvSpPr>
          <p:spPr>
            <a:xfrm>
              <a:off x="6612895" y="1809068"/>
              <a:ext cx="1373840" cy="1162450"/>
            </a:xfrm>
            <a:prstGeom prst="roundRect">
              <a:avLst/>
            </a:prstGeom>
            <a:solidFill>
              <a:srgbClr val="F1F5FD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OUI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93%</a:t>
              </a: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0DB3E000-8BB0-4ED5-8786-9209EBA81DE6}"/>
                </a:ext>
              </a:extLst>
            </p:cNvPr>
            <p:cNvCxnSpPr>
              <a:cxnSpLocks/>
            </p:cNvCxnSpPr>
            <p:nvPr/>
          </p:nvCxnSpPr>
          <p:spPr>
            <a:xfrm>
              <a:off x="6407511" y="1746520"/>
              <a:ext cx="0" cy="1936874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0661340-DD76-A8EB-39E1-B836496E4651}"/>
              </a:ext>
            </a:extLst>
          </p:cNvPr>
          <p:cNvSpPr/>
          <p:nvPr/>
        </p:nvSpPr>
        <p:spPr>
          <a:xfrm>
            <a:off x="6989241" y="3604503"/>
            <a:ext cx="1499202" cy="1071576"/>
          </a:xfrm>
          <a:prstGeom prst="round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CC7D587-2B82-6C56-2333-9B294459E08F}"/>
              </a:ext>
            </a:extLst>
          </p:cNvPr>
          <p:cNvGrpSpPr/>
          <p:nvPr/>
        </p:nvGrpSpPr>
        <p:grpSpPr>
          <a:xfrm>
            <a:off x="170120" y="4246417"/>
            <a:ext cx="1541721" cy="891561"/>
            <a:chOff x="478464" y="4168340"/>
            <a:chExt cx="1541721" cy="973948"/>
          </a:xfrm>
        </p:grpSpPr>
        <p:sp>
          <p:nvSpPr>
            <p:cNvPr id="34" name="Rectangle : coins arrondis 23">
              <a:extLst>
                <a:ext uri="{FF2B5EF4-FFF2-40B4-BE49-F238E27FC236}">
                  <a16:creationId xmlns:a16="http://schemas.microsoft.com/office/drawing/2014/main" id="{D112A276-1215-2401-DDC2-E57BA78778B1}"/>
                </a:ext>
              </a:extLst>
            </p:cNvPr>
            <p:cNvSpPr/>
            <p:nvPr/>
          </p:nvSpPr>
          <p:spPr>
            <a:xfrm>
              <a:off x="478464" y="4298941"/>
              <a:ext cx="1541721" cy="843347"/>
            </a:xfrm>
            <a:custGeom>
              <a:avLst/>
              <a:gdLst>
                <a:gd name="connsiteX0" fmla="*/ 0 w 1541721"/>
                <a:gd name="connsiteY0" fmla="*/ 168673 h 1012020"/>
                <a:gd name="connsiteX1" fmla="*/ 168673 w 1541721"/>
                <a:gd name="connsiteY1" fmla="*/ 0 h 1012020"/>
                <a:gd name="connsiteX2" fmla="*/ 1373048 w 1541721"/>
                <a:gd name="connsiteY2" fmla="*/ 0 h 1012020"/>
                <a:gd name="connsiteX3" fmla="*/ 1541721 w 1541721"/>
                <a:gd name="connsiteY3" fmla="*/ 168673 h 1012020"/>
                <a:gd name="connsiteX4" fmla="*/ 1541721 w 1541721"/>
                <a:gd name="connsiteY4" fmla="*/ 843347 h 1012020"/>
                <a:gd name="connsiteX5" fmla="*/ 1373048 w 1541721"/>
                <a:gd name="connsiteY5" fmla="*/ 1012020 h 1012020"/>
                <a:gd name="connsiteX6" fmla="*/ 168673 w 1541721"/>
                <a:gd name="connsiteY6" fmla="*/ 1012020 h 1012020"/>
                <a:gd name="connsiteX7" fmla="*/ 0 w 1541721"/>
                <a:gd name="connsiteY7" fmla="*/ 843347 h 1012020"/>
                <a:gd name="connsiteX8" fmla="*/ 0 w 1541721"/>
                <a:gd name="connsiteY8" fmla="*/ 168673 h 1012020"/>
                <a:gd name="connsiteX0" fmla="*/ 0 w 1541721"/>
                <a:gd name="connsiteY0" fmla="*/ 168673 h 1012020"/>
                <a:gd name="connsiteX1" fmla="*/ 168673 w 1541721"/>
                <a:gd name="connsiteY1" fmla="*/ 0 h 1012020"/>
                <a:gd name="connsiteX2" fmla="*/ 1373048 w 1541721"/>
                <a:gd name="connsiteY2" fmla="*/ 0 h 1012020"/>
                <a:gd name="connsiteX3" fmla="*/ 1541721 w 1541721"/>
                <a:gd name="connsiteY3" fmla="*/ 168673 h 1012020"/>
                <a:gd name="connsiteX4" fmla="*/ 1541721 w 1541721"/>
                <a:gd name="connsiteY4" fmla="*/ 843347 h 1012020"/>
                <a:gd name="connsiteX5" fmla="*/ 1373048 w 1541721"/>
                <a:gd name="connsiteY5" fmla="*/ 1012020 h 1012020"/>
                <a:gd name="connsiteX6" fmla="*/ 0 w 1541721"/>
                <a:gd name="connsiteY6" fmla="*/ 843347 h 1012020"/>
                <a:gd name="connsiteX7" fmla="*/ 0 w 1541721"/>
                <a:gd name="connsiteY7" fmla="*/ 168673 h 1012020"/>
                <a:gd name="connsiteX0" fmla="*/ 0 w 1541721"/>
                <a:gd name="connsiteY0" fmla="*/ 168673 h 927681"/>
                <a:gd name="connsiteX1" fmla="*/ 168673 w 1541721"/>
                <a:gd name="connsiteY1" fmla="*/ 0 h 927681"/>
                <a:gd name="connsiteX2" fmla="*/ 1373048 w 1541721"/>
                <a:gd name="connsiteY2" fmla="*/ 0 h 927681"/>
                <a:gd name="connsiteX3" fmla="*/ 1541721 w 1541721"/>
                <a:gd name="connsiteY3" fmla="*/ 168673 h 927681"/>
                <a:gd name="connsiteX4" fmla="*/ 1541721 w 1541721"/>
                <a:gd name="connsiteY4" fmla="*/ 843347 h 927681"/>
                <a:gd name="connsiteX5" fmla="*/ 0 w 1541721"/>
                <a:gd name="connsiteY5" fmla="*/ 843347 h 927681"/>
                <a:gd name="connsiteX6" fmla="*/ 0 w 1541721"/>
                <a:gd name="connsiteY6" fmla="*/ 168673 h 927681"/>
                <a:gd name="connsiteX0" fmla="*/ 0 w 1541721"/>
                <a:gd name="connsiteY0" fmla="*/ 168673 h 843347"/>
                <a:gd name="connsiteX1" fmla="*/ 168673 w 1541721"/>
                <a:gd name="connsiteY1" fmla="*/ 0 h 843347"/>
                <a:gd name="connsiteX2" fmla="*/ 1373048 w 1541721"/>
                <a:gd name="connsiteY2" fmla="*/ 0 h 843347"/>
                <a:gd name="connsiteX3" fmla="*/ 1541721 w 1541721"/>
                <a:gd name="connsiteY3" fmla="*/ 168673 h 843347"/>
                <a:gd name="connsiteX4" fmla="*/ 1541721 w 1541721"/>
                <a:gd name="connsiteY4" fmla="*/ 843347 h 843347"/>
                <a:gd name="connsiteX5" fmla="*/ 0 w 1541721"/>
                <a:gd name="connsiteY5" fmla="*/ 843347 h 843347"/>
                <a:gd name="connsiteX6" fmla="*/ 0 w 1541721"/>
                <a:gd name="connsiteY6" fmla="*/ 168673 h 84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1721" h="843347">
                  <a:moveTo>
                    <a:pt x="0" y="168673"/>
                  </a:moveTo>
                  <a:cubicBezTo>
                    <a:pt x="0" y="75517"/>
                    <a:pt x="75517" y="0"/>
                    <a:pt x="168673" y="0"/>
                  </a:cubicBezTo>
                  <a:lnTo>
                    <a:pt x="1373048" y="0"/>
                  </a:lnTo>
                  <a:cubicBezTo>
                    <a:pt x="1466204" y="0"/>
                    <a:pt x="1541721" y="75517"/>
                    <a:pt x="1541721" y="168673"/>
                  </a:cubicBezTo>
                  <a:lnTo>
                    <a:pt x="1541721" y="843347"/>
                  </a:lnTo>
                  <a:lnTo>
                    <a:pt x="0" y="843347"/>
                  </a:lnTo>
                  <a:lnTo>
                    <a:pt x="0" y="16867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54E6C0B6-4E64-BBC0-E7FF-524059206609}"/>
                </a:ext>
              </a:extLst>
            </p:cNvPr>
            <p:cNvGrpSpPr/>
            <p:nvPr/>
          </p:nvGrpSpPr>
          <p:grpSpPr>
            <a:xfrm>
              <a:off x="531367" y="4168340"/>
              <a:ext cx="1387808" cy="826035"/>
              <a:chOff x="604064" y="1192259"/>
              <a:chExt cx="1387808" cy="826035"/>
            </a:xfrm>
          </p:grpSpPr>
          <p:sp>
            <p:nvSpPr>
              <p:cNvPr id="36" name="Rectangle : coins arrondis 35">
                <a:extLst>
                  <a:ext uri="{FF2B5EF4-FFF2-40B4-BE49-F238E27FC236}">
                    <a16:creationId xmlns:a16="http://schemas.microsoft.com/office/drawing/2014/main" id="{667D6947-6B4D-5D8A-B5EF-3230B1FBBD8B}"/>
                  </a:ext>
                </a:extLst>
              </p:cNvPr>
              <p:cNvSpPr/>
              <p:nvPr/>
            </p:nvSpPr>
            <p:spPr>
              <a:xfrm>
                <a:off x="651699" y="1192259"/>
                <a:ext cx="1340173" cy="82603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b="1" dirty="0">
                    <a:solidFill>
                      <a:schemeClr val="accent1"/>
                    </a:solidFill>
                    <a:latin typeface="Century Gothic" panose="020F0302020204030204"/>
                  </a:rPr>
                  <a:t>39%</a:t>
                </a:r>
              </a:p>
              <a:p>
                <a:pPr algn="ctr"/>
                <a:r>
                  <a:rPr lang="fr-FR" sz="800" b="1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F0302020204030204"/>
                  </a:rPr>
                  <a:t>ont profité </a:t>
                </a:r>
                <a:br>
                  <a:rPr lang="fr-FR" sz="800" b="1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F0302020204030204"/>
                  </a:rPr>
                </a:br>
                <a:r>
                  <a:rPr lang="fr-FR" sz="800" b="1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F0302020204030204"/>
                  </a:rPr>
                  <a:t>des soldes</a:t>
                </a:r>
                <a:endParaRPr lang="fr-FR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endParaRP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A0D5F855-21A0-411D-88A1-0D73642F9F64}"/>
                  </a:ext>
                </a:extLst>
              </p:cNvPr>
              <p:cNvSpPr txBox="1"/>
              <p:nvPr/>
            </p:nvSpPr>
            <p:spPr>
              <a:xfrm>
                <a:off x="604064" y="1203833"/>
                <a:ext cx="66942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78">
                  <a:buClr>
                    <a:srgbClr val="FFFFFF">
                      <a:lumMod val="75000"/>
                    </a:srgbClr>
                  </a:buClr>
                  <a:defRPr/>
                </a:pPr>
                <a:r>
                  <a:rPr lang="fr-FR" sz="700" i="1" dirty="0">
                    <a:solidFill>
                      <a:srgbClr val="7E8385"/>
                    </a:solidFill>
                    <a:latin typeface="Century Gothic" panose="020F0302020204030204"/>
                  </a:rPr>
                  <a:t>Rappel</a:t>
                </a:r>
                <a:endParaRPr lang="fr-FR" sz="700" i="1" u="sng" dirty="0">
                  <a:solidFill>
                    <a:srgbClr val="000000"/>
                  </a:solidFill>
                  <a:latin typeface="Century Gothic" panose="020F0302020204030204"/>
                </a:endParaRPr>
              </a:p>
            </p:txBody>
          </p:sp>
        </p:grp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DF15DDBE-5885-366E-8D32-7597FCA4D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66" y="4825895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269A9C0-8070-EC70-E653-C8FFB6957A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53" y="4066164"/>
            <a:ext cx="480060" cy="48006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7D82F3-33B2-6491-1854-FA2DD1DE664F}"/>
              </a:ext>
            </a:extLst>
          </p:cNvPr>
          <p:cNvSpPr/>
          <p:nvPr/>
        </p:nvSpPr>
        <p:spPr>
          <a:xfrm>
            <a:off x="4408715" y="1038756"/>
            <a:ext cx="1312681" cy="39352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050" dirty="0">
                <a:solidFill>
                  <a:schemeClr val="tx2"/>
                </a:solidFill>
              </a:rPr>
              <a:t>18 – 24 ans : </a:t>
            </a:r>
            <a:r>
              <a:rPr lang="fr-FR" sz="1050" b="1" dirty="0">
                <a:solidFill>
                  <a:schemeClr val="accent1"/>
                </a:solidFill>
              </a:rPr>
              <a:t>40%</a:t>
            </a:r>
          </a:p>
          <a:p>
            <a:pPr algn="r"/>
            <a:r>
              <a:rPr lang="fr-FR" sz="1050" dirty="0">
                <a:solidFill>
                  <a:schemeClr val="tx2"/>
                </a:solidFill>
              </a:rPr>
              <a:t>CSP+ : </a:t>
            </a:r>
            <a:r>
              <a:rPr lang="fr-FR" sz="1050" b="1" dirty="0">
                <a:solidFill>
                  <a:schemeClr val="accent1"/>
                </a:solidFill>
              </a:rPr>
              <a:t>34%</a:t>
            </a:r>
          </a:p>
        </p:txBody>
      </p:sp>
    </p:spTree>
    <p:extLst>
      <p:ext uri="{BB962C8B-B14F-4D97-AF65-F5344CB8AC3E}">
        <p14:creationId xmlns:p14="http://schemas.microsoft.com/office/powerpoint/2010/main" val="2591388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CB27293-8FDD-6F2C-A2A8-C4D934493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754722"/>
              </p:ext>
            </p:extLst>
          </p:nvPr>
        </p:nvGraphicFramePr>
        <p:xfrm>
          <a:off x="1339252" y="1098727"/>
          <a:ext cx="6946428" cy="379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036CD21B-2B7D-AE1D-EE05-7A0B43DAC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204299"/>
              </p:ext>
            </p:extLst>
          </p:nvPr>
        </p:nvGraphicFramePr>
        <p:xfrm>
          <a:off x="1284167" y="1100780"/>
          <a:ext cx="2609649" cy="379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EB97480B-2070-B763-8335-0643F743D678}"/>
              </a:ext>
            </a:extLst>
          </p:cNvPr>
          <p:cNvSpPr/>
          <p:nvPr/>
        </p:nvSpPr>
        <p:spPr>
          <a:xfrm>
            <a:off x="827528" y="1139122"/>
            <a:ext cx="5854629" cy="3228933"/>
          </a:xfrm>
          <a:prstGeom prst="roundRect">
            <a:avLst>
              <a:gd name="adj" fmla="val 5959"/>
            </a:avLst>
          </a:prstGeom>
          <a:noFill/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3DA219-7479-E97D-BEEA-DD053A3BB509}"/>
              </a:ext>
            </a:extLst>
          </p:cNvPr>
          <p:cNvSpPr txBox="1"/>
          <p:nvPr/>
        </p:nvSpPr>
        <p:spPr>
          <a:xfrm>
            <a:off x="94430" y="689018"/>
            <a:ext cx="878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Q4. En ces premiers jours, quel montant avez-vous consacré à vos achats de soldes d’hiver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A ceux qui ont profité des soldes – Une seule réponse possible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57A0B887-B59D-1160-2EDC-991A3E5566E9}"/>
              </a:ext>
            </a:extLst>
          </p:cNvPr>
          <p:cNvSpPr txBox="1">
            <a:spLocks/>
          </p:cNvSpPr>
          <p:nvPr/>
        </p:nvSpPr>
        <p:spPr>
          <a:xfrm>
            <a:off x="845032" y="230400"/>
            <a:ext cx="8225140" cy="41857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En ces premiers jours de soldes, ils ont dépensé 236€ en moyenne …</a:t>
            </a:r>
          </a:p>
          <a:p>
            <a:r>
              <a:rPr lang="fr-FR" sz="1600" b="0" dirty="0"/>
              <a:t>(vs. 245€ estimés en amont des soldes)</a:t>
            </a:r>
            <a:endParaRPr lang="fr-FR" sz="1800" b="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C6656F2-2F6A-B9B7-4DD9-19CF1FADAF19}"/>
              </a:ext>
            </a:extLst>
          </p:cNvPr>
          <p:cNvGrpSpPr/>
          <p:nvPr/>
        </p:nvGrpSpPr>
        <p:grpSpPr>
          <a:xfrm>
            <a:off x="1685" y="1382737"/>
            <a:ext cx="843347" cy="1432463"/>
            <a:chOff x="1685" y="1216845"/>
            <a:chExt cx="1155593" cy="1541721"/>
          </a:xfrm>
        </p:grpSpPr>
        <p:sp>
          <p:nvSpPr>
            <p:cNvPr id="12" name="Rectangle : coins arrondis 23">
              <a:extLst>
                <a:ext uri="{FF2B5EF4-FFF2-40B4-BE49-F238E27FC236}">
                  <a16:creationId xmlns:a16="http://schemas.microsoft.com/office/drawing/2014/main" id="{548CA4EF-A45D-7421-5F79-3B04BB168623}"/>
                </a:ext>
              </a:extLst>
            </p:cNvPr>
            <p:cNvSpPr/>
            <p:nvPr/>
          </p:nvSpPr>
          <p:spPr>
            <a:xfrm rot="5400000">
              <a:off x="-347502" y="1566032"/>
              <a:ext cx="1541721" cy="843347"/>
            </a:xfrm>
            <a:custGeom>
              <a:avLst/>
              <a:gdLst>
                <a:gd name="connsiteX0" fmla="*/ 0 w 1541721"/>
                <a:gd name="connsiteY0" fmla="*/ 168673 h 1012020"/>
                <a:gd name="connsiteX1" fmla="*/ 168673 w 1541721"/>
                <a:gd name="connsiteY1" fmla="*/ 0 h 1012020"/>
                <a:gd name="connsiteX2" fmla="*/ 1373048 w 1541721"/>
                <a:gd name="connsiteY2" fmla="*/ 0 h 1012020"/>
                <a:gd name="connsiteX3" fmla="*/ 1541721 w 1541721"/>
                <a:gd name="connsiteY3" fmla="*/ 168673 h 1012020"/>
                <a:gd name="connsiteX4" fmla="*/ 1541721 w 1541721"/>
                <a:gd name="connsiteY4" fmla="*/ 843347 h 1012020"/>
                <a:gd name="connsiteX5" fmla="*/ 1373048 w 1541721"/>
                <a:gd name="connsiteY5" fmla="*/ 1012020 h 1012020"/>
                <a:gd name="connsiteX6" fmla="*/ 168673 w 1541721"/>
                <a:gd name="connsiteY6" fmla="*/ 1012020 h 1012020"/>
                <a:gd name="connsiteX7" fmla="*/ 0 w 1541721"/>
                <a:gd name="connsiteY7" fmla="*/ 843347 h 1012020"/>
                <a:gd name="connsiteX8" fmla="*/ 0 w 1541721"/>
                <a:gd name="connsiteY8" fmla="*/ 168673 h 1012020"/>
                <a:gd name="connsiteX0" fmla="*/ 0 w 1541721"/>
                <a:gd name="connsiteY0" fmla="*/ 168673 h 1012020"/>
                <a:gd name="connsiteX1" fmla="*/ 168673 w 1541721"/>
                <a:gd name="connsiteY1" fmla="*/ 0 h 1012020"/>
                <a:gd name="connsiteX2" fmla="*/ 1373048 w 1541721"/>
                <a:gd name="connsiteY2" fmla="*/ 0 h 1012020"/>
                <a:gd name="connsiteX3" fmla="*/ 1541721 w 1541721"/>
                <a:gd name="connsiteY3" fmla="*/ 168673 h 1012020"/>
                <a:gd name="connsiteX4" fmla="*/ 1541721 w 1541721"/>
                <a:gd name="connsiteY4" fmla="*/ 843347 h 1012020"/>
                <a:gd name="connsiteX5" fmla="*/ 1373048 w 1541721"/>
                <a:gd name="connsiteY5" fmla="*/ 1012020 h 1012020"/>
                <a:gd name="connsiteX6" fmla="*/ 0 w 1541721"/>
                <a:gd name="connsiteY6" fmla="*/ 843347 h 1012020"/>
                <a:gd name="connsiteX7" fmla="*/ 0 w 1541721"/>
                <a:gd name="connsiteY7" fmla="*/ 168673 h 1012020"/>
                <a:gd name="connsiteX0" fmla="*/ 0 w 1541721"/>
                <a:gd name="connsiteY0" fmla="*/ 168673 h 927681"/>
                <a:gd name="connsiteX1" fmla="*/ 168673 w 1541721"/>
                <a:gd name="connsiteY1" fmla="*/ 0 h 927681"/>
                <a:gd name="connsiteX2" fmla="*/ 1373048 w 1541721"/>
                <a:gd name="connsiteY2" fmla="*/ 0 h 927681"/>
                <a:gd name="connsiteX3" fmla="*/ 1541721 w 1541721"/>
                <a:gd name="connsiteY3" fmla="*/ 168673 h 927681"/>
                <a:gd name="connsiteX4" fmla="*/ 1541721 w 1541721"/>
                <a:gd name="connsiteY4" fmla="*/ 843347 h 927681"/>
                <a:gd name="connsiteX5" fmla="*/ 0 w 1541721"/>
                <a:gd name="connsiteY5" fmla="*/ 843347 h 927681"/>
                <a:gd name="connsiteX6" fmla="*/ 0 w 1541721"/>
                <a:gd name="connsiteY6" fmla="*/ 168673 h 927681"/>
                <a:gd name="connsiteX0" fmla="*/ 0 w 1541721"/>
                <a:gd name="connsiteY0" fmla="*/ 168673 h 843347"/>
                <a:gd name="connsiteX1" fmla="*/ 168673 w 1541721"/>
                <a:gd name="connsiteY1" fmla="*/ 0 h 843347"/>
                <a:gd name="connsiteX2" fmla="*/ 1373048 w 1541721"/>
                <a:gd name="connsiteY2" fmla="*/ 0 h 843347"/>
                <a:gd name="connsiteX3" fmla="*/ 1541721 w 1541721"/>
                <a:gd name="connsiteY3" fmla="*/ 168673 h 843347"/>
                <a:gd name="connsiteX4" fmla="*/ 1541721 w 1541721"/>
                <a:gd name="connsiteY4" fmla="*/ 843347 h 843347"/>
                <a:gd name="connsiteX5" fmla="*/ 0 w 1541721"/>
                <a:gd name="connsiteY5" fmla="*/ 843347 h 843347"/>
                <a:gd name="connsiteX6" fmla="*/ 0 w 1541721"/>
                <a:gd name="connsiteY6" fmla="*/ 168673 h 84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1721" h="843347">
                  <a:moveTo>
                    <a:pt x="0" y="168673"/>
                  </a:moveTo>
                  <a:cubicBezTo>
                    <a:pt x="0" y="75517"/>
                    <a:pt x="75517" y="0"/>
                    <a:pt x="168673" y="0"/>
                  </a:cubicBezTo>
                  <a:lnTo>
                    <a:pt x="1373048" y="0"/>
                  </a:lnTo>
                  <a:cubicBezTo>
                    <a:pt x="1466204" y="0"/>
                    <a:pt x="1541721" y="75517"/>
                    <a:pt x="1541721" y="168673"/>
                  </a:cubicBezTo>
                  <a:lnTo>
                    <a:pt x="1541721" y="843347"/>
                  </a:lnTo>
                  <a:lnTo>
                    <a:pt x="0" y="843347"/>
                  </a:lnTo>
                  <a:lnTo>
                    <a:pt x="0" y="16867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A8B74B7F-3433-53B4-3C12-D48E0243B9D1}"/>
                </a:ext>
              </a:extLst>
            </p:cNvPr>
            <p:cNvSpPr/>
            <p:nvPr/>
          </p:nvSpPr>
          <p:spPr>
            <a:xfrm>
              <a:off x="112112" y="1326448"/>
              <a:ext cx="1031303" cy="13125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1"/>
                  </a:solidFill>
                  <a:latin typeface="Century Gothic" panose="020F0302020204030204"/>
                </a:rPr>
                <a:t>39%</a:t>
              </a:r>
            </a:p>
            <a:p>
              <a:pPr algn="ctr"/>
              <a:endParaRPr lang="fr-FR" sz="300" b="1" dirty="0">
                <a:solidFill>
                  <a:schemeClr val="accent1"/>
                </a:solidFill>
                <a:latin typeface="Century Gothic" panose="020F0302020204030204"/>
              </a:endParaRPr>
            </a:p>
            <a:p>
              <a:pPr algn="ctr"/>
              <a:r>
                <a:rPr lang="fr-FR" sz="800" b="1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ont profité des soldes</a:t>
              </a:r>
              <a:endParaRPr lang="fr-FR" sz="800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6CC411F-FCA0-C5BE-EA27-8508B38337C9}"/>
                </a:ext>
              </a:extLst>
            </p:cNvPr>
            <p:cNvSpPr txBox="1"/>
            <p:nvPr/>
          </p:nvSpPr>
          <p:spPr>
            <a:xfrm>
              <a:off x="106967" y="1402941"/>
              <a:ext cx="1050311" cy="17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78">
                <a:buClr>
                  <a:srgbClr val="FFFFFF">
                    <a:lumMod val="75000"/>
                  </a:srgbClr>
                </a:buClr>
                <a:defRPr/>
              </a:pPr>
              <a:r>
                <a:rPr lang="fr-FR" sz="700" i="1" dirty="0">
                  <a:solidFill>
                    <a:srgbClr val="7E8385"/>
                  </a:solidFill>
                  <a:latin typeface="Century Gothic" panose="020F0302020204030204"/>
                </a:rPr>
                <a:t>Rappel</a:t>
              </a:r>
              <a:endParaRPr lang="fr-FR" sz="700" i="1" u="sng" dirty="0">
                <a:solidFill>
                  <a:srgbClr val="000000"/>
                </a:solidFill>
                <a:latin typeface="Century Gothic" panose="020F0302020204030204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BBEC7B4-4CBF-0D45-FF99-5F29728A104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34" y="2495243"/>
            <a:ext cx="348818" cy="348818"/>
          </a:xfrm>
          <a:prstGeom prst="rect">
            <a:avLst/>
          </a:prstGeom>
        </p:spPr>
      </p:pic>
      <p:pic>
        <p:nvPicPr>
          <p:cNvPr id="16" name="Image 15" descr="Une image contenant cochon, tirelire, Silhouette d’animal, Suidés&#10;&#10;Description générée automatiquement">
            <a:extLst>
              <a:ext uri="{FF2B5EF4-FFF2-40B4-BE49-F238E27FC236}">
                <a16:creationId xmlns:a16="http://schemas.microsoft.com/office/drawing/2014/main" id="{EF2286DE-0ACE-7BCD-17BE-9406F55257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520" y="3084196"/>
            <a:ext cx="880409" cy="814527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9A492E70-0ED6-3267-7EA5-2FECB0119CEE}"/>
              </a:ext>
            </a:extLst>
          </p:cNvPr>
          <p:cNvGrpSpPr/>
          <p:nvPr/>
        </p:nvGrpSpPr>
        <p:grpSpPr>
          <a:xfrm>
            <a:off x="6907202" y="2120471"/>
            <a:ext cx="997979" cy="818397"/>
            <a:chOff x="5968198" y="2281341"/>
            <a:chExt cx="1159786" cy="76868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A1CB93B-5098-9D07-A7A4-0414B3A1A0A1}"/>
                </a:ext>
              </a:extLst>
            </p:cNvPr>
            <p:cNvSpPr txBox="1"/>
            <p:nvPr/>
          </p:nvSpPr>
          <p:spPr>
            <a:xfrm>
              <a:off x="6009900" y="2281341"/>
              <a:ext cx="1118084" cy="74103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B864549-D77A-2832-7CC5-4F9916C2626E}"/>
                </a:ext>
              </a:extLst>
            </p:cNvPr>
            <p:cNvSpPr txBox="1"/>
            <p:nvPr/>
          </p:nvSpPr>
          <p:spPr>
            <a:xfrm>
              <a:off x="5968198" y="2308991"/>
              <a:ext cx="1118084" cy="741033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dirty="0">
                  <a:solidFill>
                    <a:schemeClr val="accent1"/>
                  </a:solidFill>
                  <a:latin typeface="Century Gothic" panose="020F0302020204030204"/>
                </a:rPr>
                <a:t>Entre 100 et 500€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schemeClr val="accent1"/>
                  </a:solidFill>
                  <a:latin typeface="Century Gothic" panose="020F0302020204030204"/>
                </a:rPr>
                <a:t>49%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E9E7A24-D89F-3751-FD0B-38C4037C3EC9}"/>
              </a:ext>
            </a:extLst>
          </p:cNvPr>
          <p:cNvGrpSpPr/>
          <p:nvPr/>
        </p:nvGrpSpPr>
        <p:grpSpPr>
          <a:xfrm>
            <a:off x="6907202" y="3109764"/>
            <a:ext cx="997979" cy="818397"/>
            <a:chOff x="5968198" y="2281341"/>
            <a:chExt cx="1159786" cy="768683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F26C16C-D541-131C-DC3D-16B5A5D3D609}"/>
                </a:ext>
              </a:extLst>
            </p:cNvPr>
            <p:cNvSpPr txBox="1"/>
            <p:nvPr/>
          </p:nvSpPr>
          <p:spPr>
            <a:xfrm>
              <a:off x="6009900" y="2281341"/>
              <a:ext cx="1118084" cy="74103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5520402-8270-77A8-A115-0519C96376FD}"/>
                </a:ext>
              </a:extLst>
            </p:cNvPr>
            <p:cNvSpPr txBox="1"/>
            <p:nvPr/>
          </p:nvSpPr>
          <p:spPr>
            <a:xfrm>
              <a:off x="5968198" y="2308991"/>
              <a:ext cx="1118084" cy="741033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dirty="0">
                  <a:solidFill>
                    <a:schemeClr val="accent1">
                      <a:lumMod val="75000"/>
                    </a:schemeClr>
                  </a:solidFill>
                  <a:latin typeface="Century Gothic" panose="020F0302020204030204"/>
                </a:rPr>
                <a:t>Plus de 500€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Century Gothic" panose="020F0302020204030204"/>
                </a:rPr>
                <a:t>7%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88C9926-78E4-2759-9D55-5C7EE7F99A56}"/>
              </a:ext>
            </a:extLst>
          </p:cNvPr>
          <p:cNvGrpSpPr/>
          <p:nvPr/>
        </p:nvGrpSpPr>
        <p:grpSpPr>
          <a:xfrm>
            <a:off x="6907202" y="1142923"/>
            <a:ext cx="997979" cy="818397"/>
            <a:chOff x="5968198" y="2281341"/>
            <a:chExt cx="1159786" cy="768683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97CB81A-2A62-490E-7312-6C22E46A3BB4}"/>
                </a:ext>
              </a:extLst>
            </p:cNvPr>
            <p:cNvSpPr txBox="1"/>
            <p:nvPr/>
          </p:nvSpPr>
          <p:spPr>
            <a:xfrm>
              <a:off x="6009900" y="2281341"/>
              <a:ext cx="1118084" cy="7410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8B68749-AD7A-0B3C-F183-57F22BCB4328}"/>
                </a:ext>
              </a:extLst>
            </p:cNvPr>
            <p:cNvSpPr txBox="1"/>
            <p:nvPr/>
          </p:nvSpPr>
          <p:spPr>
            <a:xfrm>
              <a:off x="5968198" y="2308991"/>
              <a:ext cx="1118084" cy="741033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anose="020F0302020204030204"/>
                </a:rPr>
                <a:t>Moins de 100€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anose="020F0302020204030204"/>
                </a:rPr>
                <a:t>44%</a:t>
              </a: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F88D3AB1-3CBB-AD19-B1D5-FE90A9DBAB3B}"/>
              </a:ext>
            </a:extLst>
          </p:cNvPr>
          <p:cNvSpPr txBox="1"/>
          <p:nvPr/>
        </p:nvSpPr>
        <p:spPr>
          <a:xfrm>
            <a:off x="5173445" y="3265714"/>
            <a:ext cx="1408057" cy="122109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Century Gothic" panose="020F0302020204030204"/>
              </a:rPr>
              <a:t>236€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2"/>
                </a:solidFill>
                <a:latin typeface="Century Gothic" panose="020F0302020204030204"/>
              </a:rPr>
              <a:t>EN MOYENNE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24098B-B735-BFB4-EF02-CD6733F52E53}"/>
              </a:ext>
            </a:extLst>
          </p:cNvPr>
          <p:cNvSpPr txBox="1"/>
          <p:nvPr/>
        </p:nvSpPr>
        <p:spPr>
          <a:xfrm>
            <a:off x="5125899" y="4482024"/>
            <a:ext cx="170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Hommes : </a:t>
            </a:r>
            <a:r>
              <a:rPr lang="fr-FR" sz="1000" b="1" dirty="0">
                <a:solidFill>
                  <a:schemeClr val="bg1">
                    <a:lumMod val="75000"/>
                  </a:schemeClr>
                </a:solidFill>
              </a:rPr>
              <a:t>308€</a:t>
            </a:r>
            <a:r>
              <a:rPr lang="fr-FR" sz="1000" b="1" dirty="0">
                <a:solidFill>
                  <a:schemeClr val="accent1"/>
                </a:solidFill>
              </a:rPr>
              <a:t> </a:t>
            </a:r>
          </a:p>
          <a:p>
            <a:r>
              <a:rPr lang="fr-FR" sz="1000" i="1" dirty="0"/>
              <a:t>(VS. Femmes :</a:t>
            </a:r>
            <a:r>
              <a:rPr lang="fr-FR" sz="1000" b="1" i="1" dirty="0">
                <a:solidFill>
                  <a:schemeClr val="accent1"/>
                </a:solidFill>
              </a:rPr>
              <a:t> </a:t>
            </a:r>
            <a:r>
              <a:rPr lang="fr-FR" sz="1000" b="1" i="1" dirty="0">
                <a:solidFill>
                  <a:schemeClr val="bg1">
                    <a:lumMod val="75000"/>
                  </a:schemeClr>
                </a:solidFill>
              </a:rPr>
              <a:t>170€</a:t>
            </a:r>
            <a:r>
              <a:rPr lang="fr-FR" sz="1000" i="1" dirty="0"/>
              <a:t>)</a:t>
            </a:r>
          </a:p>
        </p:txBody>
      </p:sp>
      <p:pic>
        <p:nvPicPr>
          <p:cNvPr id="6" name="Image 5" descr="Une image contenant croquis&#10;&#10;Description générée automatiquement">
            <a:extLst>
              <a:ext uri="{FF2B5EF4-FFF2-40B4-BE49-F238E27FC236}">
                <a16:creationId xmlns:a16="http://schemas.microsoft.com/office/drawing/2014/main" id="{49F72EB4-8E5D-8106-72C6-260C2615BDE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 rot="1238071">
            <a:off x="6552731" y="4130322"/>
            <a:ext cx="508700" cy="5087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A78CF9E-012F-FC7F-5DF8-BB89FE5215D7}"/>
              </a:ext>
            </a:extLst>
          </p:cNvPr>
          <p:cNvSpPr txBox="1"/>
          <p:nvPr/>
        </p:nvSpPr>
        <p:spPr>
          <a:xfrm>
            <a:off x="6976946" y="4154801"/>
            <a:ext cx="1308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2"/>
                </a:solidFill>
              </a:rPr>
              <a:t>Rappel « Intentions d’achat » : </a:t>
            </a:r>
            <a:r>
              <a:rPr lang="fr-FR" sz="1000" b="1" i="1" dirty="0">
                <a:solidFill>
                  <a:schemeClr val="bg1">
                    <a:lumMod val="75000"/>
                  </a:schemeClr>
                </a:solidFill>
              </a:rPr>
              <a:t>245€</a:t>
            </a:r>
            <a:r>
              <a:rPr lang="fr-FR" sz="1000" b="1" i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7349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A69F-14E1-329F-FDDC-922539C72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illustration, dessin humoristique&#10;&#10;Description générée automatiquement">
            <a:extLst>
              <a:ext uri="{FF2B5EF4-FFF2-40B4-BE49-F238E27FC236}">
                <a16:creationId xmlns:a16="http://schemas.microsoft.com/office/drawing/2014/main" id="{3659B65D-E198-2798-A5AE-5F6FC3AE12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933"/>
          <a:stretch/>
        </p:blipFill>
        <p:spPr>
          <a:xfrm>
            <a:off x="5811127" y="3567156"/>
            <a:ext cx="3331029" cy="157939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3636FD-2927-F1D9-39F0-20B008B86A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310D3584-AB22-1949-375F-B86C861663D2}"/>
              </a:ext>
            </a:extLst>
          </p:cNvPr>
          <p:cNvSpPr txBox="1">
            <a:spLocks/>
          </p:cNvSpPr>
          <p:nvPr/>
        </p:nvSpPr>
        <p:spPr>
          <a:xfrm>
            <a:off x="845032" y="205778"/>
            <a:ext cx="8297124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… et une large majorité d’entre eux, notamment les plus jeunes,</a:t>
            </a:r>
          </a:p>
          <a:p>
            <a:r>
              <a:rPr lang="fr-FR" sz="1800" dirty="0"/>
              <a:t>n’ont pas fini de se faire plaisir durant ces soldes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4B5F62-4373-BFBD-92C0-DEA8B901B6F2}"/>
              </a:ext>
            </a:extLst>
          </p:cNvPr>
          <p:cNvSpPr txBox="1"/>
          <p:nvPr/>
        </p:nvSpPr>
        <p:spPr>
          <a:xfrm>
            <a:off x="94430" y="689018"/>
            <a:ext cx="86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Q5. Et envisagez-vous de continuer à profiter des soldes dans les prochaines semaines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A ceux qui ont profité des soldes – Une seule réponse possible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EFD88C-4BE1-BAFC-9B4C-AC882523B166}"/>
              </a:ext>
            </a:extLst>
          </p:cNvPr>
          <p:cNvGrpSpPr/>
          <p:nvPr/>
        </p:nvGrpSpPr>
        <p:grpSpPr>
          <a:xfrm>
            <a:off x="1685" y="1382737"/>
            <a:ext cx="843347" cy="1432463"/>
            <a:chOff x="1685" y="1216845"/>
            <a:chExt cx="1155593" cy="1541721"/>
          </a:xfrm>
        </p:grpSpPr>
        <p:sp>
          <p:nvSpPr>
            <p:cNvPr id="6" name="Rectangle : coins arrondis 23">
              <a:extLst>
                <a:ext uri="{FF2B5EF4-FFF2-40B4-BE49-F238E27FC236}">
                  <a16:creationId xmlns:a16="http://schemas.microsoft.com/office/drawing/2014/main" id="{F7CA891A-E8DF-6899-F138-95682C26FBF7}"/>
                </a:ext>
              </a:extLst>
            </p:cNvPr>
            <p:cNvSpPr/>
            <p:nvPr/>
          </p:nvSpPr>
          <p:spPr>
            <a:xfrm rot="5400000">
              <a:off x="-347502" y="1566032"/>
              <a:ext cx="1541721" cy="843347"/>
            </a:xfrm>
            <a:custGeom>
              <a:avLst/>
              <a:gdLst>
                <a:gd name="connsiteX0" fmla="*/ 0 w 1541721"/>
                <a:gd name="connsiteY0" fmla="*/ 168673 h 1012020"/>
                <a:gd name="connsiteX1" fmla="*/ 168673 w 1541721"/>
                <a:gd name="connsiteY1" fmla="*/ 0 h 1012020"/>
                <a:gd name="connsiteX2" fmla="*/ 1373048 w 1541721"/>
                <a:gd name="connsiteY2" fmla="*/ 0 h 1012020"/>
                <a:gd name="connsiteX3" fmla="*/ 1541721 w 1541721"/>
                <a:gd name="connsiteY3" fmla="*/ 168673 h 1012020"/>
                <a:gd name="connsiteX4" fmla="*/ 1541721 w 1541721"/>
                <a:gd name="connsiteY4" fmla="*/ 843347 h 1012020"/>
                <a:gd name="connsiteX5" fmla="*/ 1373048 w 1541721"/>
                <a:gd name="connsiteY5" fmla="*/ 1012020 h 1012020"/>
                <a:gd name="connsiteX6" fmla="*/ 168673 w 1541721"/>
                <a:gd name="connsiteY6" fmla="*/ 1012020 h 1012020"/>
                <a:gd name="connsiteX7" fmla="*/ 0 w 1541721"/>
                <a:gd name="connsiteY7" fmla="*/ 843347 h 1012020"/>
                <a:gd name="connsiteX8" fmla="*/ 0 w 1541721"/>
                <a:gd name="connsiteY8" fmla="*/ 168673 h 1012020"/>
                <a:gd name="connsiteX0" fmla="*/ 0 w 1541721"/>
                <a:gd name="connsiteY0" fmla="*/ 168673 h 1012020"/>
                <a:gd name="connsiteX1" fmla="*/ 168673 w 1541721"/>
                <a:gd name="connsiteY1" fmla="*/ 0 h 1012020"/>
                <a:gd name="connsiteX2" fmla="*/ 1373048 w 1541721"/>
                <a:gd name="connsiteY2" fmla="*/ 0 h 1012020"/>
                <a:gd name="connsiteX3" fmla="*/ 1541721 w 1541721"/>
                <a:gd name="connsiteY3" fmla="*/ 168673 h 1012020"/>
                <a:gd name="connsiteX4" fmla="*/ 1541721 w 1541721"/>
                <a:gd name="connsiteY4" fmla="*/ 843347 h 1012020"/>
                <a:gd name="connsiteX5" fmla="*/ 1373048 w 1541721"/>
                <a:gd name="connsiteY5" fmla="*/ 1012020 h 1012020"/>
                <a:gd name="connsiteX6" fmla="*/ 0 w 1541721"/>
                <a:gd name="connsiteY6" fmla="*/ 843347 h 1012020"/>
                <a:gd name="connsiteX7" fmla="*/ 0 w 1541721"/>
                <a:gd name="connsiteY7" fmla="*/ 168673 h 1012020"/>
                <a:gd name="connsiteX0" fmla="*/ 0 w 1541721"/>
                <a:gd name="connsiteY0" fmla="*/ 168673 h 927681"/>
                <a:gd name="connsiteX1" fmla="*/ 168673 w 1541721"/>
                <a:gd name="connsiteY1" fmla="*/ 0 h 927681"/>
                <a:gd name="connsiteX2" fmla="*/ 1373048 w 1541721"/>
                <a:gd name="connsiteY2" fmla="*/ 0 h 927681"/>
                <a:gd name="connsiteX3" fmla="*/ 1541721 w 1541721"/>
                <a:gd name="connsiteY3" fmla="*/ 168673 h 927681"/>
                <a:gd name="connsiteX4" fmla="*/ 1541721 w 1541721"/>
                <a:gd name="connsiteY4" fmla="*/ 843347 h 927681"/>
                <a:gd name="connsiteX5" fmla="*/ 0 w 1541721"/>
                <a:gd name="connsiteY5" fmla="*/ 843347 h 927681"/>
                <a:gd name="connsiteX6" fmla="*/ 0 w 1541721"/>
                <a:gd name="connsiteY6" fmla="*/ 168673 h 927681"/>
                <a:gd name="connsiteX0" fmla="*/ 0 w 1541721"/>
                <a:gd name="connsiteY0" fmla="*/ 168673 h 843347"/>
                <a:gd name="connsiteX1" fmla="*/ 168673 w 1541721"/>
                <a:gd name="connsiteY1" fmla="*/ 0 h 843347"/>
                <a:gd name="connsiteX2" fmla="*/ 1373048 w 1541721"/>
                <a:gd name="connsiteY2" fmla="*/ 0 h 843347"/>
                <a:gd name="connsiteX3" fmla="*/ 1541721 w 1541721"/>
                <a:gd name="connsiteY3" fmla="*/ 168673 h 843347"/>
                <a:gd name="connsiteX4" fmla="*/ 1541721 w 1541721"/>
                <a:gd name="connsiteY4" fmla="*/ 843347 h 843347"/>
                <a:gd name="connsiteX5" fmla="*/ 0 w 1541721"/>
                <a:gd name="connsiteY5" fmla="*/ 843347 h 843347"/>
                <a:gd name="connsiteX6" fmla="*/ 0 w 1541721"/>
                <a:gd name="connsiteY6" fmla="*/ 168673 h 84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1721" h="843347">
                  <a:moveTo>
                    <a:pt x="0" y="168673"/>
                  </a:moveTo>
                  <a:cubicBezTo>
                    <a:pt x="0" y="75517"/>
                    <a:pt x="75517" y="0"/>
                    <a:pt x="168673" y="0"/>
                  </a:cubicBezTo>
                  <a:lnTo>
                    <a:pt x="1373048" y="0"/>
                  </a:lnTo>
                  <a:cubicBezTo>
                    <a:pt x="1466204" y="0"/>
                    <a:pt x="1541721" y="75517"/>
                    <a:pt x="1541721" y="168673"/>
                  </a:cubicBezTo>
                  <a:lnTo>
                    <a:pt x="1541721" y="843347"/>
                  </a:lnTo>
                  <a:lnTo>
                    <a:pt x="0" y="843347"/>
                  </a:lnTo>
                  <a:lnTo>
                    <a:pt x="0" y="16867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489C90E-1560-25C6-A724-50D4C099E559}"/>
                </a:ext>
              </a:extLst>
            </p:cNvPr>
            <p:cNvSpPr/>
            <p:nvPr/>
          </p:nvSpPr>
          <p:spPr>
            <a:xfrm>
              <a:off x="112112" y="1326448"/>
              <a:ext cx="1031303" cy="13125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1"/>
                  </a:solidFill>
                  <a:latin typeface="Century Gothic" panose="020F0302020204030204"/>
                </a:rPr>
                <a:t>39%</a:t>
              </a:r>
            </a:p>
            <a:p>
              <a:pPr algn="ctr"/>
              <a:endParaRPr lang="fr-FR" sz="300" b="1" dirty="0">
                <a:solidFill>
                  <a:schemeClr val="accent1"/>
                </a:solidFill>
                <a:latin typeface="Century Gothic" panose="020F0302020204030204"/>
              </a:endParaRPr>
            </a:p>
            <a:p>
              <a:pPr algn="ctr"/>
              <a:r>
                <a:rPr lang="fr-FR" sz="800" b="1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ont profité des soldes</a:t>
              </a:r>
              <a:endParaRPr lang="fr-FR" sz="800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5ED399D-9CBA-1AAC-CCBD-2CF67C750448}"/>
                </a:ext>
              </a:extLst>
            </p:cNvPr>
            <p:cNvSpPr txBox="1"/>
            <p:nvPr/>
          </p:nvSpPr>
          <p:spPr>
            <a:xfrm>
              <a:off x="106967" y="1402941"/>
              <a:ext cx="1050311" cy="17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78">
                <a:buClr>
                  <a:srgbClr val="FFFFFF">
                    <a:lumMod val="75000"/>
                  </a:srgbClr>
                </a:buClr>
                <a:defRPr/>
              </a:pPr>
              <a:r>
                <a:rPr lang="fr-FR" sz="700" i="1" dirty="0">
                  <a:solidFill>
                    <a:srgbClr val="7E8385"/>
                  </a:solidFill>
                  <a:latin typeface="Century Gothic" panose="020F0302020204030204"/>
                </a:rPr>
                <a:t>Rappel</a:t>
              </a:r>
              <a:endParaRPr lang="fr-FR" sz="700" i="1" u="sng" dirty="0">
                <a:solidFill>
                  <a:srgbClr val="000000"/>
                </a:solidFill>
                <a:latin typeface="Century Gothic" panose="020F0302020204030204"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57D9C26E-ECA6-A2C6-4E66-8CBFCC4C5F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34" y="2495243"/>
            <a:ext cx="348818" cy="348818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3D33CB88-A2ED-2DBB-29B6-04EBFEA1A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325556"/>
              </p:ext>
            </p:extLst>
          </p:nvPr>
        </p:nvGraphicFramePr>
        <p:xfrm>
          <a:off x="1339252" y="1240975"/>
          <a:ext cx="6520580" cy="341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359D4EB7-4BF7-96E4-FB0F-BC2DDDE65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974715"/>
              </p:ext>
            </p:extLst>
          </p:nvPr>
        </p:nvGraphicFramePr>
        <p:xfrm>
          <a:off x="1284168" y="1310895"/>
          <a:ext cx="2366902" cy="325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8" name="Groupe 17">
            <a:extLst>
              <a:ext uri="{FF2B5EF4-FFF2-40B4-BE49-F238E27FC236}">
                <a16:creationId xmlns:a16="http://schemas.microsoft.com/office/drawing/2014/main" id="{375534B6-CA5A-8C2F-2937-C7FDCB4E2589}"/>
              </a:ext>
            </a:extLst>
          </p:cNvPr>
          <p:cNvGrpSpPr/>
          <p:nvPr/>
        </p:nvGrpSpPr>
        <p:grpSpPr>
          <a:xfrm>
            <a:off x="6907834" y="1298233"/>
            <a:ext cx="1369661" cy="1157583"/>
            <a:chOff x="5968198" y="2281341"/>
            <a:chExt cx="1159786" cy="768683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12CDB77-E79F-7A46-7A42-109F9AEFCD72}"/>
                </a:ext>
              </a:extLst>
            </p:cNvPr>
            <p:cNvSpPr txBox="1"/>
            <p:nvPr/>
          </p:nvSpPr>
          <p:spPr>
            <a:xfrm>
              <a:off x="6009900" y="2281341"/>
              <a:ext cx="1118084" cy="74103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295D5A3-3931-99B6-4E99-1FE55E21AB67}"/>
                </a:ext>
              </a:extLst>
            </p:cNvPr>
            <p:cNvSpPr txBox="1"/>
            <p:nvPr/>
          </p:nvSpPr>
          <p:spPr>
            <a:xfrm>
              <a:off x="5968198" y="2308991"/>
              <a:ext cx="1118084" cy="741033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>
                  <a:solidFill>
                    <a:schemeClr val="accent1"/>
                  </a:solidFill>
                  <a:latin typeface="Century Gothic" panose="020F0302020204030204"/>
                </a:rPr>
                <a:t>OUI</a:t>
              </a:r>
              <a:endPara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200" b="1" dirty="0">
                  <a:solidFill>
                    <a:schemeClr val="accent1"/>
                  </a:solidFill>
                  <a:latin typeface="Century Gothic" panose="020F0302020204030204"/>
                </a:rPr>
                <a:t>81%</a:t>
              </a:r>
            </a:p>
          </p:txBody>
        </p:sp>
      </p:grpSp>
      <p:cxnSp>
        <p:nvCxnSpPr>
          <p:cNvPr id="21" name="Straight Connector 109">
            <a:extLst>
              <a:ext uri="{FF2B5EF4-FFF2-40B4-BE49-F238E27FC236}">
                <a16:creationId xmlns:a16="http://schemas.microsoft.com/office/drawing/2014/main" id="{9D67D9A3-7575-3CFB-5AF2-91B9538719AC}"/>
              </a:ext>
            </a:extLst>
          </p:cNvPr>
          <p:cNvCxnSpPr>
            <a:cxnSpLocks/>
          </p:cNvCxnSpPr>
          <p:nvPr/>
        </p:nvCxnSpPr>
        <p:spPr>
          <a:xfrm>
            <a:off x="6590553" y="1341006"/>
            <a:ext cx="0" cy="2194303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5FE8B597-1B28-384B-8018-8C7E6A771550}"/>
              </a:ext>
            </a:extLst>
          </p:cNvPr>
          <p:cNvSpPr txBox="1"/>
          <p:nvPr/>
        </p:nvSpPr>
        <p:spPr>
          <a:xfrm>
            <a:off x="6843090" y="2463872"/>
            <a:ext cx="1596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Moins de 35 ans : </a:t>
            </a:r>
            <a:r>
              <a:rPr lang="fr-FR" sz="1000" b="1" dirty="0">
                <a:solidFill>
                  <a:schemeClr val="accent1"/>
                </a:solidFill>
              </a:rPr>
              <a:t>87%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3127AD-B59B-0277-002E-D3438201D7BB}"/>
              </a:ext>
            </a:extLst>
          </p:cNvPr>
          <p:cNvSpPr txBox="1"/>
          <p:nvPr/>
        </p:nvSpPr>
        <p:spPr>
          <a:xfrm>
            <a:off x="3773949" y="1897844"/>
            <a:ext cx="1596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Moins de 35 ans : </a:t>
            </a:r>
            <a:r>
              <a:rPr lang="fr-FR" sz="1000" b="1" dirty="0">
                <a:solidFill>
                  <a:schemeClr val="accent1"/>
                </a:solidFill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2269282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73DD8-C003-5334-D25A-A8188BEB1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44DD311-57AD-3FE6-3BD1-5849BE268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694031"/>
              </p:ext>
            </p:extLst>
          </p:nvPr>
        </p:nvGraphicFramePr>
        <p:xfrm>
          <a:off x="1284167" y="1354621"/>
          <a:ext cx="2609649" cy="345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0AD0E8-B2FF-2262-ED9D-E640F6FD1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DFBDB3B9-5691-378D-FCB3-A80E634BF47F}"/>
              </a:ext>
            </a:extLst>
          </p:cNvPr>
          <p:cNvSpPr/>
          <p:nvPr/>
        </p:nvSpPr>
        <p:spPr>
          <a:xfrm>
            <a:off x="827528" y="1228134"/>
            <a:ext cx="5854629" cy="3228933"/>
          </a:xfrm>
          <a:prstGeom prst="roundRect">
            <a:avLst>
              <a:gd name="adj" fmla="val 5959"/>
            </a:avLst>
          </a:prstGeom>
          <a:noFill/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728052-2158-4804-CC28-ED5E6BAB1767}"/>
              </a:ext>
            </a:extLst>
          </p:cNvPr>
          <p:cNvSpPr txBox="1"/>
          <p:nvPr/>
        </p:nvSpPr>
        <p:spPr>
          <a:xfrm>
            <a:off x="94430" y="876618"/>
            <a:ext cx="878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Q6. Concernant vos achats les plus importants pendant les soldes d’hiver 2025, avez-vous utilisé ces méthodes de paiement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A ceux qui ont profité des soldes – Une seule réponse possible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C89D92D9-2EBD-7E51-02E4-45AE3D67A8AB}"/>
              </a:ext>
            </a:extLst>
          </p:cNvPr>
          <p:cNvSpPr txBox="1">
            <a:spLocks/>
          </p:cNvSpPr>
          <p:nvPr/>
        </p:nvSpPr>
        <p:spPr>
          <a:xfrm>
            <a:off x="829792" y="23238"/>
            <a:ext cx="8314208" cy="81253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dirty="0"/>
              <a:t>Enfin, bien que le paiement comptant soit monnaie courante pour financer leurs achats en soldes, un tiers des acheteurs a eu recours à une solution de paiement en plusieurs fois ou à un crédit à la consommation/renouvelable</a:t>
            </a:r>
          </a:p>
          <a:p>
            <a:r>
              <a:rPr lang="fr-FR" sz="1500" b="0" dirty="0"/>
              <a:t>(un score qui grimpe à plus de 50% parmi les moins de 35 ans)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5AC3A93-40CB-3B94-4CA7-ADC0A5543188}"/>
              </a:ext>
            </a:extLst>
          </p:cNvPr>
          <p:cNvGrpSpPr/>
          <p:nvPr/>
        </p:nvGrpSpPr>
        <p:grpSpPr>
          <a:xfrm>
            <a:off x="1685" y="1471749"/>
            <a:ext cx="843347" cy="1432463"/>
            <a:chOff x="1685" y="1216845"/>
            <a:chExt cx="1155593" cy="1541721"/>
          </a:xfrm>
        </p:grpSpPr>
        <p:sp>
          <p:nvSpPr>
            <p:cNvPr id="11" name="Rectangle : coins arrondis 23">
              <a:extLst>
                <a:ext uri="{FF2B5EF4-FFF2-40B4-BE49-F238E27FC236}">
                  <a16:creationId xmlns:a16="http://schemas.microsoft.com/office/drawing/2014/main" id="{8C290A72-27EC-CAC2-F5C6-DA55491DA8C7}"/>
                </a:ext>
              </a:extLst>
            </p:cNvPr>
            <p:cNvSpPr/>
            <p:nvPr/>
          </p:nvSpPr>
          <p:spPr>
            <a:xfrm rot="5400000">
              <a:off x="-347502" y="1566032"/>
              <a:ext cx="1541721" cy="843347"/>
            </a:xfrm>
            <a:custGeom>
              <a:avLst/>
              <a:gdLst>
                <a:gd name="connsiteX0" fmla="*/ 0 w 1541721"/>
                <a:gd name="connsiteY0" fmla="*/ 168673 h 1012020"/>
                <a:gd name="connsiteX1" fmla="*/ 168673 w 1541721"/>
                <a:gd name="connsiteY1" fmla="*/ 0 h 1012020"/>
                <a:gd name="connsiteX2" fmla="*/ 1373048 w 1541721"/>
                <a:gd name="connsiteY2" fmla="*/ 0 h 1012020"/>
                <a:gd name="connsiteX3" fmla="*/ 1541721 w 1541721"/>
                <a:gd name="connsiteY3" fmla="*/ 168673 h 1012020"/>
                <a:gd name="connsiteX4" fmla="*/ 1541721 w 1541721"/>
                <a:gd name="connsiteY4" fmla="*/ 843347 h 1012020"/>
                <a:gd name="connsiteX5" fmla="*/ 1373048 w 1541721"/>
                <a:gd name="connsiteY5" fmla="*/ 1012020 h 1012020"/>
                <a:gd name="connsiteX6" fmla="*/ 168673 w 1541721"/>
                <a:gd name="connsiteY6" fmla="*/ 1012020 h 1012020"/>
                <a:gd name="connsiteX7" fmla="*/ 0 w 1541721"/>
                <a:gd name="connsiteY7" fmla="*/ 843347 h 1012020"/>
                <a:gd name="connsiteX8" fmla="*/ 0 w 1541721"/>
                <a:gd name="connsiteY8" fmla="*/ 168673 h 1012020"/>
                <a:gd name="connsiteX0" fmla="*/ 0 w 1541721"/>
                <a:gd name="connsiteY0" fmla="*/ 168673 h 1012020"/>
                <a:gd name="connsiteX1" fmla="*/ 168673 w 1541721"/>
                <a:gd name="connsiteY1" fmla="*/ 0 h 1012020"/>
                <a:gd name="connsiteX2" fmla="*/ 1373048 w 1541721"/>
                <a:gd name="connsiteY2" fmla="*/ 0 h 1012020"/>
                <a:gd name="connsiteX3" fmla="*/ 1541721 w 1541721"/>
                <a:gd name="connsiteY3" fmla="*/ 168673 h 1012020"/>
                <a:gd name="connsiteX4" fmla="*/ 1541721 w 1541721"/>
                <a:gd name="connsiteY4" fmla="*/ 843347 h 1012020"/>
                <a:gd name="connsiteX5" fmla="*/ 1373048 w 1541721"/>
                <a:gd name="connsiteY5" fmla="*/ 1012020 h 1012020"/>
                <a:gd name="connsiteX6" fmla="*/ 0 w 1541721"/>
                <a:gd name="connsiteY6" fmla="*/ 843347 h 1012020"/>
                <a:gd name="connsiteX7" fmla="*/ 0 w 1541721"/>
                <a:gd name="connsiteY7" fmla="*/ 168673 h 1012020"/>
                <a:gd name="connsiteX0" fmla="*/ 0 w 1541721"/>
                <a:gd name="connsiteY0" fmla="*/ 168673 h 927681"/>
                <a:gd name="connsiteX1" fmla="*/ 168673 w 1541721"/>
                <a:gd name="connsiteY1" fmla="*/ 0 h 927681"/>
                <a:gd name="connsiteX2" fmla="*/ 1373048 w 1541721"/>
                <a:gd name="connsiteY2" fmla="*/ 0 h 927681"/>
                <a:gd name="connsiteX3" fmla="*/ 1541721 w 1541721"/>
                <a:gd name="connsiteY3" fmla="*/ 168673 h 927681"/>
                <a:gd name="connsiteX4" fmla="*/ 1541721 w 1541721"/>
                <a:gd name="connsiteY4" fmla="*/ 843347 h 927681"/>
                <a:gd name="connsiteX5" fmla="*/ 0 w 1541721"/>
                <a:gd name="connsiteY5" fmla="*/ 843347 h 927681"/>
                <a:gd name="connsiteX6" fmla="*/ 0 w 1541721"/>
                <a:gd name="connsiteY6" fmla="*/ 168673 h 927681"/>
                <a:gd name="connsiteX0" fmla="*/ 0 w 1541721"/>
                <a:gd name="connsiteY0" fmla="*/ 168673 h 843347"/>
                <a:gd name="connsiteX1" fmla="*/ 168673 w 1541721"/>
                <a:gd name="connsiteY1" fmla="*/ 0 h 843347"/>
                <a:gd name="connsiteX2" fmla="*/ 1373048 w 1541721"/>
                <a:gd name="connsiteY2" fmla="*/ 0 h 843347"/>
                <a:gd name="connsiteX3" fmla="*/ 1541721 w 1541721"/>
                <a:gd name="connsiteY3" fmla="*/ 168673 h 843347"/>
                <a:gd name="connsiteX4" fmla="*/ 1541721 w 1541721"/>
                <a:gd name="connsiteY4" fmla="*/ 843347 h 843347"/>
                <a:gd name="connsiteX5" fmla="*/ 0 w 1541721"/>
                <a:gd name="connsiteY5" fmla="*/ 843347 h 843347"/>
                <a:gd name="connsiteX6" fmla="*/ 0 w 1541721"/>
                <a:gd name="connsiteY6" fmla="*/ 168673 h 84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1721" h="843347">
                  <a:moveTo>
                    <a:pt x="0" y="168673"/>
                  </a:moveTo>
                  <a:cubicBezTo>
                    <a:pt x="0" y="75517"/>
                    <a:pt x="75517" y="0"/>
                    <a:pt x="168673" y="0"/>
                  </a:cubicBezTo>
                  <a:lnTo>
                    <a:pt x="1373048" y="0"/>
                  </a:lnTo>
                  <a:cubicBezTo>
                    <a:pt x="1466204" y="0"/>
                    <a:pt x="1541721" y="75517"/>
                    <a:pt x="1541721" y="168673"/>
                  </a:cubicBezTo>
                  <a:lnTo>
                    <a:pt x="1541721" y="843347"/>
                  </a:lnTo>
                  <a:lnTo>
                    <a:pt x="0" y="843347"/>
                  </a:lnTo>
                  <a:lnTo>
                    <a:pt x="0" y="16867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75E971AC-35C7-94BA-C795-3246053ABCFC}"/>
                </a:ext>
              </a:extLst>
            </p:cNvPr>
            <p:cNvSpPr/>
            <p:nvPr/>
          </p:nvSpPr>
          <p:spPr>
            <a:xfrm>
              <a:off x="112112" y="1326448"/>
              <a:ext cx="1031303" cy="131258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accent1"/>
                  </a:solidFill>
                  <a:latin typeface="Century Gothic" panose="020F0302020204030204"/>
                </a:rPr>
                <a:t>39%</a:t>
              </a:r>
            </a:p>
            <a:p>
              <a:pPr algn="ctr"/>
              <a:endParaRPr lang="fr-FR" sz="300" b="1" dirty="0">
                <a:solidFill>
                  <a:schemeClr val="accent1"/>
                </a:solidFill>
                <a:latin typeface="Century Gothic" panose="020F0302020204030204"/>
              </a:endParaRPr>
            </a:p>
            <a:p>
              <a:pPr algn="ctr"/>
              <a:r>
                <a:rPr lang="fr-FR" sz="800" b="1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ont profité des soldes</a:t>
              </a:r>
              <a:endParaRPr lang="fr-FR" sz="800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E9AABD4-1FE6-8331-D438-1E7C6B9EA047}"/>
                </a:ext>
              </a:extLst>
            </p:cNvPr>
            <p:cNvSpPr txBox="1"/>
            <p:nvPr/>
          </p:nvSpPr>
          <p:spPr>
            <a:xfrm>
              <a:off x="106967" y="1402941"/>
              <a:ext cx="1050311" cy="17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78">
                <a:buClr>
                  <a:srgbClr val="FFFFFF">
                    <a:lumMod val="75000"/>
                  </a:srgbClr>
                </a:buClr>
                <a:defRPr/>
              </a:pPr>
              <a:r>
                <a:rPr lang="fr-FR" sz="700" i="1" dirty="0">
                  <a:solidFill>
                    <a:srgbClr val="7E8385"/>
                  </a:solidFill>
                  <a:latin typeface="Century Gothic" panose="020F0302020204030204"/>
                </a:rPr>
                <a:t>Rappel</a:t>
              </a:r>
              <a:endParaRPr lang="fr-FR" sz="700" i="1" u="sng" dirty="0">
                <a:solidFill>
                  <a:srgbClr val="000000"/>
                </a:solidFill>
                <a:latin typeface="Century Gothic" panose="020F0302020204030204"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270984B3-BD09-CFBC-9C68-08015E4C37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34" y="2584255"/>
            <a:ext cx="348818" cy="34881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B8316D30-C31C-C7AE-F3EE-36F7DE981526}"/>
              </a:ext>
            </a:extLst>
          </p:cNvPr>
          <p:cNvGrpSpPr/>
          <p:nvPr/>
        </p:nvGrpSpPr>
        <p:grpSpPr>
          <a:xfrm>
            <a:off x="7065088" y="2429384"/>
            <a:ext cx="1145161" cy="997847"/>
            <a:chOff x="5968198" y="2281341"/>
            <a:chExt cx="1159786" cy="768683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418EEAB-9CC6-C81C-92AF-A8192650AEBC}"/>
                </a:ext>
              </a:extLst>
            </p:cNvPr>
            <p:cNvSpPr txBox="1"/>
            <p:nvPr/>
          </p:nvSpPr>
          <p:spPr>
            <a:xfrm>
              <a:off x="6009900" y="2281341"/>
              <a:ext cx="1118084" cy="741033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C19774A-7D31-EAB2-37B8-D61AE3F5C52E}"/>
                </a:ext>
              </a:extLst>
            </p:cNvPr>
            <p:cNvSpPr txBox="1"/>
            <p:nvPr/>
          </p:nvSpPr>
          <p:spPr>
            <a:xfrm>
              <a:off x="5968198" y="2308991"/>
              <a:ext cx="1118084" cy="741033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accent1"/>
                  </a:solidFill>
                  <a:latin typeface="Century Gothic" panose="020F0302020204030204"/>
                </a:rPr>
                <a:t>AU MOINS UN « OUI »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dirty="0">
                  <a:solidFill>
                    <a:schemeClr val="accent1"/>
                  </a:solidFill>
                  <a:latin typeface="Century Gothic" panose="020F0302020204030204"/>
                </a:rPr>
                <a:t>34%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7D5D5D7-60BD-7DBC-BAEF-4C1D1EF95072}"/>
              </a:ext>
            </a:extLst>
          </p:cNvPr>
          <p:cNvSpPr txBox="1"/>
          <p:nvPr/>
        </p:nvSpPr>
        <p:spPr>
          <a:xfrm>
            <a:off x="7020202" y="3435467"/>
            <a:ext cx="1468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Moins de 35 ans : </a:t>
            </a:r>
            <a:r>
              <a:rPr lang="fr-FR" sz="900" b="1" dirty="0">
                <a:solidFill>
                  <a:schemeClr val="accent1"/>
                </a:solidFill>
              </a:rPr>
              <a:t>52%</a:t>
            </a:r>
          </a:p>
          <a:p>
            <a:r>
              <a:rPr lang="fr-FR" sz="900" dirty="0"/>
              <a:t>Hommes : </a:t>
            </a:r>
            <a:r>
              <a:rPr lang="fr-FR" sz="900" b="1" dirty="0">
                <a:solidFill>
                  <a:schemeClr val="accent1"/>
                </a:solidFill>
              </a:rPr>
              <a:t>43%</a:t>
            </a:r>
          </a:p>
          <a:p>
            <a:r>
              <a:rPr lang="fr-FR" sz="900" dirty="0"/>
              <a:t>CSP- : </a:t>
            </a:r>
            <a:r>
              <a:rPr lang="fr-FR" sz="900" b="1" dirty="0">
                <a:solidFill>
                  <a:schemeClr val="accent1"/>
                </a:solidFill>
              </a:rPr>
              <a:t>43%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D8423667-A6EF-2A83-0E83-9C1BE4F6D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996490"/>
              </p:ext>
            </p:extLst>
          </p:nvPr>
        </p:nvGraphicFramePr>
        <p:xfrm>
          <a:off x="4006872" y="1314234"/>
          <a:ext cx="3833705" cy="353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5649A03-C775-4D86-A0E7-14F6747094A0}"/>
              </a:ext>
            </a:extLst>
          </p:cNvPr>
          <p:cNvSpPr/>
          <p:nvPr/>
        </p:nvSpPr>
        <p:spPr>
          <a:xfrm>
            <a:off x="6682157" y="1448264"/>
            <a:ext cx="562530" cy="500141"/>
          </a:xfrm>
          <a:prstGeom prst="round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Straight Connector 109">
            <a:extLst>
              <a:ext uri="{FF2B5EF4-FFF2-40B4-BE49-F238E27FC236}">
                <a16:creationId xmlns:a16="http://schemas.microsoft.com/office/drawing/2014/main" id="{37D9EFE3-B338-92BF-A124-C1C574704B94}"/>
              </a:ext>
            </a:extLst>
          </p:cNvPr>
          <p:cNvCxnSpPr>
            <a:cxnSpLocks/>
          </p:cNvCxnSpPr>
          <p:nvPr/>
        </p:nvCxnSpPr>
        <p:spPr>
          <a:xfrm>
            <a:off x="6808723" y="2470042"/>
            <a:ext cx="0" cy="2256284"/>
          </a:xfrm>
          <a:prstGeom prst="line">
            <a:avLst/>
          </a:prstGeom>
          <a:ln w="1905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3A649D89-8C12-7640-9183-389F010F57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635" y="1551508"/>
            <a:ext cx="679060" cy="867805"/>
          </a:xfrm>
          <a:prstGeom prst="rect">
            <a:avLst/>
          </a:prstGeom>
        </p:spPr>
      </p:pic>
      <p:pic>
        <p:nvPicPr>
          <p:cNvPr id="2" name="Image 1" descr="Une image contenant croquis&#10;&#10;Description générée automatiquement">
            <a:extLst>
              <a:ext uri="{FF2B5EF4-FFF2-40B4-BE49-F238E27FC236}">
                <a16:creationId xmlns:a16="http://schemas.microsoft.com/office/drawing/2014/main" id="{148EBE78-BE3B-9601-5CA1-4C29EB6B2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883466" flipV="1">
            <a:off x="8143508" y="3084759"/>
            <a:ext cx="887751" cy="70141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8DB67AB-F255-F87B-27FD-5BCDE570D636}"/>
              </a:ext>
            </a:extLst>
          </p:cNvPr>
          <p:cNvSpPr txBox="1"/>
          <p:nvPr/>
        </p:nvSpPr>
        <p:spPr>
          <a:xfrm>
            <a:off x="7840577" y="3701335"/>
            <a:ext cx="1177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>
                <a:solidFill>
                  <a:schemeClr val="tx2"/>
                </a:solidFill>
              </a:rPr>
              <a:t>Rappel « Intentions d’achat » :</a:t>
            </a:r>
            <a:r>
              <a:rPr lang="fr-FR" sz="10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000" b="1" i="1" dirty="0">
                <a:solidFill>
                  <a:schemeClr val="accent1"/>
                </a:solidFill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40100340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B0AAAC-F0D5-C7B0-7012-78D7F67942DD}"/>
              </a:ext>
            </a:extLst>
          </p:cNvPr>
          <p:cNvSpPr/>
          <p:nvPr/>
        </p:nvSpPr>
        <p:spPr>
          <a:xfrm>
            <a:off x="1" y="0"/>
            <a:ext cx="9144000" cy="3187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DD6E78C-6C1B-6A16-C321-AFF0629D1197}"/>
              </a:ext>
            </a:extLst>
          </p:cNvPr>
          <p:cNvSpPr txBox="1"/>
          <p:nvPr/>
        </p:nvSpPr>
        <p:spPr>
          <a:xfrm>
            <a:off x="2414855" y="954320"/>
            <a:ext cx="4255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MERCI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B57BA1-598C-1034-CC63-305EAF4435AD}"/>
              </a:ext>
            </a:extLst>
          </p:cNvPr>
          <p:cNvSpPr/>
          <p:nvPr/>
        </p:nvSpPr>
        <p:spPr>
          <a:xfrm>
            <a:off x="2774304" y="1002775"/>
            <a:ext cx="3591658" cy="10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46A5E9-A382-8E63-79F5-1C21B6D4ECE8}"/>
              </a:ext>
            </a:extLst>
          </p:cNvPr>
          <p:cNvSpPr>
            <a:spLocks/>
          </p:cNvSpPr>
          <p:nvPr/>
        </p:nvSpPr>
        <p:spPr>
          <a:xfrm rot="16200000">
            <a:off x="4487767" y="-1407937"/>
            <a:ext cx="16846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AECF56-0460-ACE5-598E-19C5C9C67F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148" y="3640743"/>
            <a:ext cx="2411406" cy="9631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305048-9B73-C54C-1B7B-32AA30FAB2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247" y="4603919"/>
            <a:ext cx="551234" cy="486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C2A37BF-B95A-8F78-AE19-8F914FD39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1448" y="3902972"/>
            <a:ext cx="2547935" cy="8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74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FC000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FC000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FC000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{4E4CC7F2-BFEB-384F-96BA-BD184BDC203A}tf16401378</Template>
  <TotalTime>36722</TotalTime>
  <Words>1005</Words>
  <Application>Microsoft Office PowerPoint</Application>
  <PresentationFormat>Affichage à l'écran (16:9)</PresentationFormat>
  <Paragraphs>183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Arial</vt:lpstr>
      <vt:lpstr>Calibri</vt:lpstr>
      <vt:lpstr>Century Gothic</vt:lpstr>
      <vt:lpstr>Lucida Grande</vt:lpstr>
      <vt:lpstr>Verdana</vt:lpstr>
      <vt:lpstr>3_Template_CSA_2016</vt:lpstr>
      <vt:lpstr>2_Template_CSA_2016</vt:lpstr>
      <vt:lpstr>1_Template_CSA_2016</vt:lpstr>
      <vt:lpstr>4_Template_CSA_2016</vt:lpstr>
      <vt:lpstr>6_Template_CSA_2016</vt:lpstr>
      <vt:lpstr>5_Template_CSA_2016</vt:lpstr>
      <vt:lpstr>7_Template_CSA_2016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matthieu.bastiere</dc:creator>
  <cp:lastModifiedBy>Julie Gaillot</cp:lastModifiedBy>
  <cp:revision>2966</cp:revision>
  <cp:lastPrinted>2023-07-19T14:03:23Z</cp:lastPrinted>
  <dcterms:created xsi:type="dcterms:W3CDTF">2016-01-28T14:10:10Z</dcterms:created>
  <dcterms:modified xsi:type="dcterms:W3CDTF">2025-01-17T10:44:59Z</dcterms:modified>
</cp:coreProperties>
</file>