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2" r:id="rId4"/>
    <p:sldId id="273" r:id="rId5"/>
    <p:sldId id="274" r:id="rId6"/>
  </p:sldIdLst>
  <p:sldSz cx="12192000" cy="6858000"/>
  <p:notesSz cx="9932988" cy="6800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258762"/>
    <a:srgbClr val="0070C0"/>
    <a:srgbClr val="FF6699"/>
    <a:srgbClr val="595959"/>
    <a:srgbClr val="FFC000"/>
    <a:srgbClr val="4472C4"/>
    <a:srgbClr val="7F7F7F"/>
    <a:srgbClr val="FF7C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>
        <p:guide orient="horz" pos="35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64D777E-BF08-450C-8A4A-417E3EEE06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"/>
          <a:stretch/>
        </p:blipFill>
        <p:spPr>
          <a:xfrm>
            <a:off x="0" y="-16156"/>
            <a:ext cx="12192000" cy="68741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A1FDF4-245A-48F2-B48B-3C698FF74F82}"/>
              </a:ext>
            </a:extLst>
          </p:cNvPr>
          <p:cNvSpPr/>
          <p:nvPr/>
        </p:nvSpPr>
        <p:spPr>
          <a:xfrm>
            <a:off x="7070898" y="-32311"/>
            <a:ext cx="4943857" cy="6890311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0"/>
                  <a:alpha val="90000"/>
                </a:schemeClr>
              </a:gs>
              <a:gs pos="100000">
                <a:schemeClr val="tx2"/>
              </a:gs>
              <a:gs pos="0">
                <a:schemeClr val="tx2">
                  <a:lumMod val="20000"/>
                  <a:lumOff val="80000"/>
                  <a:alpha val="59000"/>
                </a:schemeClr>
              </a:gs>
              <a:gs pos="42000">
                <a:schemeClr val="accent1">
                  <a:lumMod val="45000"/>
                  <a:lumOff val="55000"/>
                  <a:alpha val="54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06058F7-869B-4CAA-B4DB-BC1A4E4727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21" y="-245595"/>
            <a:ext cx="4215594" cy="1494474"/>
          </a:xfrm>
          <a:prstGeom prst="rect">
            <a:avLst/>
          </a:prstGeom>
        </p:spPr>
      </p:pic>
      <p:sp>
        <p:nvSpPr>
          <p:cNvPr id="10" name="Flèche : pentagone 9">
            <a:extLst>
              <a:ext uri="{FF2B5EF4-FFF2-40B4-BE49-F238E27FC236}">
                <a16:creationId xmlns:a16="http://schemas.microsoft.com/office/drawing/2014/main" id="{2FDF5E0D-1F64-4D6D-A5C7-908057CEC271}"/>
              </a:ext>
            </a:extLst>
          </p:cNvPr>
          <p:cNvSpPr/>
          <p:nvPr/>
        </p:nvSpPr>
        <p:spPr>
          <a:xfrm>
            <a:off x="7070882" y="5013183"/>
            <a:ext cx="4943873" cy="1343175"/>
          </a:xfrm>
          <a:prstGeom prst="homePlate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70879" y="5013184"/>
            <a:ext cx="4359121" cy="711342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070879" y="5741498"/>
            <a:ext cx="4359121" cy="648072"/>
          </a:xfrm>
        </p:spPr>
        <p:txBody>
          <a:bodyPr>
            <a:normAutofit/>
          </a:bodyPr>
          <a:lstStyle>
            <a:lvl1pPr marL="0" indent="0" algn="r">
              <a:buNone/>
              <a:defRPr sz="1400" b="0" i="1">
                <a:solidFill>
                  <a:schemeClr val="bg1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2CDE7-DD56-47D9-A877-653451E5399F}" type="datetime1">
              <a:rPr lang="fr-FR" smtClean="0"/>
              <a:t>04/07/2022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024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C126CDAF-B8E2-4B2D-AA49-E80C9402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874" y="7"/>
            <a:ext cx="7229263" cy="83671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5D0A5578-8ACA-48A5-9B84-297950110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8"/>
            <a:ext cx="2844800" cy="365125"/>
          </a:xfrm>
        </p:spPr>
        <p:txBody>
          <a:bodyPr/>
          <a:lstStyle/>
          <a:p>
            <a:fld id="{276A57AA-75A2-4CB3-BCC5-1B878A9D504D}" type="datetime1">
              <a:rPr lang="fr-FR" smtClean="0"/>
              <a:t>04/07/2022</a:t>
            </a:fld>
            <a:endParaRPr lang="fr-FR"/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ED44A746-F97A-4641-8A7C-F630855A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8"/>
            <a:ext cx="3860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A98405EB-B2EA-40BC-B361-445408AE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8"/>
            <a:ext cx="2844800" cy="365125"/>
          </a:xfrm>
        </p:spPr>
        <p:txBody>
          <a:bodyPr/>
          <a:lstStyle/>
          <a:p>
            <a:fld id="{609BF845-1667-4581-A5AD-BE005B18C0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83588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875228EC-342F-4165-B360-084D1D0FA7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"/>
          <a:stretch/>
        </p:blipFill>
        <p:spPr>
          <a:xfrm>
            <a:off x="0" y="-16156"/>
            <a:ext cx="12192000" cy="6874156"/>
          </a:xfrm>
          <a:prstGeom prst="rect">
            <a:avLst/>
          </a:prstGeom>
        </p:spPr>
      </p:pic>
      <p:sp>
        <p:nvSpPr>
          <p:cNvPr id="2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1AFE421-B1F5-4745-BFBF-03CC66556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254" y="307731"/>
            <a:ext cx="4404946" cy="3613638"/>
          </a:xfr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526791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7BB8-1F68-4689-BEBB-E88440846508}" type="datetime1">
              <a:rPr lang="fr-FR" smtClean="0"/>
              <a:t>04/07/2022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F845-1667-4581-A5AD-BE005B18C0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0974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D864C-EB4D-4FA5-8B9C-65EEE9513250}" type="datetime1">
              <a:rPr lang="fr-FR" smtClean="0"/>
              <a:t>04/07/2022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F845-1667-4581-A5AD-BE005B18C0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83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9DCE-5614-48D1-8FC6-21DF4E85DE41}" type="datetime1">
              <a:rPr lang="fr-FR" smtClean="0"/>
              <a:t>04/07/2022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F845-1667-4581-A5AD-BE005B18C0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04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0101-4AF3-4069-875E-BF3F73CB3EE6}" type="datetime1">
              <a:rPr lang="fr-FR" smtClean="0"/>
              <a:t>04/07/2022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F845-1667-4581-A5AD-BE005B18C0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44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57AA-75A2-4CB3-BCC5-1B878A9D504D}" type="datetime1">
              <a:rPr lang="fr-FR" smtClean="0"/>
              <a:t>04/07/2022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F845-1667-4581-A5AD-BE005B18C0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42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12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12" indent="0">
              <a:buNone/>
              <a:defRPr sz="1200"/>
            </a:lvl2pPr>
            <a:lvl3pPr marL="914423" indent="0">
              <a:buNone/>
              <a:defRPr sz="1000"/>
            </a:lvl3pPr>
            <a:lvl4pPr marL="1371634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9" indent="0">
              <a:buNone/>
              <a:defRPr sz="900"/>
            </a:lvl7pPr>
            <a:lvl8pPr marL="3200480" indent="0">
              <a:buNone/>
              <a:defRPr sz="900"/>
            </a:lvl8pPr>
            <a:lvl9pPr marL="3657691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F6C8-30E6-4C48-BAB1-2E2EBA6EFABD}" type="datetime1">
              <a:rPr lang="fr-FR" smtClean="0"/>
              <a:t>04/07/2022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F845-1667-4581-A5AD-BE005B18C0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3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A553B-BDEB-4EF5-BB97-3EEC76AF60DA}" type="datetime1">
              <a:rPr lang="fr-FR" smtClean="0"/>
              <a:t>04/07/2022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F845-1667-4581-A5AD-BE005B18C0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75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r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06E03389-CEA7-4F4F-AB39-B47F8C8D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7AA05-3049-4741-92EF-449B8427509E}" type="datetime1">
              <a:rPr lang="fr-FR" smtClean="0"/>
              <a:t>04/07/2022</a:t>
            </a:fld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48829119-4A56-4171-8A3E-ADBF65D1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1AFB8B5F-16DF-4ABE-8D68-2F4DD68C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F845-1667-4581-A5AD-BE005B18C084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lèche : pentagone 14">
            <a:extLst>
              <a:ext uri="{FF2B5EF4-FFF2-40B4-BE49-F238E27FC236}">
                <a16:creationId xmlns:a16="http://schemas.microsoft.com/office/drawing/2014/main" id="{97E7E33B-F683-4AAC-A0F4-0F24C3DD6642}"/>
              </a:ext>
            </a:extLst>
          </p:cNvPr>
          <p:cNvSpPr/>
          <p:nvPr/>
        </p:nvSpPr>
        <p:spPr>
          <a:xfrm rot="10800000">
            <a:off x="4412123" y="0"/>
            <a:ext cx="7761015" cy="836712"/>
          </a:xfrm>
          <a:prstGeom prst="homePlate">
            <a:avLst/>
          </a:prstGeom>
          <a:solidFill>
            <a:srgbClr val="009DE0"/>
          </a:solidFill>
          <a:ln w="2857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FED6CBA9-D0FF-4ACA-99F3-83E2D72BE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249" y="7"/>
            <a:ext cx="7336753" cy="836713"/>
          </a:xfrm>
        </p:spPr>
        <p:txBody>
          <a:bodyPr>
            <a:normAutofit/>
          </a:bodyPr>
          <a:lstStyle>
            <a:lvl1pPr algn="r">
              <a:defRPr sz="24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AFC4317B-C933-4BDC-8FC0-AFE7EC91F359}"/>
              </a:ext>
            </a:extLst>
          </p:cNvPr>
          <p:cNvGrpSpPr/>
          <p:nvPr/>
        </p:nvGrpSpPr>
        <p:grpSpPr>
          <a:xfrm>
            <a:off x="9818261" y="5445243"/>
            <a:ext cx="2041831" cy="668151"/>
            <a:chOff x="6813217" y="5301206"/>
            <a:chExt cx="2842536" cy="432049"/>
          </a:xfrm>
        </p:grpSpPr>
        <p:sp>
          <p:nvSpPr>
            <p:cNvPr id="8" name="Flèche : pentagone 7">
              <a:extLst>
                <a:ext uri="{FF2B5EF4-FFF2-40B4-BE49-F238E27FC236}">
                  <a16:creationId xmlns:a16="http://schemas.microsoft.com/office/drawing/2014/main" id="{B2BA2D33-F403-4A12-9F9A-021040C6BAB1}"/>
                </a:ext>
              </a:extLst>
            </p:cNvPr>
            <p:cNvSpPr/>
            <p:nvPr/>
          </p:nvSpPr>
          <p:spPr>
            <a:xfrm rot="10800000">
              <a:off x="6813217" y="5301206"/>
              <a:ext cx="2842536" cy="432049"/>
            </a:xfrm>
            <a:prstGeom prst="homePlate">
              <a:avLst/>
            </a:prstGeom>
            <a:solidFill>
              <a:srgbClr val="FFFFFF">
                <a:alpha val="89804"/>
              </a:srgbClr>
            </a:solidFill>
            <a:ln>
              <a:solidFill>
                <a:srgbClr val="009DE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fr-FR" sz="16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42DA3EE-6057-4DAF-8BDE-5355F64C247C}"/>
                </a:ext>
              </a:extLst>
            </p:cNvPr>
            <p:cNvSpPr txBox="1"/>
            <p:nvPr/>
          </p:nvSpPr>
          <p:spPr>
            <a:xfrm>
              <a:off x="7157705" y="5417722"/>
              <a:ext cx="2498048" cy="1990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fr-FR" sz="1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3" name="Flèche : pentagone 12">
            <a:extLst>
              <a:ext uri="{FF2B5EF4-FFF2-40B4-BE49-F238E27FC236}">
                <a16:creationId xmlns:a16="http://schemas.microsoft.com/office/drawing/2014/main" id="{110C76F9-40E4-44EF-B794-DA48F43D41D9}"/>
              </a:ext>
            </a:extLst>
          </p:cNvPr>
          <p:cNvSpPr/>
          <p:nvPr/>
        </p:nvSpPr>
        <p:spPr>
          <a:xfrm>
            <a:off x="456996" y="1159792"/>
            <a:ext cx="3992015" cy="1045079"/>
          </a:xfrm>
          <a:prstGeom prst="homePlate">
            <a:avLst/>
          </a:prstGeom>
          <a:solidFill>
            <a:srgbClr val="FFFFFF">
              <a:alpha val="89804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FR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ECB85A44-F291-469F-86C2-9839F4841B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0111" y="1162706"/>
            <a:ext cx="3637513" cy="1042165"/>
          </a:xfrm>
        </p:spPr>
        <p:txBody>
          <a:bodyPr anchor="ctr">
            <a:normAutofit/>
          </a:bodyPr>
          <a:lstStyle>
            <a:lvl1pPr marL="0" indent="0">
              <a:buNone/>
              <a:defRPr sz="1400" b="0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E329D5BF-C53A-4743-95BF-9A7EEB377A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172766" y="5445237"/>
            <a:ext cx="1687329" cy="668152"/>
          </a:xfrm>
        </p:spPr>
        <p:txBody>
          <a:bodyPr anchor="ctr">
            <a:normAutofit/>
          </a:bodyPr>
          <a:lstStyle>
            <a:lvl1pPr marL="0" indent="0">
              <a:buNone/>
              <a:defRPr sz="1100" b="1"/>
            </a:lvl1pPr>
            <a:lvl2pPr marL="457212" indent="0">
              <a:buNone/>
              <a:defRPr sz="2000" b="1"/>
            </a:lvl2pPr>
            <a:lvl3pPr marL="914423" indent="0">
              <a:buNone/>
              <a:defRPr sz="1800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3253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7AA05-3049-4741-92EF-449B8427509E}" type="datetime1">
              <a:rPr lang="fr-FR" smtClean="0"/>
              <a:t>04/07/2022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BF845-1667-4581-A5AD-BE005B18C08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lèche : pentagone 6">
            <a:extLst>
              <a:ext uri="{FF2B5EF4-FFF2-40B4-BE49-F238E27FC236}">
                <a16:creationId xmlns:a16="http://schemas.microsoft.com/office/drawing/2014/main" id="{4F6364CB-B81B-4A42-A2FF-1CB6419AB091}"/>
              </a:ext>
            </a:extLst>
          </p:cNvPr>
          <p:cNvSpPr/>
          <p:nvPr/>
        </p:nvSpPr>
        <p:spPr>
          <a:xfrm rot="10800000">
            <a:off x="4412123" y="0"/>
            <a:ext cx="7761015" cy="836712"/>
          </a:xfrm>
          <a:prstGeom prst="homePlate">
            <a:avLst/>
          </a:prstGeom>
          <a:solidFill>
            <a:srgbClr val="009DE0"/>
          </a:solidFill>
          <a:ln w="2857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43874" y="7"/>
            <a:ext cx="7229263" cy="836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274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8" r:id="rId8"/>
    <p:sldLayoutId id="2147483661" r:id="rId9"/>
    <p:sldLayoutId id="2147483662" r:id="rId10"/>
    <p:sldLayoutId id="2147483663" r:id="rId11"/>
  </p:sldLayoutIdLst>
  <p:hf hdr="0" ftr="0" dt="0"/>
  <p:txStyles>
    <p:titleStyle>
      <a:lvl1pPr algn="r" defTabSz="914423" rtl="0" eaLnBrk="1" latinLnBrk="0" hangingPunct="1">
        <a:spcBef>
          <a:spcPct val="0"/>
        </a:spcBef>
        <a:buNone/>
        <a:defRPr sz="2800" b="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8" indent="-342908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69" indent="-285757" algn="l" defTabSz="9144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28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40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52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63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195FAC-4674-435F-9E75-C48D639020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600" dirty="0"/>
              <a:t>FAST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3CFBDD0-89D8-4168-9E6F-93EE76E7BD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Estimations 3</a:t>
            </a:r>
            <a:r>
              <a:rPr lang="fr-FR" sz="2000" baseline="30000" dirty="0"/>
              <a:t>ème</a:t>
            </a:r>
            <a:r>
              <a:rPr lang="fr-FR" sz="2000" dirty="0"/>
              <a:t> trimestre 2022</a:t>
            </a:r>
          </a:p>
        </p:txBody>
      </p:sp>
    </p:spTree>
    <p:extLst>
      <p:ext uri="{BB962C8B-B14F-4D97-AF65-F5344CB8AC3E}">
        <p14:creationId xmlns:p14="http://schemas.microsoft.com/office/powerpoint/2010/main" val="417754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8BBB6484-B3B3-5A0E-CA0B-E8D1FF19EBD7}"/>
              </a:ext>
            </a:extLst>
          </p:cNvPr>
          <p:cNvGrpSpPr/>
          <p:nvPr/>
        </p:nvGrpSpPr>
        <p:grpSpPr>
          <a:xfrm>
            <a:off x="4953993" y="1492426"/>
            <a:ext cx="2340000" cy="4245428"/>
            <a:chOff x="3480323" y="1688835"/>
            <a:chExt cx="2340000" cy="4245428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A9BC3BB4-7B0E-D40C-0666-813E0E6CE063}"/>
                </a:ext>
              </a:extLst>
            </p:cNvPr>
            <p:cNvSpPr txBox="1"/>
            <p:nvPr/>
          </p:nvSpPr>
          <p:spPr>
            <a:xfrm>
              <a:off x="3685592" y="1884005"/>
              <a:ext cx="17448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Rappel</a:t>
              </a:r>
            </a:p>
            <a:p>
              <a:pPr algn="ctr"/>
              <a:r>
                <a: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Année 2021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E0134D0-DF8F-C5F6-03AC-9AA5DB4866A7}"/>
                </a:ext>
              </a:extLst>
            </p:cNvPr>
            <p:cNvSpPr/>
            <p:nvPr/>
          </p:nvSpPr>
          <p:spPr>
            <a:xfrm>
              <a:off x="3480323" y="1688835"/>
              <a:ext cx="2340000" cy="4245428"/>
            </a:xfrm>
            <a:prstGeom prst="rect">
              <a:avLst/>
            </a:prstGeom>
            <a:noFill/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1C5EB3E0-7895-229B-8C4E-8FF65CF83B00}"/>
              </a:ext>
            </a:extLst>
          </p:cNvPr>
          <p:cNvGrpSpPr/>
          <p:nvPr/>
        </p:nvGrpSpPr>
        <p:grpSpPr>
          <a:xfrm>
            <a:off x="7679389" y="1492426"/>
            <a:ext cx="2340000" cy="4245428"/>
            <a:chOff x="8703907" y="1688835"/>
            <a:chExt cx="2340000" cy="424542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67B1E27-6BB7-2CDC-900A-BA8A941679E6}"/>
                </a:ext>
              </a:extLst>
            </p:cNvPr>
            <p:cNvSpPr/>
            <p:nvPr/>
          </p:nvSpPr>
          <p:spPr>
            <a:xfrm>
              <a:off x="8703907" y="1688835"/>
              <a:ext cx="2340000" cy="42454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9DB03B3F-5A07-7ED6-7451-C037DEE43CB2}"/>
                </a:ext>
              </a:extLst>
            </p:cNvPr>
            <p:cNvSpPr txBox="1"/>
            <p:nvPr/>
          </p:nvSpPr>
          <p:spPr>
            <a:xfrm>
              <a:off x="8823650" y="1883229"/>
              <a:ext cx="20558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Prévisions</a:t>
              </a:r>
            </a:p>
            <a:p>
              <a:pPr algn="ctr"/>
              <a:r>
                <a: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</a:t>
              </a:r>
              <a:r>
                <a:rPr lang="fr-FR" baseline="30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ème</a:t>
              </a:r>
              <a:r>
                <a:rPr lang="fr-FR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trim. 2022</a:t>
              </a:r>
            </a:p>
          </p:txBody>
        </p:sp>
      </p:grp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FAF436-FD10-4B2D-BACC-77E54E60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F845-1667-4581-A5AD-BE005B18C084}" type="slidenum">
              <a:rPr lang="fr-FR" smtClean="0"/>
              <a:t>2</a:t>
            </a:fld>
            <a:endParaRPr lang="fr-FR"/>
          </a:p>
        </p:txBody>
      </p:sp>
      <p:sp>
        <p:nvSpPr>
          <p:cNvPr id="13" name="Titre 4">
            <a:extLst>
              <a:ext uri="{FF2B5EF4-FFF2-40B4-BE49-F238E27FC236}">
                <a16:creationId xmlns:a16="http://schemas.microsoft.com/office/drawing/2014/main" id="{348C888D-C8E4-42C5-A07F-7BFD029B3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993" y="0"/>
            <a:ext cx="7572958" cy="836613"/>
          </a:xfrm>
        </p:spPr>
        <p:txBody>
          <a:bodyPr/>
          <a:lstStyle/>
          <a:p>
            <a:r>
              <a:rPr lang="fr-FR" sz="2000" dirty="0"/>
              <a:t>Un 3</a:t>
            </a:r>
            <a:r>
              <a:rPr lang="fr-FR" sz="2000" baseline="30000" dirty="0"/>
              <a:t>ème</a:t>
            </a:r>
            <a:r>
              <a:rPr lang="fr-FR" sz="2000" dirty="0"/>
              <a:t> trimestre contrasté estimé à </a:t>
            </a:r>
            <a:r>
              <a:rPr lang="fr-FR" sz="2000" b="1" dirty="0"/>
              <a:t>+3.4% </a:t>
            </a:r>
            <a:endParaRPr lang="fr-FR" sz="22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0F5E36B-4D3F-4AA4-AA13-1274E03A22E1}"/>
              </a:ext>
            </a:extLst>
          </p:cNvPr>
          <p:cNvSpPr txBox="1"/>
          <p:nvPr/>
        </p:nvSpPr>
        <p:spPr>
          <a:xfrm>
            <a:off x="0" y="6538920"/>
            <a:ext cx="1894114" cy="2308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900" i="1" dirty="0"/>
              <a:t>Source : France Pub Annonceurs </a:t>
            </a:r>
          </a:p>
        </p:txBody>
      </p:sp>
      <p:graphicFrame>
        <p:nvGraphicFramePr>
          <p:cNvPr id="15" name="Espace réservé du contenu 4">
            <a:extLst>
              <a:ext uri="{FF2B5EF4-FFF2-40B4-BE49-F238E27FC236}">
                <a16:creationId xmlns:a16="http://schemas.microsoft.com/office/drawing/2014/main" id="{227BCA38-EF59-90CD-24AF-B23A679C63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49703"/>
              </p:ext>
            </p:extLst>
          </p:nvPr>
        </p:nvGraphicFramePr>
        <p:xfrm>
          <a:off x="2175339" y="2380271"/>
          <a:ext cx="7984662" cy="3285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1554">
                  <a:extLst>
                    <a:ext uri="{9D8B030D-6E8A-4147-A177-3AD203B41FA5}">
                      <a16:colId xmlns:a16="http://schemas.microsoft.com/office/drawing/2014/main" val="2570058832"/>
                    </a:ext>
                  </a:extLst>
                </a:gridCol>
                <a:gridCol w="2661554">
                  <a:extLst>
                    <a:ext uri="{9D8B030D-6E8A-4147-A177-3AD203B41FA5}">
                      <a16:colId xmlns:a16="http://schemas.microsoft.com/office/drawing/2014/main" val="2603034785"/>
                    </a:ext>
                  </a:extLst>
                </a:gridCol>
                <a:gridCol w="2661554">
                  <a:extLst>
                    <a:ext uri="{9D8B030D-6E8A-4147-A177-3AD203B41FA5}">
                      <a16:colId xmlns:a16="http://schemas.microsoft.com/office/drawing/2014/main" val="1442763299"/>
                    </a:ext>
                  </a:extLst>
                </a:gridCol>
              </a:tblGrid>
              <a:tr h="247572">
                <a:tc>
                  <a:txBody>
                    <a:bodyPr/>
                    <a:lstStyle/>
                    <a:p>
                      <a:pPr lvl="1" algn="l" fontAlgn="ctr"/>
                      <a:endParaRPr lang="fr-FR" sz="1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Evol 21/20</a:t>
                      </a:r>
                      <a:endParaRPr lang="fr-FR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Evol 22 t3/21 t3</a:t>
                      </a:r>
                      <a:endParaRPr lang="fr-FR" sz="105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350258"/>
                  </a:ext>
                </a:extLst>
              </a:tr>
              <a:tr h="506341">
                <a:tc>
                  <a:txBody>
                    <a:bodyPr/>
                    <a:lstStyle/>
                    <a:p>
                      <a:pPr lvl="0" algn="l" fontAlgn="ctr"/>
                      <a:r>
                        <a:rPr lang="fr-FR" sz="18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PRESSE</a:t>
                      </a:r>
                      <a:endParaRPr lang="fr-FR" sz="1800" b="1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+ 12.7%</a:t>
                      </a:r>
                      <a:r>
                        <a:rPr lang="fr-FR" sz="1600" b="0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, soit 1 734 M€</a:t>
                      </a:r>
                      <a:endParaRPr lang="fr-FR" sz="1600" b="0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chemeClr val="accent4"/>
                          </a:solidFill>
                          <a:effectLst/>
                        </a:rPr>
                        <a:t>- 3.0%</a:t>
                      </a:r>
                      <a:endParaRPr lang="fr-FR" sz="1600" b="1" i="0" u="none" strike="noStrike" dirty="0">
                        <a:solidFill>
                          <a:schemeClr val="accent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790671"/>
                  </a:ext>
                </a:extLst>
              </a:tr>
              <a:tr h="506341">
                <a:tc>
                  <a:txBody>
                    <a:bodyPr/>
                    <a:lstStyle/>
                    <a:p>
                      <a:pPr lvl="0" algn="l" fontAlgn="ctr"/>
                      <a:r>
                        <a:rPr lang="fr-FR" sz="18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TELEVISION</a:t>
                      </a:r>
                      <a:endParaRPr lang="fr-FR" sz="18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+ 16.5%</a:t>
                      </a:r>
                      <a:r>
                        <a:rPr lang="fr-FR" sz="16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, soit 4 211 M€</a:t>
                      </a:r>
                      <a:endParaRPr lang="fr-FR" sz="16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-  1.0%</a:t>
                      </a:r>
                      <a:endParaRPr lang="fr-FR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9431476"/>
                  </a:ext>
                </a:extLst>
              </a:tr>
              <a:tr h="506341">
                <a:tc>
                  <a:txBody>
                    <a:bodyPr/>
                    <a:lstStyle/>
                    <a:p>
                      <a:pPr lvl="0" algn="l" fontAlgn="ctr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RADIO</a:t>
                      </a:r>
                      <a:endParaRPr lang="fr-FR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+ 9.2%</a:t>
                      </a:r>
                      <a:r>
                        <a:rPr lang="fr-FR" sz="1600" b="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, soit 792 M€</a:t>
                      </a:r>
                      <a:endParaRPr lang="fr-FR" sz="16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+ 1.5%</a:t>
                      </a:r>
                      <a:endParaRPr lang="fr-FR" sz="16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00778"/>
                  </a:ext>
                </a:extLst>
              </a:tr>
              <a:tr h="506341">
                <a:tc>
                  <a:txBody>
                    <a:bodyPr/>
                    <a:lstStyle/>
                    <a:p>
                      <a:pPr lvl="0" algn="l" fontAlgn="ctr"/>
                      <a:r>
                        <a:rPr lang="fr-FR" sz="1800" b="1" i="0" u="none" strike="noStrike" dirty="0">
                          <a:solidFill>
                            <a:srgbClr val="258762"/>
                          </a:solidFill>
                          <a:effectLst/>
                          <a:latin typeface="Calibri" panose="020F0502020204030204" pitchFamily="34" charset="0"/>
                        </a:rPr>
                        <a:t>PUB. EXTERIEURE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rgbClr val="258762"/>
                          </a:solidFill>
                          <a:effectLst/>
                        </a:rPr>
                        <a:t>+ 22%</a:t>
                      </a:r>
                      <a:r>
                        <a:rPr lang="fr-FR" sz="1600" b="0" u="none" strike="noStrike" dirty="0">
                          <a:solidFill>
                            <a:srgbClr val="258762"/>
                          </a:solidFill>
                          <a:effectLst/>
                        </a:rPr>
                        <a:t>, soit 1 133 M€</a:t>
                      </a:r>
                      <a:endParaRPr lang="fr-FR" sz="1600" b="0" i="0" u="none" strike="noStrike" dirty="0">
                        <a:solidFill>
                          <a:srgbClr val="25876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rgbClr val="258762"/>
                          </a:solidFill>
                          <a:effectLst/>
                        </a:rPr>
                        <a:t>+ 7.0%</a:t>
                      </a:r>
                      <a:endParaRPr lang="fr-FR" sz="1600" b="1" i="0" u="none" strike="noStrike" dirty="0">
                        <a:solidFill>
                          <a:srgbClr val="25876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152435"/>
                  </a:ext>
                </a:extLst>
              </a:tr>
              <a:tr h="506341">
                <a:tc>
                  <a:txBody>
                    <a:bodyPr/>
                    <a:lstStyle/>
                    <a:p>
                      <a:pPr lvl="0" algn="l" fontAlgn="ctr"/>
                      <a:r>
                        <a:rPr lang="fr-FR" sz="1800" b="1" u="none" strike="noStrike" dirty="0">
                          <a:solidFill>
                            <a:srgbClr val="FF6699"/>
                          </a:solidFill>
                          <a:effectLst/>
                        </a:rPr>
                        <a:t>DIGITAL</a:t>
                      </a:r>
                      <a:endParaRPr lang="fr-FR" sz="1800" b="1" i="0" u="none" strike="noStrike" dirty="0">
                        <a:solidFill>
                          <a:srgbClr val="FF66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rgbClr val="FF6699"/>
                          </a:solidFill>
                          <a:effectLst/>
                        </a:rPr>
                        <a:t>+ 20.2%</a:t>
                      </a:r>
                      <a:r>
                        <a:rPr lang="fr-FR" sz="1600" b="0" u="none" strike="noStrike" dirty="0">
                          <a:solidFill>
                            <a:srgbClr val="FF6699"/>
                          </a:solidFill>
                          <a:effectLst/>
                        </a:rPr>
                        <a:t>, soit 8 225 M€</a:t>
                      </a:r>
                      <a:endParaRPr lang="fr-FR" sz="1600" b="0" i="0" u="none" strike="noStrike" dirty="0">
                        <a:solidFill>
                          <a:srgbClr val="FF66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solidFill>
                            <a:srgbClr val="FF6699"/>
                          </a:solidFill>
                          <a:effectLst/>
                        </a:rPr>
                        <a:t>+ 6.0%</a:t>
                      </a:r>
                      <a:endParaRPr lang="fr-FR" sz="1600" b="1" i="0" u="none" strike="noStrike" dirty="0">
                        <a:solidFill>
                          <a:srgbClr val="FF66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585709"/>
                  </a:ext>
                </a:extLst>
              </a:tr>
              <a:tr h="506341">
                <a:tc>
                  <a:txBody>
                    <a:bodyPr/>
                    <a:lstStyle/>
                    <a:p>
                      <a:pPr lvl="0" algn="l" fontAlgn="ctr"/>
                      <a:r>
                        <a:rPr lang="fr-FR" sz="1800" b="1" u="none" strike="noStrike" dirty="0">
                          <a:effectLst/>
                        </a:rPr>
                        <a:t>MEDIA + DIGITAL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+ 18.1%</a:t>
                      </a:r>
                      <a:r>
                        <a:rPr lang="fr-FR" sz="1600" b="0" u="none" strike="noStrike" dirty="0">
                          <a:effectLst/>
                        </a:rPr>
                        <a:t>, soit 16 095 M€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u="none" strike="noStrike" dirty="0">
                          <a:effectLst/>
                        </a:rPr>
                        <a:t>+ 3.4%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814653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DCEAF0C0-8962-7EB3-7269-05894B866634}"/>
              </a:ext>
            </a:extLst>
          </p:cNvPr>
          <p:cNvSpPr/>
          <p:nvPr/>
        </p:nvSpPr>
        <p:spPr>
          <a:xfrm>
            <a:off x="1171575" y="1492426"/>
            <a:ext cx="3295649" cy="424542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F0E03639-A3E1-328A-FA1F-06E4464A0B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5613" y="3624937"/>
            <a:ext cx="447114" cy="447114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66FB9C07-25AC-527B-C1D9-5E3C4C3B1B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22122" y="2632559"/>
            <a:ext cx="447114" cy="447114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1B4B0553-3410-F0EF-17E6-72F020331A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35613" y="4258396"/>
            <a:ext cx="447114" cy="370192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5DFF16C5-5ED9-6020-554A-B40C28175C3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35613" y="4743826"/>
            <a:ext cx="467209" cy="4471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F97D5D0-E542-053B-4373-21B3AD7BD5AF}"/>
              </a:ext>
            </a:extLst>
          </p:cNvPr>
          <p:cNvSpPr/>
          <p:nvPr/>
        </p:nvSpPr>
        <p:spPr>
          <a:xfrm>
            <a:off x="1422494" y="3578187"/>
            <a:ext cx="160908" cy="126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Graphique 15">
            <a:extLst>
              <a:ext uri="{FF2B5EF4-FFF2-40B4-BE49-F238E27FC236}">
                <a16:creationId xmlns:a16="http://schemas.microsoft.com/office/drawing/2014/main" id="{FF886AE4-4273-B4FC-DAC8-BAEFA3DD929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19485" y="3270429"/>
            <a:ext cx="447114" cy="322114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33307863-B621-A12C-4B9B-5F70EC3F394D}"/>
              </a:ext>
            </a:extLst>
          </p:cNvPr>
          <p:cNvSpPr txBox="1"/>
          <p:nvPr/>
        </p:nvSpPr>
        <p:spPr>
          <a:xfrm>
            <a:off x="1190626" y="5252941"/>
            <a:ext cx="12477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u="none" strike="noStrike" dirty="0">
                <a:effectLst/>
              </a:rPr>
              <a:t>Ensemble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15299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4B9DF4C4-F941-4EC0-8DDD-E7A9AFB60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0" y="7"/>
            <a:ext cx="7753537" cy="723893"/>
          </a:xfrm>
        </p:spPr>
        <p:txBody>
          <a:bodyPr/>
          <a:lstStyle/>
          <a:p>
            <a:r>
              <a:rPr lang="fr-FR" sz="2000" dirty="0"/>
              <a:t>Evolution mensuelle des dépenses nettes en CVS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D582CED-9498-4EF1-98EA-40A3A19D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F845-1667-4581-A5AD-BE005B18C084}" type="slidenum">
              <a:rPr lang="fr-FR" smtClean="0"/>
              <a:t>3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0A7905F-7F5D-4F03-B84F-2DCB77F65748}"/>
              </a:ext>
            </a:extLst>
          </p:cNvPr>
          <p:cNvSpPr txBox="1"/>
          <p:nvPr/>
        </p:nvSpPr>
        <p:spPr>
          <a:xfrm>
            <a:off x="0" y="6538920"/>
            <a:ext cx="1894114" cy="2308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900" i="1" dirty="0"/>
              <a:t>Source : France Pub Annonceurs </a:t>
            </a:r>
          </a:p>
        </p:txBody>
      </p: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3305CD0A-6EDD-8300-9A8C-C150156C99F9}"/>
              </a:ext>
            </a:extLst>
          </p:cNvPr>
          <p:cNvGrpSpPr/>
          <p:nvPr/>
        </p:nvGrpSpPr>
        <p:grpSpPr>
          <a:xfrm>
            <a:off x="2692658" y="6345741"/>
            <a:ext cx="7946540" cy="365125"/>
            <a:chOff x="3645158" y="6366587"/>
            <a:chExt cx="7946540" cy="36512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8E705A-2A42-4E56-B7B9-14055D59D54B}"/>
                </a:ext>
              </a:extLst>
            </p:cNvPr>
            <p:cNvSpPr/>
            <p:nvPr/>
          </p:nvSpPr>
          <p:spPr>
            <a:xfrm>
              <a:off x="3645158" y="6366587"/>
              <a:ext cx="7663542" cy="3651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13BE778E-E666-430A-BE8D-AE88D732D731}"/>
                </a:ext>
              </a:extLst>
            </p:cNvPr>
            <p:cNvSpPr txBox="1"/>
            <p:nvPr/>
          </p:nvSpPr>
          <p:spPr>
            <a:xfrm>
              <a:off x="4508940" y="6395411"/>
              <a:ext cx="70827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Dépenses nettes CVS </a:t>
              </a:r>
              <a:r>
                <a:rPr lang="fr-FR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en M€</a:t>
              </a:r>
              <a:r>
                <a:rPr lang="fr-F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	Prévisions CVS	Moyenne CVS T3 2021</a:t>
              </a: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40EF839-E156-4EDA-8590-6ECA95B0E1CA}"/>
                </a:ext>
              </a:extLst>
            </p:cNvPr>
            <p:cNvCxnSpPr>
              <a:cxnSpLocks/>
            </p:cNvCxnSpPr>
            <p:nvPr/>
          </p:nvCxnSpPr>
          <p:spPr>
            <a:xfrm>
              <a:off x="3916454" y="6561026"/>
              <a:ext cx="592486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A660B7DE-22F5-4D83-AD15-4214FA522B61}"/>
                </a:ext>
              </a:extLst>
            </p:cNvPr>
            <p:cNvCxnSpPr>
              <a:cxnSpLocks/>
            </p:cNvCxnSpPr>
            <p:nvPr/>
          </p:nvCxnSpPr>
          <p:spPr>
            <a:xfrm>
              <a:off x="6646701" y="6558435"/>
              <a:ext cx="592486" cy="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3D5D6BE6-D569-E75E-DFD1-8CE5880C9657}"/>
                </a:ext>
              </a:extLst>
            </p:cNvPr>
            <p:cNvCxnSpPr>
              <a:cxnSpLocks/>
            </p:cNvCxnSpPr>
            <p:nvPr/>
          </p:nvCxnSpPr>
          <p:spPr>
            <a:xfrm>
              <a:off x="8536079" y="6561026"/>
              <a:ext cx="592486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Image 30">
            <a:extLst>
              <a:ext uri="{FF2B5EF4-FFF2-40B4-BE49-F238E27FC236}">
                <a16:creationId xmlns:a16="http://schemas.microsoft.com/office/drawing/2014/main" id="{1B95028E-EE55-F743-ED23-769E47000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222"/>
            <a:ext cx="12192000" cy="553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8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31151-7922-5A24-D00A-869BD57E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Un 3</a:t>
            </a:r>
            <a:r>
              <a:rPr lang="fr-FR" sz="2000" baseline="30000" dirty="0"/>
              <a:t>ème</a:t>
            </a:r>
            <a:r>
              <a:rPr lang="fr-FR" sz="2000" dirty="0"/>
              <a:t> trimestre contrasté estimé à </a:t>
            </a:r>
            <a:r>
              <a:rPr lang="fr-FR" sz="2000" b="1" dirty="0"/>
              <a:t>+3.4% </a:t>
            </a:r>
            <a:endParaRPr lang="fr-FR" sz="2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2B4FBA-C508-1E13-D047-3BAF61E81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87" y="2014537"/>
            <a:ext cx="10868025" cy="2828925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</a:pPr>
            <a:r>
              <a:rPr lang="fr-FR" sz="1800" dirty="0"/>
              <a:t>Après </a:t>
            </a:r>
            <a:r>
              <a:rPr lang="fr-FR" sz="1800" b="1" dirty="0"/>
              <a:t>une année 2021 de forte croissance </a:t>
            </a:r>
            <a:r>
              <a:rPr lang="fr-FR" sz="1800" dirty="0"/>
              <a:t>liée au rattrapage de la crise sanitaire de 2020 (+16.8% sur l’ensemble médias + digital), les </a:t>
            </a:r>
            <a:r>
              <a:rPr lang="fr-FR" sz="1800" b="1" dirty="0"/>
              <a:t>premiers mois 2022 </a:t>
            </a:r>
            <a:r>
              <a:rPr lang="fr-FR" sz="1800" dirty="0"/>
              <a:t>ont poursuivi la </a:t>
            </a:r>
            <a:r>
              <a:rPr lang="fr-FR" sz="1800" b="1" dirty="0"/>
              <a:t>même tendance</a:t>
            </a:r>
            <a:r>
              <a:rPr lang="fr-FR" sz="1800" dirty="0"/>
              <a:t>. </a:t>
            </a:r>
          </a:p>
          <a:p>
            <a:pPr algn="just">
              <a:spcAft>
                <a:spcPts val="600"/>
              </a:spcAft>
            </a:pPr>
            <a:r>
              <a:rPr lang="fr-FR" sz="1800" dirty="0"/>
              <a:t>Depuis</a:t>
            </a:r>
            <a:r>
              <a:rPr lang="fr-FR" sz="1800" b="1" dirty="0"/>
              <a:t> juin 2022</a:t>
            </a:r>
            <a:r>
              <a:rPr lang="fr-FR" sz="1800" dirty="0"/>
              <a:t>, on observe un net </a:t>
            </a:r>
            <a:r>
              <a:rPr lang="fr-FR" sz="1800" b="1" dirty="0"/>
              <a:t>ralentissement de cette dynamique </a:t>
            </a:r>
            <a:r>
              <a:rPr lang="fr-FR" sz="1800" dirty="0"/>
              <a:t>:  le niveau mensuel des investissements </a:t>
            </a:r>
            <a:r>
              <a:rPr lang="fr-FR" sz="1800" dirty="0" err="1"/>
              <a:t>plurimédia</a:t>
            </a:r>
            <a:r>
              <a:rPr lang="fr-FR" sz="1800" dirty="0"/>
              <a:t> reste à un niveau moyen élevé, tout en étant sensiblement inférieur aux mois précédents. </a:t>
            </a:r>
          </a:p>
          <a:p>
            <a:pPr algn="just">
              <a:spcAft>
                <a:spcPts val="600"/>
              </a:spcAft>
            </a:pPr>
            <a:r>
              <a:rPr lang="fr-FR" sz="1800" dirty="0"/>
              <a:t>De plus, au troisième trimestre 2022 la </a:t>
            </a:r>
            <a:r>
              <a:rPr lang="fr-FR" sz="1800" b="1" dirty="0"/>
              <a:t>comparaison</a:t>
            </a:r>
            <a:r>
              <a:rPr lang="fr-FR" sz="1800" dirty="0"/>
              <a:t> se fait avec un </a:t>
            </a:r>
            <a:r>
              <a:rPr lang="fr-FR" sz="1800" b="1" dirty="0"/>
              <a:t>3</a:t>
            </a:r>
            <a:r>
              <a:rPr lang="fr-FR" sz="1800" b="1" baseline="30000" dirty="0"/>
              <a:t>ème</a:t>
            </a:r>
            <a:r>
              <a:rPr lang="fr-FR" sz="1800" b="1" dirty="0"/>
              <a:t> trimestre 2021</a:t>
            </a:r>
            <a:r>
              <a:rPr lang="fr-FR" sz="1800" dirty="0"/>
              <a:t> où le </a:t>
            </a:r>
            <a:r>
              <a:rPr lang="fr-FR" sz="1800" b="1" dirty="0"/>
              <a:t>niveau d’investissement </a:t>
            </a:r>
            <a:r>
              <a:rPr lang="fr-FR" sz="1800" dirty="0"/>
              <a:t>était déjà </a:t>
            </a:r>
            <a:r>
              <a:rPr lang="fr-FR" sz="1800" b="1" dirty="0"/>
              <a:t>très élevé</a:t>
            </a:r>
            <a:r>
              <a:rPr lang="fr-FR" sz="1800" dirty="0"/>
              <a:t>. Dans ces conditions, on estime la </a:t>
            </a:r>
            <a:r>
              <a:rPr lang="fr-FR" sz="1800" b="1" dirty="0"/>
              <a:t>progression du 3</a:t>
            </a:r>
            <a:r>
              <a:rPr lang="fr-FR" sz="1800" b="1" baseline="30000" dirty="0"/>
              <a:t>ème</a:t>
            </a:r>
            <a:r>
              <a:rPr lang="fr-FR" sz="1800" b="1" dirty="0"/>
              <a:t> trimestre à +3.4% </a:t>
            </a:r>
            <a:r>
              <a:rPr lang="fr-FR" sz="1800" dirty="0"/>
              <a:t>sur l’ensemble presse, radio, télévision, publicité extérieure et digital.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771843-DFB1-6600-4E06-3C2A9349E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F845-1667-4581-A5AD-BE005B18C084}" type="slidenum">
              <a:rPr lang="fr-FR" smtClean="0"/>
              <a:t>4</a:t>
            </a:fld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6BEAC645-BD0B-D792-D17C-9CBE6F308B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4188" y="5289064"/>
            <a:ext cx="799724" cy="799724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89708285-425E-1DE9-99A7-181C375E59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92402" y="5280240"/>
            <a:ext cx="799724" cy="799724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ED6461C2-59B0-5880-8875-3FC7F25D08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62565" y="5400161"/>
            <a:ext cx="843959" cy="698763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B1607FC8-D3B2-01D2-DE24-F863BC1E9BD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77744" y="5334438"/>
            <a:ext cx="719038" cy="688111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6F90CE22-5B09-4E27-9741-378F0AB54D1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95218" y="5360926"/>
            <a:ext cx="1010318" cy="72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099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31151-7922-5A24-D00A-869BD57E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Un 3</a:t>
            </a:r>
            <a:r>
              <a:rPr lang="fr-FR" sz="2000" baseline="30000" dirty="0"/>
              <a:t>ème</a:t>
            </a:r>
            <a:r>
              <a:rPr lang="fr-FR" sz="2000" dirty="0"/>
              <a:t> </a:t>
            </a:r>
            <a:r>
              <a:rPr lang="fr-FR" sz="2000"/>
              <a:t>trimestre contrasté estimé </a:t>
            </a:r>
            <a:r>
              <a:rPr lang="fr-FR" sz="2000" dirty="0"/>
              <a:t>à </a:t>
            </a:r>
            <a:r>
              <a:rPr lang="fr-FR" sz="2000" b="1" dirty="0"/>
              <a:t>+3.4% </a:t>
            </a:r>
            <a:endParaRPr lang="fr-FR" sz="2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2B4FBA-C508-1E13-D047-3BAF61E81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449" y="1447800"/>
            <a:ext cx="9782175" cy="4965708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fr-FR" sz="1600" dirty="0"/>
              <a:t>En début d’année 2022, les investissements en </a:t>
            </a:r>
            <a:r>
              <a:rPr lang="fr-FR" sz="1600" b="1" dirty="0"/>
              <a:t>télévision </a:t>
            </a:r>
            <a:r>
              <a:rPr lang="fr-FR" sz="1600" dirty="0"/>
              <a:t>ont continué à progresser dans la continuité de 2021. Ce niveau, tout en restant à un niveau correct, sera sensiblement inférieur au 3</a:t>
            </a:r>
            <a:r>
              <a:rPr lang="fr-FR" sz="1600" baseline="30000" dirty="0"/>
              <a:t>ème</a:t>
            </a:r>
            <a:r>
              <a:rPr lang="fr-FR" sz="1600" dirty="0"/>
              <a:t> trimestre 2022. Compte tenu du niveau élevé des investissements au 3</a:t>
            </a:r>
            <a:r>
              <a:rPr lang="fr-FR" sz="1600" baseline="30000" dirty="0"/>
              <a:t>ème</a:t>
            </a:r>
            <a:r>
              <a:rPr lang="fr-FR" sz="1600" dirty="0"/>
              <a:t> trimestre 2021, </a:t>
            </a:r>
            <a:r>
              <a:rPr lang="fr-FR" sz="1600" b="1" dirty="0"/>
              <a:t>le marché devrait reculer de -1% sur la période</a:t>
            </a:r>
            <a:r>
              <a:rPr lang="fr-FR" sz="1600" dirty="0"/>
              <a:t>. </a:t>
            </a:r>
          </a:p>
          <a:p>
            <a:pPr algn="just">
              <a:spcAft>
                <a:spcPts val="600"/>
              </a:spcAft>
            </a:pPr>
            <a:r>
              <a:rPr lang="fr-FR" sz="1600" dirty="0"/>
              <a:t>En 2021, les investissements en </a:t>
            </a:r>
            <a:r>
              <a:rPr lang="fr-FR" sz="1600" b="1" dirty="0"/>
              <a:t>radio</a:t>
            </a:r>
            <a:r>
              <a:rPr lang="fr-FR" sz="1600" dirty="0"/>
              <a:t> – en mois moyen, étaient presque revenus à leur niveau d’avant crise. Ils devraient continuer à légèrement progresser, avec pour le 3</a:t>
            </a:r>
            <a:r>
              <a:rPr lang="fr-FR" sz="1600" baseline="30000" dirty="0"/>
              <a:t>ème</a:t>
            </a:r>
            <a:r>
              <a:rPr lang="fr-FR" sz="1600" dirty="0"/>
              <a:t> trimestre 2022, une progression de l’ordre de </a:t>
            </a:r>
            <a:r>
              <a:rPr lang="fr-FR" sz="1600" b="1" dirty="0"/>
              <a:t>+1.5% </a:t>
            </a:r>
            <a:r>
              <a:rPr lang="fr-FR" sz="1600" dirty="0"/>
              <a:t>par rapport au 3</a:t>
            </a:r>
            <a:r>
              <a:rPr lang="fr-FR" sz="1600" baseline="30000" dirty="0"/>
              <a:t>ème</a:t>
            </a:r>
            <a:r>
              <a:rPr lang="fr-FR" sz="1600" dirty="0"/>
              <a:t> trimestre 2021.</a:t>
            </a:r>
          </a:p>
          <a:p>
            <a:pPr algn="just">
              <a:spcAft>
                <a:spcPts val="600"/>
              </a:spcAft>
            </a:pPr>
            <a:r>
              <a:rPr lang="fr-FR" sz="1600" dirty="0"/>
              <a:t>La </a:t>
            </a:r>
            <a:r>
              <a:rPr lang="fr-FR" sz="1600" b="1" dirty="0"/>
              <a:t>presse</a:t>
            </a:r>
            <a:r>
              <a:rPr lang="fr-FR" sz="1600" dirty="0"/>
              <a:t> en 2021 avait retrouvé un niveau d’investissement mensuel correspondant à son niveau d’avant crise moins l’érosion tendancielle du média. Le troisième trimestre 2022, devrait poursuivre cette tendance et se situer à</a:t>
            </a:r>
            <a:r>
              <a:rPr lang="fr-FR" sz="1600" b="1" dirty="0"/>
              <a:t> -3%.</a:t>
            </a:r>
          </a:p>
          <a:p>
            <a:pPr algn="just">
              <a:spcAft>
                <a:spcPts val="600"/>
              </a:spcAft>
            </a:pPr>
            <a:r>
              <a:rPr lang="fr-FR" sz="1600" dirty="0"/>
              <a:t>Le redressement de la </a:t>
            </a:r>
            <a:r>
              <a:rPr lang="fr-FR" sz="1600" b="1" dirty="0"/>
              <a:t>publicité extérieure </a:t>
            </a:r>
            <a:r>
              <a:rPr lang="fr-FR" sz="1600" dirty="0"/>
              <a:t>a été plus tardif en 2021, mais très soutenu à partir du 2</a:t>
            </a:r>
            <a:r>
              <a:rPr lang="fr-FR" sz="1600" baseline="30000" dirty="0"/>
              <a:t>nd </a:t>
            </a:r>
            <a:r>
              <a:rPr lang="fr-FR" sz="1600" dirty="0"/>
              <a:t>semestre. Début 2022, le média est revenu à des niveaux équivalents voire supérieurs à la période d’avant crise. Compte tenu de ce niveau élevé et d’un effet de base favorable, l’estimation du 3</a:t>
            </a:r>
            <a:r>
              <a:rPr lang="fr-FR" sz="1600" baseline="30000" dirty="0"/>
              <a:t>ème</a:t>
            </a:r>
            <a:r>
              <a:rPr lang="fr-FR" sz="1600" dirty="0"/>
              <a:t> trimestre est donc positive et se situe </a:t>
            </a:r>
            <a:r>
              <a:rPr lang="fr-FR" sz="1600"/>
              <a:t>à </a:t>
            </a:r>
            <a:r>
              <a:rPr lang="fr-FR" sz="1600" b="1"/>
              <a:t>+7%.</a:t>
            </a:r>
            <a:endParaRPr lang="fr-FR" sz="1600" b="1" dirty="0"/>
          </a:p>
          <a:p>
            <a:pPr algn="just">
              <a:spcAft>
                <a:spcPts val="600"/>
              </a:spcAft>
            </a:pPr>
            <a:r>
              <a:rPr lang="fr-FR" sz="1600" dirty="0"/>
              <a:t>Après avoir stagné en 2020, les investissements mensuels en </a:t>
            </a:r>
            <a:r>
              <a:rPr lang="fr-FR" sz="1600" b="1" dirty="0"/>
              <a:t>digital</a:t>
            </a:r>
            <a:r>
              <a:rPr lang="fr-FR" sz="1600" dirty="0"/>
              <a:t> sont repartis à la hausse en 2021, et particulièrement au 3</a:t>
            </a:r>
            <a:r>
              <a:rPr lang="fr-FR" sz="1600" baseline="30000" dirty="0"/>
              <a:t>ème</a:t>
            </a:r>
            <a:r>
              <a:rPr lang="fr-FR" sz="1600" dirty="0"/>
              <a:t> trimestre, pour connaitre ensuite un effet de plateau. C’est pourquoi la progression du T3 2022 </a:t>
            </a:r>
            <a:r>
              <a:rPr lang="fr-FR" sz="1600" i="1" dirty="0"/>
              <a:t>versus</a:t>
            </a:r>
            <a:r>
              <a:rPr lang="fr-FR" sz="1600" dirty="0"/>
              <a:t> T3 2021 n’est que de</a:t>
            </a:r>
            <a:r>
              <a:rPr lang="fr-FR" sz="1600" b="1" dirty="0"/>
              <a:t> +6%.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771843-DFB1-6600-4E06-3C2A9349E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BF845-1667-4581-A5AD-BE005B18C084}" type="slidenum">
              <a:rPr lang="fr-FR" smtClean="0"/>
              <a:t>5</a:t>
            </a:fld>
            <a:endParaRPr lang="fr-FR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A409B7B0-8590-3C50-CB34-3171495714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43" y="2419437"/>
            <a:ext cx="799724" cy="799724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32334539-6D1C-D0E0-2232-EDCB108092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5786" y="3392437"/>
            <a:ext cx="799724" cy="799724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1ED1B6A9-F75A-77BC-C879-4D94C30BDE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0793" y="4472910"/>
            <a:ext cx="799725" cy="662139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8F5E94B0-040F-1FA9-850C-CA50B85DBF7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325" y="5422413"/>
            <a:ext cx="835667" cy="799724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54EC91C0-B0DB-BF27-18A4-35600AB7843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1743" y="1574978"/>
            <a:ext cx="799725" cy="57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47631"/>
      </p:ext>
    </p:extLst>
  </p:cSld>
  <p:clrMapOvr>
    <a:masterClrMapping/>
  </p:clrMapOvr>
</p:sld>
</file>

<file path=ppt/theme/theme1.xml><?xml version="1.0" encoding="utf-8"?>
<a:theme xmlns:a="http://schemas.openxmlformats.org/drawingml/2006/main" name="FP2_16_9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P2_16_9eme" id="{A6035D89-8627-4137-876E-C88FD8808026}" vid="{02C72B78-FB24-424C-9739-B45E1C1B3CC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FP2_16_9eme</Template>
  <TotalTime>1042</TotalTime>
  <Words>548</Words>
  <Application>Microsoft Office PowerPoint</Application>
  <PresentationFormat>Grand écran</PresentationFormat>
  <Paragraphs>46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FP2_16_9eme</vt:lpstr>
      <vt:lpstr>FAST</vt:lpstr>
      <vt:lpstr>Un 3ème trimestre contrasté estimé à +3.4% </vt:lpstr>
      <vt:lpstr>Evolution mensuelle des dépenses nettes en CVS</vt:lpstr>
      <vt:lpstr>Un 3ème trimestre contrasté estimé à +3.4% </vt:lpstr>
      <vt:lpstr>Un 3ème trimestre contrasté estimé à +3.4%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</dc:title>
  <dc:creator>Anais Vrillon</dc:creator>
  <cp:lastModifiedBy>Anais Vrillon</cp:lastModifiedBy>
  <cp:revision>26</cp:revision>
  <cp:lastPrinted>2022-07-01T10:05:27Z</cp:lastPrinted>
  <dcterms:created xsi:type="dcterms:W3CDTF">2022-06-09T10:01:35Z</dcterms:created>
  <dcterms:modified xsi:type="dcterms:W3CDTF">2022-07-04T15:17:17Z</dcterms:modified>
</cp:coreProperties>
</file>