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8" r:id="rId4"/>
    <p:sldId id="1719" r:id="rId5"/>
    <p:sldId id="1690" r:id="rId6"/>
    <p:sldId id="1692" r:id="rId7"/>
    <p:sldId id="1693" r:id="rId8"/>
    <p:sldId id="1694" r:id="rId9"/>
    <p:sldId id="1634" r:id="rId10"/>
    <p:sldId id="1716" r:id="rId11"/>
    <p:sldId id="877" r:id="rId12"/>
    <p:sldId id="281" r:id="rId13"/>
    <p:sldId id="282" r:id="rId14"/>
    <p:sldId id="1676" r:id="rId15"/>
    <p:sldId id="284" r:id="rId16"/>
    <p:sldId id="1727" r:id="rId17"/>
    <p:sldId id="1731" r:id="rId18"/>
    <p:sldId id="276" r:id="rId19"/>
    <p:sldId id="279" r:id="rId20"/>
    <p:sldId id="1728" r:id="rId21"/>
    <p:sldId id="275" r:id="rId22"/>
    <p:sldId id="280" r:id="rId23"/>
    <p:sldId id="1713" r:id="rId24"/>
    <p:sldId id="1722" r:id="rId25"/>
    <p:sldId id="273" r:id="rId26"/>
    <p:sldId id="274" r:id="rId27"/>
    <p:sldId id="278" r:id="rId28"/>
    <p:sldId id="1732" r:id="rId29"/>
    <p:sldId id="1723" r:id="rId30"/>
    <p:sldId id="1726" r:id="rId31"/>
    <p:sldId id="283" r:id="rId32"/>
    <p:sldId id="1729" r:id="rId33"/>
    <p:sldId id="285" r:id="rId34"/>
    <p:sldId id="1733" r:id="rId35"/>
    <p:sldId id="1721" r:id="rId36"/>
    <p:sldId id="1636" r:id="rId37"/>
    <p:sldId id="881" r:id="rId38"/>
    <p:sldId id="880" r:id="rId39"/>
    <p:sldId id="1688" r:id="rId40"/>
    <p:sldId id="879" r:id="rId41"/>
    <p:sldId id="882" r:id="rId42"/>
    <p:sldId id="1695" r:id="rId43"/>
    <p:sldId id="286" r:id="rId44"/>
  </p:sldIdLst>
  <p:sldSz cx="9144000" cy="5143500" type="screen16x9"/>
  <p:notesSz cx="6797675" cy="9926638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FCA"/>
    <a:srgbClr val="F9786D"/>
    <a:srgbClr val="FFC000"/>
    <a:srgbClr val="D99A00"/>
    <a:srgbClr val="ED7D31"/>
    <a:srgbClr val="C45308"/>
    <a:srgbClr val="FF6600"/>
    <a:srgbClr val="CB2D2D"/>
    <a:srgbClr val="C00000"/>
    <a:srgbClr val="D5D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5494" autoAdjust="0"/>
  </p:normalViewPr>
  <p:slideViewPr>
    <p:cSldViewPr snapToGrid="0" snapToObjects="1">
      <p:cViewPr varScale="1">
        <p:scale>
          <a:sx n="114" d="100"/>
          <a:sy n="114" d="100"/>
        </p:scale>
        <p:origin x="43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0227471567745"/>
          <c:y val="0.10849909584086798"/>
          <c:w val="0.44323989501311623"/>
          <c:h val="0.7213669177428770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9663A3"/>
              </a:solidFill>
            </c:spPr>
            <c:extLst>
              <c:ext xmlns:c16="http://schemas.microsoft.com/office/drawing/2014/chart" uri="{C3380CC4-5D6E-409C-BE32-E72D297353CC}">
                <c16:uniqueId val="{00000001-EE73-41A2-9CAC-B03FA71364AB}"/>
              </c:ext>
            </c:extLst>
          </c:dPt>
          <c:dPt>
            <c:idx val="1"/>
            <c:bubble3D val="0"/>
            <c:spPr>
              <a:solidFill>
                <a:srgbClr val="9663A3">
                  <a:alpha val="50196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E73-41A2-9CAC-B03FA71364A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73-41A2-9CAC-B03FA71364A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73-41A2-9CAC-B03FA7136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Feuil1!$B$2:$B$3</c:f>
              <c:numCache>
                <c:formatCode>0%;;\-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73-41A2-9CAC-B03FA7136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799939225157234"/>
          <c:y val="3.6771721835216896E-2"/>
          <c:w val="0.46200060774842766"/>
          <c:h val="0.926456556329566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ensemble</c:v>
                </c:pt>
              </c:strCache>
            </c:strRef>
          </c:tx>
          <c:spPr>
            <a:solidFill>
              <a:srgbClr val="5A83A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1-94D7-447A-85FA-4F22C0AE14BC}"/>
              </c:ext>
            </c:extLst>
          </c:dPt>
          <c:dPt>
            <c:idx val="1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2-94D7-447A-85FA-4F22C0AE14BC}"/>
              </c:ext>
            </c:extLst>
          </c:dPt>
          <c:dPt>
            <c:idx val="2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3-94D7-447A-85FA-4F22C0AE14BC}"/>
              </c:ext>
            </c:extLst>
          </c:dPt>
          <c:dPt>
            <c:idx val="3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4-94D7-447A-85FA-4F22C0AE14BC}"/>
              </c:ext>
            </c:extLst>
          </c:dPt>
          <c:dPt>
            <c:idx val="4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5-94D7-447A-85FA-4F22C0AE14BC}"/>
              </c:ext>
            </c:extLst>
          </c:dPt>
          <c:dPt>
            <c:idx val="5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0-94D7-447A-85FA-4F22C0AE14BC}"/>
              </c:ext>
            </c:extLst>
          </c:dPt>
          <c:dPt>
            <c:idx val="6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1-5BF6-4559-BF3C-EFB8965D29C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5BF6-4559-BF3C-EFB8965D29C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E12-4D32-A814-0D537390658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12-4D32-A814-0D537390658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D7-447A-85FA-4F22C0AE14B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4D7-447A-85FA-4F22C0AE14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4D7-447A-85FA-4F22C0AE14B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4D7-447A-85FA-4F22C0AE14B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4D7-447A-85FA-4F22C0AE14B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D7-447A-85FA-4F22C0AE14B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F6-4559-BF3C-EFB8965D29C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F6-4559-BF3C-EFB8965D29C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5A83AD"/>
                        </a:solidFill>
                      </a:rPr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12-4D32-A814-0D537390658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5A83AD"/>
                        </a:solidFill>
                      </a:rPr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12-4D32-A814-0D5373906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5A83AD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Feuil1!$A$2:$A$9</c:f>
              <c:strCache>
                <c:ptCount val="8"/>
                <c:pt idx="0">
                  <c:v>Je ne sais pas où se trouve ce type de service</c:v>
                </c:pt>
                <c:pt idx="1">
                  <c:v>Il n'existe pas de structures de ce type près de chez moi</c:v>
                </c:pt>
                <c:pt idx="2">
                  <c:v>Je n'ai pas le temps de m'y rendre</c:v>
                </c:pt>
                <c:pt idx="3">
                  <c:v>Cela coûte trop cher</c:v>
                </c:pt>
                <c:pt idx="4">
                  <c:v>Les horaires d'ouverture ne me conviennent pas</c:v>
                </c:pt>
                <c:pt idx="5">
                  <c:v>Je ne connais pas ce type de service</c:v>
                </c:pt>
                <c:pt idx="6">
                  <c:v>Cela ne m'intéresse pas</c:v>
                </c:pt>
                <c:pt idx="7">
                  <c:v>Ne se prononce pas</c:v>
                </c:pt>
              </c:strCache>
            </c:strRef>
          </c:cat>
          <c:val>
            <c:numRef>
              <c:f>Feuil1!$B$2:$B$9</c:f>
              <c:numCache>
                <c:formatCode>0%;;\-</c:formatCode>
                <c:ptCount val="8"/>
                <c:pt idx="0">
                  <c:v>0.3</c:v>
                </c:pt>
                <c:pt idx="1">
                  <c:v>0.26</c:v>
                </c:pt>
                <c:pt idx="2">
                  <c:v>0.25</c:v>
                </c:pt>
                <c:pt idx="3">
                  <c:v>0.21</c:v>
                </c:pt>
                <c:pt idx="4">
                  <c:v>0.11</c:v>
                </c:pt>
                <c:pt idx="5">
                  <c:v>0.08</c:v>
                </c:pt>
                <c:pt idx="6">
                  <c:v>0.04</c:v>
                </c:pt>
                <c:pt idx="7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2-4D32-A814-0D5373906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340032"/>
        <c:axId val="221341568"/>
      </c:barChart>
      <c:catAx>
        <c:axId val="221340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fr-FR"/>
          </a:p>
        </c:txPr>
        <c:crossAx val="221341568"/>
        <c:crosses val="autoZero"/>
        <c:auto val="1"/>
        <c:lblAlgn val="ctr"/>
        <c:lblOffset val="100"/>
        <c:noMultiLvlLbl val="0"/>
      </c:catAx>
      <c:valAx>
        <c:axId val="221341568"/>
        <c:scaling>
          <c:orientation val="minMax"/>
          <c:max val="1"/>
        </c:scaling>
        <c:delete val="1"/>
        <c:axPos val="t"/>
        <c:numFmt formatCode="0%;;\-" sourceLinked="1"/>
        <c:majorTickMark val="out"/>
        <c:minorTickMark val="none"/>
        <c:tickLblPos val="none"/>
        <c:crossAx val="221340032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68364206642114E-2"/>
          <c:y val="0.24863443898367707"/>
          <c:w val="0.89426327158671659"/>
          <c:h val="0.40461140984373473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9AD4D8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8.4133009184172006E-2"/>
                  <c:y val="-0.162043915910679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CF-494C-8DB5-43D78CCBEB68}"/>
                </c:ext>
              </c:extLst>
            </c:dLbl>
            <c:dLbl>
              <c:idx val="3"/>
              <c:layout>
                <c:manualLayout>
                  <c:x val="-7.9326766605661791E-2"/>
                  <c:y val="-0.112116549974519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CF-494C-8DB5-43D78CCBEB68}"/>
                </c:ext>
              </c:extLst>
            </c:dLbl>
            <c:dLbl>
              <c:idx val="5"/>
              <c:layout>
                <c:manualLayout>
                  <c:x val="-1.2397192377581386E-2"/>
                  <c:y val="-0.156307895135546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CF-494C-8DB5-43D78CCBEB68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CF-494C-8DB5-43D78CCBE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9AD4D8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0.86</c:v>
                </c:pt>
                <c:pt idx="1">
                  <c:v>0.82</c:v>
                </c:pt>
                <c:pt idx="2">
                  <c:v>0.7</c:v>
                </c:pt>
                <c:pt idx="3">
                  <c:v>0.71</c:v>
                </c:pt>
                <c:pt idx="4">
                  <c:v>0.66</c:v>
                </c:pt>
                <c:pt idx="5">
                  <c:v>0.66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9CF-494C-8DB5-43D78CCBE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500" b="1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1"/>
          <c:min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68364206642114E-2"/>
          <c:y val="0.24863443898367707"/>
          <c:w val="0.89426327158671659"/>
          <c:h val="0.40461140984373473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EC790A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8.4133009184172006E-2"/>
                  <c:y val="-0.162043915910679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34-443F-B75E-32EE58B59905}"/>
                </c:ext>
              </c:extLst>
            </c:dLbl>
            <c:dLbl>
              <c:idx val="3"/>
              <c:layout>
                <c:manualLayout>
                  <c:x val="-7.9326900784879056E-2"/>
                  <c:y val="-0.14587381285899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34-443F-B75E-32EE58B59905}"/>
                </c:ext>
              </c:extLst>
            </c:dLbl>
            <c:dLbl>
              <c:idx val="4"/>
              <c:layout>
                <c:manualLayout>
                  <c:x val="-8.8113288862879849E-2"/>
                  <c:y val="-0.160717560782416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39-4AF2-894B-82A8DB2A3445}"/>
                </c:ext>
              </c:extLst>
            </c:dLbl>
            <c:dLbl>
              <c:idx val="5"/>
              <c:layout>
                <c:manualLayout>
                  <c:x val="-1.2397192377581386E-2"/>
                  <c:y val="-0.156307895135546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34-443F-B75E-32EE58B59905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34-443F-B75E-32EE58B59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EC790A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0.43</c:v>
                </c:pt>
                <c:pt idx="1">
                  <c:v>0.43</c:v>
                </c:pt>
                <c:pt idx="2">
                  <c:v>0.51</c:v>
                </c:pt>
                <c:pt idx="3">
                  <c:v>0.51</c:v>
                </c:pt>
                <c:pt idx="4">
                  <c:v>0.61</c:v>
                </c:pt>
                <c:pt idx="5">
                  <c:v>0.63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934-443F-B75E-32EE58B59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500" b="1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0.70000000000000007"/>
          <c:min val="0.30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351487706950439"/>
          <c:y val="1.7963804100417501E-2"/>
          <c:w val="0.36948454528779479"/>
          <c:h val="0.848170514900507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Souvent</c:v>
                </c:pt>
              </c:strCache>
            </c:strRef>
          </c:tx>
          <c:spPr>
            <a:solidFill>
              <a:srgbClr val="95AFCA">
                <a:lumMod val="75000"/>
              </a:srgbClr>
            </a:solidFill>
          </c:spPr>
          <c:invertIfNegative val="0"/>
          <c:dLbls>
            <c:dLbl>
              <c:idx val="3"/>
              <c:layout>
                <c:manualLayout>
                  <c:x val="-8.2110021146695612E-5"/>
                  <c:y val="7.833183203232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B5-476D-88A6-955906FC4AE3}"/>
                </c:ext>
              </c:extLst>
            </c:dLbl>
            <c:dLbl>
              <c:idx val="4"/>
              <c:layout>
                <c:manualLayout>
                  <c:x val="-7.1231565066358802E-3"/>
                  <c:y val="9.251426956230668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26-4ADC-B878-426D46A80E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r-FR" sz="105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Des produits locaux (de la région Occitanie)</c:v>
                </c:pt>
                <c:pt idx="1">
                  <c:v>Des produits bio (issus de l'agriculture biologique)</c:v>
                </c:pt>
                <c:pt idx="2">
                  <c:v>Des produits bénéficiant d'un label officiel type AOC (Appellation d'origine contrôlée) ou IGP (Indication géographique protégée)</c:v>
                </c:pt>
                <c:pt idx="3">
                  <c:v>Des produits bénéficiant du "label rouge"</c:v>
                </c:pt>
                <c:pt idx="4">
                  <c:v>Des produits "Sud de France"</c:v>
                </c:pt>
                <c:pt idx="5">
                  <c:v>Des produits issus du commerce équitable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0.54</c:v>
                </c:pt>
                <c:pt idx="1">
                  <c:v>0.43</c:v>
                </c:pt>
                <c:pt idx="2">
                  <c:v>0.27</c:v>
                </c:pt>
                <c:pt idx="3">
                  <c:v>0.19</c:v>
                </c:pt>
                <c:pt idx="4">
                  <c:v>0.2</c:v>
                </c:pt>
                <c:pt idx="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B5-476D-88A6-955906FC4AE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De temps en temps</c:v>
                </c:pt>
              </c:strCache>
            </c:strRef>
          </c:tx>
          <c:spPr>
            <a:solidFill>
              <a:srgbClr val="95AFCA"/>
            </a:solidFill>
          </c:spPr>
          <c:invertIfNegative val="0"/>
          <c:dLbls>
            <c:dLbl>
              <c:idx val="3"/>
              <c:layout>
                <c:manualLayout>
                  <c:x val="4.5605835106027372E-3"/>
                  <c:y val="1.2335235941401555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B5-476D-88A6-955906FC4AE3}"/>
                </c:ext>
              </c:extLst>
            </c:dLbl>
            <c:dLbl>
              <c:idx val="4"/>
              <c:layout>
                <c:manualLayout>
                  <c:x val="-1.2011731413185359E-2"/>
                  <c:y val="3.9176709347612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26-4ADC-B878-426D46A80E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Des produits locaux (de la région Occitanie)</c:v>
                </c:pt>
                <c:pt idx="1">
                  <c:v>Des produits bio (issus de l'agriculture biologique)</c:v>
                </c:pt>
                <c:pt idx="2">
                  <c:v>Des produits bénéficiant d'un label officiel type AOC (Appellation d'origine contrôlée) ou IGP (Indication géographique protégée)</c:v>
                </c:pt>
                <c:pt idx="3">
                  <c:v>Des produits bénéficiant du "label rouge"</c:v>
                </c:pt>
                <c:pt idx="4">
                  <c:v>Des produits "Sud de France"</c:v>
                </c:pt>
                <c:pt idx="5">
                  <c:v>Des produits issus du commerce équitable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0.36</c:v>
                </c:pt>
                <c:pt idx="1">
                  <c:v>0.32</c:v>
                </c:pt>
                <c:pt idx="2">
                  <c:v>0.49</c:v>
                </c:pt>
                <c:pt idx="3">
                  <c:v>0.44</c:v>
                </c:pt>
                <c:pt idx="4">
                  <c:v>0.4</c:v>
                </c:pt>
                <c:pt idx="5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B5-476D-88A6-955906FC4AE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Rarement</c:v>
                </c:pt>
              </c:strCache>
            </c:strRef>
          </c:tx>
          <c:spPr>
            <a:solidFill>
              <a:srgbClr val="95AFCA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4.5755024078875876E-4"/>
                  <c:y val="3.08380898517088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B5-476D-88A6-955906FC4AE3}"/>
                </c:ext>
              </c:extLst>
            </c:dLbl>
            <c:dLbl>
              <c:idx val="1"/>
              <c:layout>
                <c:manualLayout>
                  <c:x val="7.6323059410413107E-3"/>
                  <c:y val="3.916745792065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B5-476D-88A6-955906FC4AE3}"/>
                </c:ext>
              </c:extLst>
            </c:dLbl>
            <c:dLbl>
              <c:idx val="3"/>
              <c:layout>
                <c:manualLayout>
                  <c:x val="6.8088501142136932E-3"/>
                  <c:y val="1.5419044926572444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B5-476D-88A6-955906FC4AE3}"/>
                </c:ext>
              </c:extLst>
            </c:dLbl>
            <c:dLbl>
              <c:idx val="4"/>
              <c:layout>
                <c:manualLayout>
                  <c:x val="-1.5724293393912282E-3"/>
                  <c:y val="6.167617970341775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26-4ADC-B878-426D46A80E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Des produits locaux (de la région Occitanie)</c:v>
                </c:pt>
                <c:pt idx="1">
                  <c:v>Des produits bio (issus de l'agriculture biologique)</c:v>
                </c:pt>
                <c:pt idx="2">
                  <c:v>Des produits bénéficiant d'un label officiel type AOC (Appellation d'origine contrôlée) ou IGP (Indication géographique protégée)</c:v>
                </c:pt>
                <c:pt idx="3">
                  <c:v>Des produits bénéficiant du "label rouge"</c:v>
                </c:pt>
                <c:pt idx="4">
                  <c:v>Des produits "Sud de France"</c:v>
                </c:pt>
                <c:pt idx="5">
                  <c:v>Des produits issus du commerce équitable</c:v>
                </c:pt>
              </c:strCache>
            </c:strRef>
          </c:cat>
          <c:val>
            <c:numRef>
              <c:f>Feuil1!$D$2:$D$7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0.17</c:v>
                </c:pt>
                <c:pt idx="2">
                  <c:v>0.16</c:v>
                </c:pt>
                <c:pt idx="3">
                  <c:v>0.25</c:v>
                </c:pt>
                <c:pt idx="4">
                  <c:v>0.2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B5-476D-88A6-955906FC4AE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rgbClr val="F9786D"/>
            </a:solidFill>
          </c:spPr>
          <c:invertIfNegative val="0"/>
          <c:dLbls>
            <c:dLbl>
              <c:idx val="0"/>
              <c:layout>
                <c:manualLayout>
                  <c:x val="1.1396691459705292E-2"/>
                  <c:y val="6.167617970341775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70-4435-A4D1-106D62EE9A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Des produits locaux (de la région Occitanie)</c:v>
                </c:pt>
                <c:pt idx="1">
                  <c:v>Des produits bio (issus de l'agriculture biologique)</c:v>
                </c:pt>
                <c:pt idx="2">
                  <c:v>Des produits bénéficiant d'un label officiel type AOC (Appellation d'origine contrôlée) ou IGP (Indication géographique protégée)</c:v>
                </c:pt>
                <c:pt idx="3">
                  <c:v>Des produits bénéficiant du "label rouge"</c:v>
                </c:pt>
                <c:pt idx="4">
                  <c:v>Des produits "Sud de France"</c:v>
                </c:pt>
                <c:pt idx="5">
                  <c:v>Des produits issus du commerce équitable</c:v>
                </c:pt>
              </c:strCache>
            </c:strRef>
          </c:cat>
          <c:val>
            <c:numRef>
              <c:f>Feuil1!$E$2:$E$7</c:f>
              <c:numCache>
                <c:formatCode>0%</c:formatCode>
                <c:ptCount val="6"/>
                <c:pt idx="0">
                  <c:v>0.01</c:v>
                </c:pt>
                <c:pt idx="1">
                  <c:v>7.0000000000000007E-2</c:v>
                </c:pt>
                <c:pt idx="2">
                  <c:v>0.04</c:v>
                </c:pt>
                <c:pt idx="3">
                  <c:v>0.08</c:v>
                </c:pt>
                <c:pt idx="4">
                  <c:v>0.06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3B5-476D-88A6-955906FC4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87119488"/>
        <c:axId val="187121024"/>
      </c:barChart>
      <c:catAx>
        <c:axId val="187119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1">
                <a:latin typeface="+mn-lt"/>
              </a:defRPr>
            </a:pPr>
            <a:endParaRPr lang="fr-FR"/>
          </a:p>
        </c:txPr>
        <c:crossAx val="187121024"/>
        <c:crosses val="autoZero"/>
        <c:auto val="1"/>
        <c:lblAlgn val="ctr"/>
        <c:lblOffset val="100"/>
        <c:noMultiLvlLbl val="0"/>
      </c:catAx>
      <c:valAx>
        <c:axId val="1871210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7119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649078783369197"/>
          <c:y val="0.90568077704585281"/>
          <c:w val="0.34385231503147329"/>
          <c:h val="6.6090343884791375E-2"/>
        </c:manualLayout>
      </c:layout>
      <c:overlay val="0"/>
      <c:txPr>
        <a:bodyPr/>
        <a:lstStyle/>
        <a:p>
          <a:pPr>
            <a:defRPr sz="900" b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fr-F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68364206642114E-2"/>
          <c:y val="0.24863443898367707"/>
          <c:w val="0.89426327158671659"/>
          <c:h val="0.40461140984373473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8.4133009184172006E-2"/>
                  <c:y val="-0.162043915910679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C-435F-8E99-6614B2F53DF2}"/>
                </c:ext>
              </c:extLst>
            </c:dLbl>
            <c:dLbl>
              <c:idx val="3"/>
              <c:layout>
                <c:manualLayout>
                  <c:x val="-7.9326766605661791E-2"/>
                  <c:y val="-0.112116549974519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8C-435F-8E99-6614B2F53DF2}"/>
                </c:ext>
              </c:extLst>
            </c:dLbl>
            <c:dLbl>
              <c:idx val="5"/>
              <c:layout>
                <c:manualLayout>
                  <c:x val="-1.2397192377581386E-2"/>
                  <c:y val="-0.156307895135546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8C-435F-8E99-6614B2F53DF2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C-435F-8E99-6614B2F53D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0.38</c:v>
                </c:pt>
                <c:pt idx="1">
                  <c:v>0.36</c:v>
                </c:pt>
                <c:pt idx="2">
                  <c:v>0.55000000000000004</c:v>
                </c:pt>
                <c:pt idx="3">
                  <c:v>0.55000000000000004</c:v>
                </c:pt>
                <c:pt idx="4">
                  <c:v>0.57999999999999996</c:v>
                </c:pt>
                <c:pt idx="5">
                  <c:v>0.59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78C-435F-8E99-6614B2F53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0.60000000000000009"/>
          <c:min val="0.30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075256236437159"/>
          <c:y val="7.4419503622942459E-2"/>
          <c:w val="0.50924743763562841"/>
          <c:h val="0.888808586564802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ensemble</c:v>
                </c:pt>
              </c:strCache>
            </c:strRef>
          </c:tx>
          <c:spPr>
            <a:solidFill>
              <a:srgbClr val="36B6AC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BF6-4559-BF3C-EFB8965D29C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5BF6-4559-BF3C-EFB8965D29C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E12-4D32-A814-0D537390658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12-4D32-A814-0D537390658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36B6AC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B03-48BC-91E9-ECE3D38B370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36B6AC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B03-48BC-91E9-ECE3D38B370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rgbClr val="36B6AC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B03-48BC-91E9-ECE3D38B370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36B6AC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B03-48BC-91E9-ECE3D38B370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rgbClr val="36B6AC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B03-48BC-91E9-ECE3D38B370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F6-4559-BF3C-EFB8965D29C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bg1">
                          <a:lumMod val="7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F6-4559-BF3C-EFB8965D29C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5A83AD"/>
                        </a:solidFill>
                      </a:rPr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12-4D32-A814-0D537390658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5A83AD"/>
                        </a:solidFill>
                      </a:rPr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12-4D32-A814-0D5373906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6B6AC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Feuil1!$A$2:$A$9</c:f>
              <c:strCache>
                <c:ptCount val="8"/>
                <c:pt idx="0">
                  <c:v>A mon domicile</c:v>
                </c:pt>
                <c:pt idx="1">
                  <c:v>"Sur le pouce", avec des repas que j'ai moi-même préparé</c:v>
                </c:pt>
                <c:pt idx="2">
                  <c:v>Dans une structure de restauration collective*
</c:v>
                </c:pt>
                <c:pt idx="3">
                  <c:v>"Sur le pouce", avec des produits achetés dans le commerce**</c:v>
                </c:pt>
                <c:pt idx="4">
                  <c:v>Dans des restaurants ou brasseries</c:v>
                </c:pt>
                <c:pt idx="5">
                  <c:v>Je ne déjeune pas le midi</c:v>
                </c:pt>
                <c:pt idx="6">
                  <c:v>Autre</c:v>
                </c:pt>
                <c:pt idx="7">
                  <c:v>Ne se prononce pas</c:v>
                </c:pt>
              </c:strCache>
            </c:strRef>
          </c:cat>
          <c:val>
            <c:numRef>
              <c:f>Feuil1!$B$2:$B$9</c:f>
              <c:numCache>
                <c:formatCode>0%;;\-</c:formatCode>
                <c:ptCount val="8"/>
                <c:pt idx="0">
                  <c:v>0.55000000000000004</c:v>
                </c:pt>
                <c:pt idx="1">
                  <c:v>0.2</c:v>
                </c:pt>
                <c:pt idx="2">
                  <c:v>0.15</c:v>
                </c:pt>
                <c:pt idx="3">
                  <c:v>0.04</c:v>
                </c:pt>
                <c:pt idx="4">
                  <c:v>0.02</c:v>
                </c:pt>
                <c:pt idx="5">
                  <c:v>0.01</c:v>
                </c:pt>
                <c:pt idx="6">
                  <c:v>0.02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2-4D32-A814-0D5373906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340032"/>
        <c:axId val="221341568"/>
      </c:barChart>
      <c:catAx>
        <c:axId val="221340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50"/>
            </a:pPr>
            <a:endParaRPr lang="fr-FR"/>
          </a:p>
        </c:txPr>
        <c:crossAx val="221341568"/>
        <c:crosses val="autoZero"/>
        <c:auto val="1"/>
        <c:lblAlgn val="ctr"/>
        <c:lblOffset val="100"/>
        <c:noMultiLvlLbl val="0"/>
      </c:catAx>
      <c:valAx>
        <c:axId val="221341568"/>
        <c:scaling>
          <c:orientation val="minMax"/>
          <c:max val="1"/>
        </c:scaling>
        <c:delete val="1"/>
        <c:axPos val="t"/>
        <c:numFmt formatCode="0%;;\-" sourceLinked="1"/>
        <c:majorTickMark val="out"/>
        <c:minorTickMark val="none"/>
        <c:tickLblPos val="none"/>
        <c:crossAx val="221340032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68364206642114E-2"/>
          <c:y val="9.6728003899585663E-2"/>
          <c:w val="0.89426327158671659"/>
          <c:h val="0.6801529645713779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36B6AC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8.4132981533538348E-2"/>
                  <c:y val="-9.4529640174595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90-4A80-8AD6-D509F6F34B47}"/>
                </c:ext>
              </c:extLst>
            </c:dLbl>
            <c:dLbl>
              <c:idx val="3"/>
              <c:layout>
                <c:manualLayout>
                  <c:x val="-7.9326766605661791E-2"/>
                  <c:y val="-0.112116549974519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90-4A80-8AD6-D509F6F34B47}"/>
                </c:ext>
              </c:extLst>
            </c:dLbl>
            <c:dLbl>
              <c:idx val="5"/>
              <c:layout>
                <c:manualLayout>
                  <c:x val="2.9167774831449235E-3"/>
                  <c:y val="-4.401531728665208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90-4A80-8AD6-D509F6F34B47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90-4A80-8AD6-D509F6F34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36B6AC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0.18</c:v>
                </c:pt>
                <c:pt idx="1">
                  <c:v>0.36</c:v>
                </c:pt>
                <c:pt idx="2">
                  <c:v>0.35</c:v>
                </c:pt>
                <c:pt idx="3">
                  <c:v>0.36</c:v>
                </c:pt>
                <c:pt idx="4">
                  <c:v>0.59</c:v>
                </c:pt>
                <c:pt idx="5">
                  <c:v>0.96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490-4A80-8AD6-D509F6F34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 b="1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29294934909733"/>
          <c:y val="0"/>
          <c:w val="0.51670705065090272"/>
          <c:h val="0.91419277327482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5A83A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0-36FA-44B0-9AC5-C9D1EF74F9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FA3-47DF-A8E2-85EADC5CD33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A3-47DF-A8E2-85EADC5CD33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FA3-47DF-A8E2-85EADC5CD33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FA3-47DF-A8E2-85EADC5CD33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FA3-47DF-A8E2-85EADC5CD33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FA-44B0-9AC5-C9D1EF74F9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5A83AD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Rarement ou jamais</c:v>
                </c:pt>
                <c:pt idx="1">
                  <c:v>Moins d'une fois par semaine</c:v>
                </c:pt>
                <c:pt idx="2">
                  <c:v>Au moins une fois par semaine</c:v>
                </c:pt>
                <c:pt idx="3">
                  <c:v>Plusieurs fois par semaine</c:v>
                </c:pt>
                <c:pt idx="4">
                  <c:v>Tous les jours ou presque</c:v>
                </c:pt>
              </c:strCache>
            </c:strRef>
          </c:cat>
          <c:val>
            <c:numRef>
              <c:f>Feuil1!$B$2:$B$6</c:f>
              <c:numCache>
                <c:formatCode>0%;;\-</c:formatCode>
                <c:ptCount val="5"/>
                <c:pt idx="0">
                  <c:v>0.08</c:v>
                </c:pt>
                <c:pt idx="1">
                  <c:v>7.0000000000000007E-2</c:v>
                </c:pt>
                <c:pt idx="2">
                  <c:v>0.24</c:v>
                </c:pt>
                <c:pt idx="3">
                  <c:v>0.41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A3-47DF-A8E2-85EADC5CD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571352"/>
        <c:axId val="305569392"/>
      </c:barChart>
      <c:catAx>
        <c:axId val="305571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r-FR"/>
          </a:p>
        </c:txPr>
        <c:crossAx val="305569392"/>
        <c:crosses val="autoZero"/>
        <c:auto val="1"/>
        <c:lblAlgn val="ctr"/>
        <c:lblOffset val="100"/>
        <c:noMultiLvlLbl val="0"/>
      </c:catAx>
      <c:valAx>
        <c:axId val="305569392"/>
        <c:scaling>
          <c:orientation val="minMax"/>
          <c:max val="0.70000000000000007"/>
          <c:min val="0"/>
        </c:scaling>
        <c:delete val="1"/>
        <c:axPos val="b"/>
        <c:numFmt formatCode="0%;;\-" sourceLinked="1"/>
        <c:majorTickMark val="out"/>
        <c:minorTickMark val="none"/>
        <c:tickLblPos val="nextTo"/>
        <c:crossAx val="305571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02501553821614E-2"/>
          <c:y val="9.6728003899585663E-2"/>
          <c:w val="0.92442924272474991"/>
          <c:h val="0.6801529645713779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5A83AD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1623892036119922E-2"/>
                  <c:y val="-0.111737977254557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B9-49F9-A455-AA797314CA10}"/>
                </c:ext>
              </c:extLst>
            </c:dLbl>
            <c:dLbl>
              <c:idx val="2"/>
              <c:layout>
                <c:manualLayout>
                  <c:x val="-5.1955994188509318E-2"/>
                  <c:y val="-9.4529443752205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A9-42FB-ADEE-D8C53134B499}"/>
                </c:ext>
              </c:extLst>
            </c:dLbl>
            <c:dLbl>
              <c:idx val="3"/>
              <c:layout>
                <c:manualLayout>
                  <c:x val="-4.3127595475904952E-2"/>
                  <c:y val="-9.4965644154104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A9-42FB-ADEE-D8C53134B499}"/>
                </c:ext>
              </c:extLst>
            </c:dLbl>
            <c:dLbl>
              <c:idx val="4"/>
              <c:layout>
                <c:manualLayout>
                  <c:x val="-3.3579648697758931E-2"/>
                  <c:y val="-8.8870092407862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B9-49F9-A455-AA797314CA10}"/>
                </c:ext>
              </c:extLst>
            </c:dLbl>
            <c:dLbl>
              <c:idx val="5"/>
              <c:layout>
                <c:manualLayout>
                  <c:x val="-3.9315447560005226E-2"/>
                  <c:y val="-7.3005272217860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A9-42FB-ADEE-D8C53134B499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A9-42FB-ADEE-D8C53134B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5A83AD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0.45</c:v>
                </c:pt>
                <c:pt idx="1">
                  <c:v>0.27</c:v>
                </c:pt>
                <c:pt idx="2">
                  <c:v>0.22</c:v>
                </c:pt>
                <c:pt idx="3">
                  <c:v>0.23</c:v>
                </c:pt>
                <c:pt idx="4">
                  <c:v>0.15</c:v>
                </c:pt>
                <c:pt idx="5">
                  <c:v>0.14000000000000001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9A9-42FB-ADEE-D8C53134B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1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0.70000000000000007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799939225157234"/>
          <c:y val="3.6771721835216896E-2"/>
          <c:w val="0.46200060774842766"/>
          <c:h val="0.926456556329566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ensemble</c:v>
                </c:pt>
              </c:strCache>
            </c:strRef>
          </c:tx>
          <c:spPr>
            <a:solidFill>
              <a:srgbClr val="5A83A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1-94D7-447A-85FA-4F22C0AE14BC}"/>
              </c:ext>
            </c:extLst>
          </c:dPt>
          <c:dPt>
            <c:idx val="1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2-94D7-447A-85FA-4F22C0AE14BC}"/>
              </c:ext>
            </c:extLst>
          </c:dPt>
          <c:dPt>
            <c:idx val="2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3-94D7-447A-85FA-4F22C0AE14BC}"/>
              </c:ext>
            </c:extLst>
          </c:dPt>
          <c:dPt>
            <c:idx val="3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4-94D7-447A-85FA-4F22C0AE14BC}"/>
              </c:ext>
            </c:extLst>
          </c:dPt>
          <c:dPt>
            <c:idx val="4"/>
            <c:invertIfNegative val="0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5-94D7-447A-85FA-4F22C0AE14B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4D7-447A-85FA-4F22C0AE14B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BF6-4559-BF3C-EFB8965D29C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5BF6-4559-BF3C-EFB8965D29C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E12-4D32-A814-0D537390658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12-4D32-A814-0D537390658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D7-447A-85FA-4F22C0AE14B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4D7-447A-85FA-4F22C0AE14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4D7-447A-85FA-4F22C0AE14B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4D7-447A-85FA-4F22C0AE14B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F9786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4D7-447A-85FA-4F22C0AE14B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7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D7-447A-85FA-4F22C0AE14B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F6-4559-BF3C-EFB8965D29C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7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F6-4559-BF3C-EFB8965D29C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5A83AD"/>
                        </a:solidFill>
                      </a:rPr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12-4D32-A814-0D537390658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5A83AD"/>
                        </a:solidFill>
                      </a:rPr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12-4D32-A814-0D5373906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5A83AD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Par éthique personnelle (souci du bien-être animal, protection de l'environnement, etc.)</c:v>
                </c:pt>
                <c:pt idx="1">
                  <c:v>Je préfère en manger peu mais de bonne qualité</c:v>
                </c:pt>
                <c:pt idx="2">
                  <c:v>Je n'aime pas le goût de la viande</c:v>
                </c:pt>
                <c:pt idx="3">
                  <c:v>En raison d'un régime alimentaire</c:v>
                </c:pt>
                <c:pt idx="4">
                  <c:v>La viande coûte trop cher</c:v>
                </c:pt>
                <c:pt idx="5">
                  <c:v>Ne se prononce pas</c:v>
                </c:pt>
              </c:strCache>
            </c:strRef>
          </c:cat>
          <c:val>
            <c:numRef>
              <c:f>Feuil1!$B$2:$B$7</c:f>
              <c:numCache>
                <c:formatCode>0%;;\-</c:formatCode>
                <c:ptCount val="6"/>
                <c:pt idx="0">
                  <c:v>0.81</c:v>
                </c:pt>
                <c:pt idx="1">
                  <c:v>0.21</c:v>
                </c:pt>
                <c:pt idx="2">
                  <c:v>0.13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2-4D32-A814-0D5373906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340032"/>
        <c:axId val="221341568"/>
      </c:barChart>
      <c:catAx>
        <c:axId val="221340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fr-FR"/>
          </a:p>
        </c:txPr>
        <c:crossAx val="221341568"/>
        <c:crosses val="autoZero"/>
        <c:auto val="1"/>
        <c:lblAlgn val="ctr"/>
        <c:lblOffset val="100"/>
        <c:noMultiLvlLbl val="0"/>
      </c:catAx>
      <c:valAx>
        <c:axId val="221341568"/>
        <c:scaling>
          <c:orientation val="minMax"/>
          <c:max val="1"/>
        </c:scaling>
        <c:delete val="1"/>
        <c:axPos val="t"/>
        <c:numFmt formatCode="0%;;\-" sourceLinked="1"/>
        <c:majorTickMark val="out"/>
        <c:minorTickMark val="none"/>
        <c:tickLblPos val="none"/>
        <c:crossAx val="221340032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B62-4A9D-A82F-636B13D83D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B62-4A9D-A82F-636B13D83D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B62-4A9D-A82F-636B13D83D0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B62-4A9D-A82F-636B13D83D0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B62-4A9D-A82F-636B13D83D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0%;;\-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0.14000000000000001</c:v>
                </c:pt>
                <c:pt idx="3" formatCode="0%">
                  <c:v>0.28999999999999998</c:v>
                </c:pt>
                <c:pt idx="4" formatCode="0%">
                  <c:v>0.3</c:v>
                </c:pt>
                <c:pt idx="5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62-4A9D-A82F-636B13D83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641864"/>
        <c:axId val="403642256"/>
      </c:barChart>
      <c:catAx>
        <c:axId val="403641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403642256"/>
        <c:crosses val="autoZero"/>
        <c:auto val="1"/>
        <c:lblAlgn val="ctr"/>
        <c:lblOffset val="100"/>
        <c:noMultiLvlLbl val="0"/>
      </c:catAx>
      <c:valAx>
        <c:axId val="403642256"/>
        <c:scaling>
          <c:orientation val="minMax"/>
          <c:min val="0"/>
        </c:scaling>
        <c:delete val="1"/>
        <c:axPos val="l"/>
        <c:numFmt formatCode="0%;;\-" sourceLinked="1"/>
        <c:majorTickMark val="out"/>
        <c:minorTickMark val="none"/>
        <c:tickLblPos val="none"/>
        <c:crossAx val="403641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33527951245447E-2"/>
          <c:y val="9.6728003899585663E-2"/>
          <c:w val="0.96506223439114769"/>
          <c:h val="0.6801529645713779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5A83AD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8.4132981533538348E-2"/>
                  <c:y val="-9.4529640174595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92-43F8-9431-F3C7710F4FA6}"/>
                </c:ext>
              </c:extLst>
            </c:dLbl>
            <c:dLbl>
              <c:idx val="3"/>
              <c:layout>
                <c:manualLayout>
                  <c:x val="-7.9326766605661791E-2"/>
                  <c:y val="-0.112116549974519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92-43F8-9431-F3C7710F4FA6}"/>
                </c:ext>
              </c:extLst>
            </c:dLbl>
            <c:dLbl>
              <c:idx val="5"/>
              <c:layout>
                <c:manualLayout>
                  <c:x val="-3.2482756483524639E-2"/>
                  <c:y val="-0.136846089480748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92-43F8-9431-F3C7710F4FA6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92-43F8-9431-F3C7710F4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5A83AD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0.66</c:v>
                </c:pt>
                <c:pt idx="1">
                  <c:v>0.66</c:v>
                </c:pt>
                <c:pt idx="2">
                  <c:v>0.7</c:v>
                </c:pt>
                <c:pt idx="3">
                  <c:v>0.71</c:v>
                </c:pt>
                <c:pt idx="4">
                  <c:v>0.72</c:v>
                </c:pt>
                <c:pt idx="5">
                  <c:v>0.72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292-43F8-9431-F3C7710F4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1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0.8"/>
          <c:min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799939225157234"/>
          <c:y val="3.6771721835216896E-2"/>
          <c:w val="0.46200060774842766"/>
          <c:h val="0.926456556329566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ensemble</c:v>
                </c:pt>
              </c:strCache>
            </c:strRef>
          </c:tx>
          <c:spPr>
            <a:solidFill>
              <a:srgbClr val="5A83AD"/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E12-4D32-A814-0D537390658C}"/>
              </c:ext>
            </c:extLst>
          </c:dPt>
          <c:dLbls>
            <c:dLbl>
              <c:idx val="9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5A83AD"/>
                        </a:solidFill>
                      </a:rPr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12-4D32-A814-0D5373906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5A83AD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Feuil1!$A$2:$A$11</c:f>
              <c:strCache>
                <c:ptCount val="10"/>
                <c:pt idx="0">
                  <c:v>Manger des produits de saison</c:v>
                </c:pt>
                <c:pt idx="1">
                  <c:v>Varier/équilibrer les aliments* </c:v>
                </c:pt>
                <c:pt idx="2">
                  <c:v>Consommer des produits locaux</c:v>
                </c:pt>
                <c:pt idx="3">
                  <c:v>Manger des produits bio</c:v>
                </c:pt>
                <c:pt idx="4">
                  <c:v>Manger des produits frais plutôt qu'en conserves ou surgelés</c:v>
                </c:pt>
                <c:pt idx="5">
                  <c:v>Manger beaucoup de fruits et légumes</c:v>
                </c:pt>
                <c:pt idx="6">
                  <c:v>Limiter/réduire certains aliments**</c:v>
                </c:pt>
                <c:pt idx="7">
                  <c:v>Manger des produits labellisés (AOP, AOC, Label Rouge)</c:v>
                </c:pt>
                <c:pt idx="8">
                  <c:v>Avoir une alimentation peu calorique</c:v>
                </c:pt>
                <c:pt idx="9">
                  <c:v>Manger des produits de grandes marques</c:v>
                </c:pt>
              </c:strCache>
            </c:strRef>
          </c:cat>
          <c:val>
            <c:numRef>
              <c:f>Feuil1!$B$2:$B$11</c:f>
              <c:numCache>
                <c:formatCode>0%;;\-</c:formatCode>
                <c:ptCount val="10"/>
                <c:pt idx="0">
                  <c:v>0.79</c:v>
                </c:pt>
                <c:pt idx="1">
                  <c:v>0.62</c:v>
                </c:pt>
                <c:pt idx="2">
                  <c:v>0.59</c:v>
                </c:pt>
                <c:pt idx="3">
                  <c:v>0.44</c:v>
                </c:pt>
                <c:pt idx="4">
                  <c:v>0.44</c:v>
                </c:pt>
                <c:pt idx="5">
                  <c:v>0.30030431000000002</c:v>
                </c:pt>
                <c:pt idx="6">
                  <c:v>0.21807850000000001</c:v>
                </c:pt>
                <c:pt idx="7">
                  <c:v>0.2</c:v>
                </c:pt>
                <c:pt idx="8">
                  <c:v>7.0000000000000007E-2</c:v>
                </c:pt>
                <c:pt idx="9">
                  <c:v>5.6514720000000003E-3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2-4D32-A814-0D5373906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340032"/>
        <c:axId val="221341568"/>
      </c:barChart>
      <c:catAx>
        <c:axId val="221340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50"/>
            </a:pPr>
            <a:endParaRPr lang="fr-FR"/>
          </a:p>
        </c:txPr>
        <c:crossAx val="221341568"/>
        <c:crosses val="autoZero"/>
        <c:auto val="1"/>
        <c:lblAlgn val="ctr"/>
        <c:lblOffset val="100"/>
        <c:noMultiLvlLbl val="0"/>
      </c:catAx>
      <c:valAx>
        <c:axId val="221341568"/>
        <c:scaling>
          <c:orientation val="minMax"/>
          <c:max val="1"/>
        </c:scaling>
        <c:delete val="1"/>
        <c:axPos val="t"/>
        <c:numFmt formatCode="0%;;\-" sourceLinked="1"/>
        <c:majorTickMark val="out"/>
        <c:minorTickMark val="none"/>
        <c:tickLblPos val="none"/>
        <c:crossAx val="221340032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12158020813252"/>
          <c:y val="4.9201014486911034E-2"/>
          <c:w val="0.3053156489675859"/>
          <c:h val="0.779051189140863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5A83AD"/>
              </a:solidFill>
            </c:spPr>
            <c:extLst>
              <c:ext xmlns:c16="http://schemas.microsoft.com/office/drawing/2014/chart" uri="{C3380CC4-5D6E-409C-BE32-E72D297353CC}">
                <c16:uniqueId val="{00000001-B3E9-4A27-8ECA-C237D4E2FEBD}"/>
              </c:ext>
            </c:extLst>
          </c:dPt>
          <c:dPt>
            <c:idx val="1"/>
            <c:bubble3D val="0"/>
            <c:spPr>
              <a:solidFill>
                <a:srgbClr val="5A83AD">
                  <a:alpha val="50196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B3E9-4A27-8ECA-C237D4E2FEBD}"/>
              </c:ext>
            </c:extLst>
          </c:dPt>
          <c:dPt>
            <c:idx val="2"/>
            <c:bubble3D val="0"/>
            <c:spPr>
              <a:solidFill>
                <a:srgbClr val="F9786D">
                  <a:alpha val="50196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B3E9-4A27-8ECA-C237D4E2FEBD}"/>
              </c:ext>
            </c:extLst>
          </c:dPt>
          <c:dPt>
            <c:idx val="3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7-B3E9-4A27-8ECA-C237D4E2FEB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3E9-4A27-8ECA-C237D4E2FEB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3E9-4A27-8ECA-C237D4E2FEB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3E9-4A27-8ECA-C237D4E2FEB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3E9-4A27-8ECA-C237D4E2FE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équilibrée</c:v>
                </c:pt>
                <c:pt idx="1">
                  <c:v>Plutôt équilibrée</c:v>
                </c:pt>
                <c:pt idx="2">
                  <c:v>Peu équilibrée</c:v>
                </c:pt>
                <c:pt idx="3">
                  <c:v>Pas du tout équilibrée</c:v>
                </c:pt>
              </c:strCache>
            </c:strRef>
          </c:cat>
          <c:val>
            <c:numRef>
              <c:f>Feuil1!$B$2:$B$5</c:f>
              <c:numCache>
                <c:formatCode>0%;;\-</c:formatCode>
                <c:ptCount val="4"/>
                <c:pt idx="0">
                  <c:v>0.1</c:v>
                </c:pt>
                <c:pt idx="1">
                  <c:v>0.78</c:v>
                </c:pt>
                <c:pt idx="2">
                  <c:v>0.1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E9-4A27-8ECA-C237D4E2FE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fr-FR"/>
          </a:p>
        </c:txPr>
      </c:legendEntry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7335202364787E-2"/>
          <c:y val="0.19638322393780261"/>
          <c:w val="0.94628494888397929"/>
          <c:h val="0.57018926611944265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F9786D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6.1838081837713249E-2"/>
                  <c:y val="-0.164004376367614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D8-470A-8868-BD051B3469BD}"/>
                </c:ext>
              </c:extLst>
            </c:dLbl>
            <c:dLbl>
              <c:idx val="3"/>
              <c:layout>
                <c:manualLayout>
                  <c:x val="-7.9326766605661791E-2"/>
                  <c:y val="-0.112116549974519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D8-470A-8868-BD051B3469BD}"/>
                </c:ext>
              </c:extLst>
            </c:dLbl>
            <c:dLbl>
              <c:idx val="5"/>
              <c:layout>
                <c:manualLayout>
                  <c:x val="-2.6809834241955446E-2"/>
                  <c:y val="-0.120638054155891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D8-470A-8868-BD051B3469BD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D8-470A-8868-BD051B3469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9786D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0.24</c:v>
                </c:pt>
                <c:pt idx="1">
                  <c:v>0.23</c:v>
                </c:pt>
                <c:pt idx="2">
                  <c:v>0.14000000000000001</c:v>
                </c:pt>
                <c:pt idx="3">
                  <c:v>0.1</c:v>
                </c:pt>
                <c:pt idx="4">
                  <c:v>0.09</c:v>
                </c:pt>
                <c:pt idx="5">
                  <c:v>0.05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2D8-470A-8868-BD051B346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b="1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47257549697971"/>
          <c:y val="0.1106303387551808"/>
          <c:w val="0.43508765249821268"/>
          <c:h val="0.814224490733491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D843-43FC-BE7A-645DD10194E1}"/>
              </c:ext>
            </c:extLst>
          </c:dPt>
          <c:dPt>
            <c:idx val="1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3-D843-43FC-BE7A-645DD10194E1}"/>
              </c:ext>
            </c:extLst>
          </c:dPt>
          <c:dPt>
            <c:idx val="2"/>
            <c:bubble3D val="0"/>
            <c:spPr>
              <a:solidFill>
                <a:srgbClr val="95AFCA">
                  <a:alpha val="50196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D843-43FC-BE7A-645DD10194E1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D843-43FC-BE7A-645DD10194E1}"/>
              </c:ext>
            </c:extLst>
          </c:dPt>
          <c:dLbls>
            <c:dLbl>
              <c:idx val="2"/>
              <c:layout>
                <c:manualLayout>
                  <c:x val="2.27220312019613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43-43FC-BE7A-645DD1019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Tout à fait d'accord</c:v>
                </c:pt>
                <c:pt idx="1">
                  <c:v>Plutôt d'accord</c:v>
                </c:pt>
                <c:pt idx="2">
                  <c:v>Pas vraiment d'accord</c:v>
                </c:pt>
                <c:pt idx="3">
                  <c:v>Pas du tout d'accord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0.13</c:v>
                </c:pt>
                <c:pt idx="1">
                  <c:v>0.39</c:v>
                </c:pt>
                <c:pt idx="2">
                  <c:v>0.36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43-43FC-BE7A-645DD1019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62"/>
      </c:doughnutChart>
    </c:plotArea>
    <c:legend>
      <c:legendPos val="l"/>
      <c:layout>
        <c:manualLayout>
          <c:xMode val="edge"/>
          <c:yMode val="edge"/>
          <c:x val="0"/>
          <c:y val="0.73033517684098481"/>
          <c:w val="0.22323294172997357"/>
          <c:h val="0.26966482315901519"/>
        </c:manualLayout>
      </c:layout>
      <c:overlay val="0"/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42120846784486"/>
          <c:y val="3.7721730695583322E-2"/>
          <c:w val="0.47785107418536626"/>
          <c:h val="0.96121621012709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réponses</c:v>
                </c:pt>
              </c:strCache>
            </c:strRef>
          </c:tx>
          <c:spPr>
            <a:solidFill>
              <a:srgbClr val="5A83AD">
                <a:alpha val="50000"/>
              </a:srgbClr>
            </a:solidFill>
          </c:spPr>
          <c:invertIfNegative val="0"/>
          <c:dPt>
            <c:idx val="13"/>
            <c:invertIfNegative val="0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B4C-4BD7-B015-975C4CC2EF78}"/>
              </c:ext>
            </c:extLst>
          </c:dPt>
          <c:dLbls>
            <c:dLbl>
              <c:idx val="12"/>
              <c:layout>
                <c:manualLayout>
                  <c:x val="1.1013630685968686E-2"/>
                  <c:y val="-2.07344915650845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69879806101002E-2"/>
                      <c:h val="7.92891536043185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B4C-4BD7-B015-975C4CC2EF7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4C-4BD7-B015-975C4CC2E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Feuil1!$A$2:$A$15</c:f>
              <c:strCache>
                <c:ptCount val="14"/>
                <c:pt idx="0">
                  <c:v> L'origine locale / régionale</c:v>
                </c:pt>
                <c:pt idx="1">
                  <c:v> La qualité</c:v>
                </c:pt>
                <c:pt idx="2">
                  <c:v> Le prix</c:v>
                </c:pt>
                <c:pt idx="3">
                  <c:v> La fraîcheur</c:v>
                </c:pt>
                <c:pt idx="4">
                  <c:v> Le fait qu'ils soient issus de l'agriculture bio</c:v>
                </c:pt>
                <c:pt idx="5">
                  <c:v> La composition</c:v>
                </c:pt>
                <c:pt idx="6">
                  <c:v> Le goût</c:v>
                </c:pt>
                <c:pt idx="7">
                  <c:v> L'existence de labels de qualité*</c:v>
                </c:pt>
                <c:pt idx="8">
                  <c:v> La limitation des déchets d'emballage</c:v>
                </c:pt>
                <c:pt idx="9">
                  <c:v> La durée de conservation</c:v>
                </c:pt>
                <c:pt idx="10">
                  <c:v> L'aspect visuel</c:v>
                </c:pt>
                <c:pt idx="11">
                  <c:v> La préparation facile et rapide</c:v>
                </c:pt>
                <c:pt idx="12">
                  <c:v> La marque</c:v>
                </c:pt>
                <c:pt idx="13">
                  <c:v> Ne se prononce pas</c:v>
                </c:pt>
              </c:strCache>
            </c:strRef>
          </c:cat>
          <c:val>
            <c:numRef>
              <c:f>Feuil1!$B$2:$B$15</c:f>
              <c:numCache>
                <c:formatCode>0%;;\-</c:formatCode>
                <c:ptCount val="14"/>
                <c:pt idx="0">
                  <c:v>0.5</c:v>
                </c:pt>
                <c:pt idx="1">
                  <c:v>0.47</c:v>
                </c:pt>
                <c:pt idx="2">
                  <c:v>0.4</c:v>
                </c:pt>
                <c:pt idx="3">
                  <c:v>0.37</c:v>
                </c:pt>
                <c:pt idx="4">
                  <c:v>0.31</c:v>
                </c:pt>
                <c:pt idx="5">
                  <c:v>0.23</c:v>
                </c:pt>
                <c:pt idx="6">
                  <c:v>0.21</c:v>
                </c:pt>
                <c:pt idx="7">
                  <c:v>0.14026207900000001</c:v>
                </c:pt>
                <c:pt idx="8">
                  <c:v>0.1</c:v>
                </c:pt>
                <c:pt idx="9">
                  <c:v>0.08</c:v>
                </c:pt>
                <c:pt idx="10">
                  <c:v>0.05</c:v>
                </c:pt>
                <c:pt idx="11">
                  <c:v>3.7448764000000002E-2</c:v>
                </c:pt>
                <c:pt idx="12">
                  <c:v>1.6147062E-2</c:v>
                </c:pt>
                <c:pt idx="1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4C-4BD7-B015-975C4CC2EF7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rgbClr val="5A83AD"/>
            </a:solidFill>
          </c:spPr>
          <c:invertIfNegative val="0"/>
          <c:dLbls>
            <c:dLbl>
              <c:idx val="7"/>
              <c:layout>
                <c:manualLayout>
                  <c:x val="-3.307059436705463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4C-4BD7-B015-975C4CC2EF78}"/>
                </c:ext>
              </c:extLst>
            </c:dLbl>
            <c:dLbl>
              <c:idx val="8"/>
              <c:layout>
                <c:manualLayout>
                  <c:x val="-2.0813441458410843E-2"/>
                  <c:y val="6.5408490749206209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4C-4BD7-B015-975C4CC2EF78}"/>
                </c:ext>
              </c:extLst>
            </c:dLbl>
            <c:dLbl>
              <c:idx val="9"/>
              <c:layout>
                <c:manualLayout>
                  <c:x val="-2.3594209975550527E-2"/>
                  <c:y val="2.07835479331407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75686108887644E-2"/>
                      <c:h val="7.92891536043185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B4C-4BD7-B015-975C4CC2EF78}"/>
                </c:ext>
              </c:extLst>
            </c:dLbl>
            <c:dLbl>
              <c:idx val="10"/>
              <c:layout>
                <c:manualLayout>
                  <c:x val="-2.0813441458410843E-2"/>
                  <c:y val="9.8112736127616584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4C-4BD7-B015-975C4CC2EF78}"/>
                </c:ext>
              </c:extLst>
            </c:dLbl>
            <c:dLbl>
              <c:idx val="11"/>
              <c:layout>
                <c:manualLayout>
                  <c:x val="-2.081344145841084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4C-4BD7-B015-975C4CC2EF78}"/>
                </c:ext>
              </c:extLst>
            </c:dLbl>
            <c:dLbl>
              <c:idx val="12"/>
              <c:layout>
                <c:manualLayout>
                  <c:x val="-2.0809838629532847E-2"/>
                  <c:y val="-8.30687832418213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4C-4BD7-B015-975C4CC2EF7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4C-4BD7-B015-975C4CC2E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Feuil1!$A$2:$A$15</c:f>
              <c:strCache>
                <c:ptCount val="14"/>
                <c:pt idx="0">
                  <c:v> L'origine locale / régionale</c:v>
                </c:pt>
                <c:pt idx="1">
                  <c:v> La qualité</c:v>
                </c:pt>
                <c:pt idx="2">
                  <c:v> Le prix</c:v>
                </c:pt>
                <c:pt idx="3">
                  <c:v> La fraîcheur</c:v>
                </c:pt>
                <c:pt idx="4">
                  <c:v> Le fait qu'ils soient issus de l'agriculture bio</c:v>
                </c:pt>
                <c:pt idx="5">
                  <c:v> La composition</c:v>
                </c:pt>
                <c:pt idx="6">
                  <c:v> Le goût</c:v>
                </c:pt>
                <c:pt idx="7">
                  <c:v> L'existence de labels de qualité*</c:v>
                </c:pt>
                <c:pt idx="8">
                  <c:v> La limitation des déchets d'emballage</c:v>
                </c:pt>
                <c:pt idx="9">
                  <c:v> La durée de conservation</c:v>
                </c:pt>
                <c:pt idx="10">
                  <c:v> L'aspect visuel</c:v>
                </c:pt>
                <c:pt idx="11">
                  <c:v> La préparation facile et rapide</c:v>
                </c:pt>
                <c:pt idx="12">
                  <c:v> La marque</c:v>
                </c:pt>
                <c:pt idx="13">
                  <c:v> Ne se prononce pas</c:v>
                </c:pt>
              </c:strCache>
            </c:strRef>
          </c:cat>
          <c:val>
            <c:numRef>
              <c:f>Feuil1!$C$2:$C$15</c:f>
              <c:numCache>
                <c:formatCode>0%</c:formatCode>
                <c:ptCount val="14"/>
                <c:pt idx="0">
                  <c:v>0.16</c:v>
                </c:pt>
                <c:pt idx="1">
                  <c:v>0.18</c:v>
                </c:pt>
                <c:pt idx="2">
                  <c:v>0.12</c:v>
                </c:pt>
                <c:pt idx="3">
                  <c:v>0.12</c:v>
                </c:pt>
                <c:pt idx="4">
                  <c:v>0.16</c:v>
                </c:pt>
                <c:pt idx="5">
                  <c:v>0.11</c:v>
                </c:pt>
                <c:pt idx="6">
                  <c:v>0.06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4C-4BD7-B015-975C4CC2E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70816256"/>
        <c:axId val="170817792"/>
      </c:barChart>
      <c:catAx>
        <c:axId val="1708162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fr-FR"/>
          </a:p>
        </c:txPr>
        <c:crossAx val="170817792"/>
        <c:crosses val="autoZero"/>
        <c:auto val="1"/>
        <c:lblAlgn val="ctr"/>
        <c:lblOffset val="100"/>
        <c:noMultiLvlLbl val="0"/>
      </c:catAx>
      <c:valAx>
        <c:axId val="170817792"/>
        <c:scaling>
          <c:orientation val="minMax"/>
        </c:scaling>
        <c:delete val="1"/>
        <c:axPos val="t"/>
        <c:numFmt formatCode="0%;;\-" sourceLinked="1"/>
        <c:majorTickMark val="none"/>
        <c:minorTickMark val="none"/>
        <c:tickLblPos val="none"/>
        <c:crossAx val="170816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564775032679096"/>
          <c:y val="0.82314100075644925"/>
          <c:w val="0.19347211613702708"/>
          <c:h val="0.17476854387944954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16166222025767E-2"/>
          <c:y val="0.22178227571115974"/>
          <c:w val="0.98550159339635357"/>
          <c:h val="0.555098468271334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5A83AD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6564319669834535E-2"/>
                  <c:y val="-0.195115898410686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18-42A3-A6F2-D49047DC9389}"/>
                </c:ext>
              </c:extLst>
            </c:dLbl>
            <c:dLbl>
              <c:idx val="3"/>
              <c:layout>
                <c:manualLayout>
                  <c:x val="-5.2491855528119719E-2"/>
                  <c:y val="-0.195938275516130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18-42A3-A6F2-D49047DC9389}"/>
                </c:ext>
              </c:extLst>
            </c:dLbl>
            <c:dLbl>
              <c:idx val="5"/>
              <c:layout>
                <c:manualLayout>
                  <c:x val="-3.1968504802164129E-2"/>
                  <c:y val="-0.272630550715454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18-42A3-A6F2-D49047DC9389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18-42A3-A6F2-D49047DC9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5A83AD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0.81</c:v>
                </c:pt>
                <c:pt idx="1">
                  <c:v>0.82</c:v>
                </c:pt>
                <c:pt idx="2">
                  <c:v>0.84</c:v>
                </c:pt>
                <c:pt idx="3">
                  <c:v>0.79</c:v>
                </c:pt>
                <c:pt idx="4">
                  <c:v>0.79</c:v>
                </c:pt>
                <c:pt idx="5">
                  <c:v>0.75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718-42A3-A6F2-D49047DC9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 b="1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0.9"/>
          <c:min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66610602329605E-2"/>
          <c:y val="0.22178227571115974"/>
          <c:w val="0.97208418609584735"/>
          <c:h val="0.555098468271334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5A83AD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5.1931282590037244E-2"/>
                  <c:y val="-0.128058503616875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FA-4A9C-9402-113C32F3D3B0}"/>
                </c:ext>
              </c:extLst>
            </c:dLbl>
            <c:dLbl>
              <c:idx val="3"/>
              <c:layout>
                <c:manualLayout>
                  <c:x val="-6.322578136852483E-2"/>
                  <c:y val="-0.195938275516130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FA-4A9C-9402-113C32F3D3B0}"/>
                </c:ext>
              </c:extLst>
            </c:dLbl>
            <c:dLbl>
              <c:idx val="5"/>
              <c:layout>
                <c:manualLayout>
                  <c:x val="-2.9285023342062746E-2"/>
                  <c:y val="-0.255866202017001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FA-4A9C-9402-113C32F3D3B0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FA-4A9C-9402-113C32F3D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5A83AD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0.65</c:v>
                </c:pt>
                <c:pt idx="1">
                  <c:v>0.68</c:v>
                </c:pt>
                <c:pt idx="2">
                  <c:v>0.74</c:v>
                </c:pt>
                <c:pt idx="3">
                  <c:v>0.7</c:v>
                </c:pt>
                <c:pt idx="4">
                  <c:v>0.68</c:v>
                </c:pt>
                <c:pt idx="5">
                  <c:v>0.6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EFA-4A9C-9402-113C32F3D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 b="1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0.8"/>
          <c:min val="0.5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  <c:minorUnit val="0.8"/>
      </c:valAx>
    </c:plotArea>
    <c:plotVisOnly val="1"/>
    <c:dispBlanksAs val="gap"/>
    <c:showDLblsOverMax val="0"/>
  </c:chart>
  <c:spPr>
    <a:ln>
      <a:solidFill>
        <a:schemeClr val="bg1">
          <a:lumMod val="85000"/>
          <a:alpha val="97000"/>
        </a:schemeClr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00536442734717E-2"/>
          <c:y val="0.22178227571115974"/>
          <c:w val="0.96859946355726523"/>
          <c:h val="0.5550984682713348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5A83AD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8.4132981533538348E-2"/>
                  <c:y val="-9.4529640174595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9C-484A-B057-EF643116278A}"/>
                </c:ext>
              </c:extLst>
            </c:dLbl>
            <c:dLbl>
              <c:idx val="3"/>
              <c:layout>
                <c:manualLayout>
                  <c:x val="-3.3707485307410759E-2"/>
                  <c:y val="-0.1959382755161307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9C-484A-B057-EF643116278A}"/>
                </c:ext>
              </c:extLst>
            </c:dLbl>
            <c:dLbl>
              <c:idx val="5"/>
              <c:layout>
                <c:manualLayout>
                  <c:x val="-3.3931225261547064E-2"/>
                  <c:y val="-0.155280109826284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9C-484A-B057-EF643116278A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9C-484A-B057-EF6431162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5A83AD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0.64</c:v>
                </c:pt>
                <c:pt idx="1">
                  <c:v>0.66</c:v>
                </c:pt>
                <c:pt idx="2">
                  <c:v>0.73</c:v>
                </c:pt>
                <c:pt idx="3">
                  <c:v>0.69</c:v>
                </c:pt>
                <c:pt idx="4">
                  <c:v>0.68</c:v>
                </c:pt>
                <c:pt idx="5">
                  <c:v>0.64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39C-484A-B057-EF6431162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 b="1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0.8"/>
          <c:min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85000"/>
          <a:alpha val="97000"/>
        </a:schemeClr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47257549697971"/>
          <c:y val="0.1106303387551808"/>
          <c:w val="0.43508765249821268"/>
          <c:h val="0.814224490733491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A1C5E7"/>
              </a:solidFill>
            </c:spPr>
            <c:extLst>
              <c:ext xmlns:c16="http://schemas.microsoft.com/office/drawing/2014/chart" uri="{C3380CC4-5D6E-409C-BE32-E72D297353CC}">
                <c16:uniqueId val="{00000001-C802-4FB0-B19F-3DCE776D18D2}"/>
              </c:ext>
            </c:extLst>
          </c:dPt>
          <c:dPt>
            <c:idx val="1"/>
            <c:bubble3D val="0"/>
            <c:spPr>
              <a:solidFill>
                <a:srgbClr val="F9786D"/>
              </a:solidFill>
            </c:spPr>
            <c:extLst>
              <c:ext xmlns:c16="http://schemas.microsoft.com/office/drawing/2014/chart" uri="{C3380CC4-5D6E-409C-BE32-E72D297353CC}">
                <c16:uniqueId val="{00000003-C802-4FB0-B19F-3DCE776D18D2}"/>
              </c:ext>
            </c:extLst>
          </c:dPt>
          <c:dPt>
            <c:idx val="2"/>
            <c:bubble3D val="0"/>
            <c:spPr>
              <a:solidFill>
                <a:srgbClr val="D9D9D9">
                  <a:alpha val="49804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802-4FB0-B19F-3DCE776D18D2}"/>
              </c:ext>
            </c:extLst>
          </c:dPt>
          <c:dLbls>
            <c:dLbl>
              <c:idx val="2"/>
              <c:layout>
                <c:manualLayout>
                  <c:x val="2.272203120196138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02-4FB0-B19F-3DCE776D1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Va s'améliorer</c:v>
                </c:pt>
                <c:pt idx="1">
                  <c:v>Va se dégrader</c:v>
                </c:pt>
                <c:pt idx="2">
                  <c:v>Ne va pas évoluer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0.52</c:v>
                </c:pt>
                <c:pt idx="1">
                  <c:v>0.24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02-4FB0-B19F-3DCE776D1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  <c:holeSize val="6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204543751130597"/>
          <c:y val="1.8930792188048454E-2"/>
          <c:w val="0.44795456248869409"/>
          <c:h val="0.96213880802495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37B6AC"/>
            </a:solidFill>
            <a:ln w="25400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D31-42F5-880A-1230D11B596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D31-42F5-880A-1230D11B596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119-4D59-A3F6-8633D4021FB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119-4D59-A3F6-8633D4021FB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119-4D59-A3F6-8633D4021FB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119-4D59-A3F6-8633D4021F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37B6AC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Feuil1!$A$2:$A$16</c:f>
              <c:strCache>
                <c:ptCount val="12"/>
                <c:pt idx="0">
                  <c:v>Autre inactif</c:v>
                </c:pt>
                <c:pt idx="1">
                  <c:v>Retraité</c:v>
                </c:pt>
                <c:pt idx="2">
                  <c:v>Homme/femme au foyer</c:v>
                </c:pt>
                <c:pt idx="3">
                  <c:v>Demandeur d'emploi</c:v>
                </c:pt>
                <c:pt idx="4">
                  <c:v>Etudiant</c:v>
                </c:pt>
                <c:pt idx="5">
                  <c:v>Ouvrier</c:v>
                </c:pt>
                <c:pt idx="6">
                  <c:v>Employé</c:v>
                </c:pt>
                <c:pt idx="7">
                  <c:v>Profession intermédiaire </c:v>
                </c:pt>
                <c:pt idx="8">
                  <c:v>Porfession libérale</c:v>
                </c:pt>
                <c:pt idx="9">
                  <c:v>Cadre ou profession intellectuelle supérieure</c:v>
                </c:pt>
                <c:pt idx="10">
                  <c:v>Artisan, commerçant, chef d'entreprise</c:v>
                </c:pt>
                <c:pt idx="11">
                  <c:v>Agriculteur-exploitant</c:v>
                </c:pt>
              </c:strCache>
            </c:strRef>
          </c:cat>
          <c:val>
            <c:numRef>
              <c:f>Feuil1!$B$2:$B$16</c:f>
              <c:numCache>
                <c:formatCode>0%;;\-</c:formatCode>
                <c:ptCount val="12"/>
                <c:pt idx="0">
                  <c:v>0.02</c:v>
                </c:pt>
                <c:pt idx="1">
                  <c:v>0.24</c:v>
                </c:pt>
                <c:pt idx="2">
                  <c:v>0.02</c:v>
                </c:pt>
                <c:pt idx="3">
                  <c:v>0.04</c:v>
                </c:pt>
                <c:pt idx="4">
                  <c:v>0.06</c:v>
                </c:pt>
                <c:pt idx="5">
                  <c:v>0.01</c:v>
                </c:pt>
                <c:pt idx="6">
                  <c:v>0.19</c:v>
                </c:pt>
                <c:pt idx="7">
                  <c:v>0.16</c:v>
                </c:pt>
                <c:pt idx="8">
                  <c:v>0.04</c:v>
                </c:pt>
                <c:pt idx="9">
                  <c:v>0.15</c:v>
                </c:pt>
                <c:pt idx="10">
                  <c:v>0.04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31-42F5-880A-1230D11B59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4972288"/>
        <c:axId val="194990464"/>
      </c:barChart>
      <c:catAx>
        <c:axId val="194972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>
                <a:solidFill>
                  <a:schemeClr val="tx1"/>
                </a:solidFill>
              </a:defRPr>
            </a:pPr>
            <a:endParaRPr lang="fr-FR"/>
          </a:p>
        </c:txPr>
        <c:crossAx val="194990464"/>
        <c:crosses val="autoZero"/>
        <c:auto val="1"/>
        <c:lblAlgn val="l"/>
        <c:lblOffset val="100"/>
        <c:tickLblSkip val="1"/>
        <c:tickMarkSkip val="1"/>
        <c:noMultiLvlLbl val="0"/>
      </c:catAx>
      <c:valAx>
        <c:axId val="194990464"/>
        <c:scaling>
          <c:orientation val="minMax"/>
          <c:max val="1"/>
          <c:min val="0"/>
        </c:scaling>
        <c:delete val="1"/>
        <c:axPos val="b"/>
        <c:numFmt formatCode="0%;;\-" sourceLinked="1"/>
        <c:majorTickMark val="out"/>
        <c:minorTickMark val="none"/>
        <c:tickLblPos val="none"/>
        <c:crossAx val="194972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fr-F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96172408656165E-2"/>
          <c:y val="9.6728003899585663E-2"/>
          <c:w val="0.9468981191644813"/>
          <c:h val="0.6801529645713779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A1C5E7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8.4132981533538348E-2"/>
                  <c:y val="-9.4529640174595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12-4C8C-AE5E-F74EA514A072}"/>
                </c:ext>
              </c:extLst>
            </c:dLbl>
            <c:dLbl>
              <c:idx val="3"/>
              <c:layout>
                <c:manualLayout>
                  <c:x val="-7.9326766605661791E-2"/>
                  <c:y val="-0.1121165499745197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12-4C8C-AE5E-F74EA514A072}"/>
                </c:ext>
              </c:extLst>
            </c:dLbl>
            <c:dLbl>
              <c:idx val="5"/>
              <c:layout>
                <c:manualLayout>
                  <c:x val="-4.3869814416952965E-2"/>
                  <c:y val="-0.1079216123328823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12-4C8C-AE5E-F74EA514A072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12-4C8C-AE5E-F74EA514A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A1C5E7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0.4</c:v>
                </c:pt>
                <c:pt idx="1">
                  <c:v>0.46</c:v>
                </c:pt>
                <c:pt idx="2">
                  <c:v>0.45</c:v>
                </c:pt>
                <c:pt idx="3">
                  <c:v>0.49</c:v>
                </c:pt>
                <c:pt idx="4">
                  <c:v>0.56000000000000005</c:v>
                </c:pt>
                <c:pt idx="5">
                  <c:v>0.57999999999999996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812-4C8C-AE5E-F74EA514A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 i="0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0.70000000000000007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30591630591632E-2"/>
          <c:y val="9.6727986264410107E-2"/>
          <c:w val="0.95465613931523019"/>
          <c:h val="0.68015296457137797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Déjeune à domicile</c:v>
                </c:pt>
              </c:strCache>
            </c:strRef>
          </c:tx>
          <c:spPr>
            <a:ln>
              <a:solidFill>
                <a:srgbClr val="5A83AD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3.9972483662416076E-2"/>
                  <c:y val="-0.113351779698821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84-4F47-BE78-43B1FCE31656}"/>
                </c:ext>
              </c:extLst>
            </c:dLbl>
            <c:dLbl>
              <c:idx val="3"/>
              <c:layout>
                <c:manualLayout>
                  <c:x val="-4.0072936453371261E-2"/>
                  <c:y val="-0.121527412415579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84-4F47-BE78-43B1FCE31656}"/>
                </c:ext>
              </c:extLst>
            </c:dLbl>
            <c:dLbl>
              <c:idx val="4"/>
              <c:layout>
                <c:manualLayout>
                  <c:x val="-3.2421331459244945E-2"/>
                  <c:y val="-0.104484778784407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84-4F47-BE78-43B1FCE31656}"/>
                </c:ext>
              </c:extLst>
            </c:dLbl>
            <c:dLbl>
              <c:idx val="5"/>
              <c:layout>
                <c:manualLayout>
                  <c:x val="-1.7908303817394878E-2"/>
                  <c:y val="-0.113427765513858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84-4F47-BE78-43B1FCE31656}"/>
                </c:ext>
              </c:extLst>
            </c:dLbl>
            <c:dLbl>
              <c:idx val="6"/>
              <c:layout>
                <c:manualLayout>
                  <c:x val="-6.1776891718627134E-3"/>
                  <c:y val="1.201379810781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84-4F47-BE78-43B1FCE316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5A83AD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Moins de 18 ans</c:v>
                </c:pt>
                <c:pt idx="1">
                  <c:v>18-24 ans</c:v>
                </c:pt>
                <c:pt idx="2">
                  <c:v>25-34 ans</c:v>
                </c:pt>
                <c:pt idx="3">
                  <c:v>35-49 ans</c:v>
                </c:pt>
                <c:pt idx="4">
                  <c:v>50-64 ans</c:v>
                </c:pt>
                <c:pt idx="5">
                  <c:v>65 ans et plus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0.32</c:v>
                </c:pt>
                <c:pt idx="1">
                  <c:v>0.43</c:v>
                </c:pt>
                <c:pt idx="2">
                  <c:v>0.5</c:v>
                </c:pt>
                <c:pt idx="3">
                  <c:v>0.44</c:v>
                </c:pt>
                <c:pt idx="4">
                  <c:v>0.37</c:v>
                </c:pt>
                <c:pt idx="5">
                  <c:v>0.27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884-4F47-BE78-43B1FCE31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411840"/>
        <c:axId val="205413376"/>
      </c:lineChart>
      <c:catAx>
        <c:axId val="20541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1" i="0"/>
            </a:pPr>
            <a:endParaRPr lang="fr-FR"/>
          </a:p>
        </c:txPr>
        <c:crossAx val="205413376"/>
        <c:crosses val="autoZero"/>
        <c:auto val="1"/>
        <c:lblAlgn val="ctr"/>
        <c:lblOffset val="100"/>
        <c:noMultiLvlLbl val="0"/>
      </c:catAx>
      <c:valAx>
        <c:axId val="205413376"/>
        <c:scaling>
          <c:orientation val="minMax"/>
          <c:max val="0.70000000000000007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2054118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799939225157234"/>
          <c:y val="3.6771721835216896E-2"/>
          <c:w val="0.46200060774842766"/>
          <c:h val="0.926456556329566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ensemble</c:v>
                </c:pt>
              </c:strCache>
            </c:strRef>
          </c:tx>
          <c:spPr>
            <a:solidFill>
              <a:srgbClr val="5A83A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78-480D-A490-6B85B2DE826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678-480D-A490-6B85B2DE826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678-480D-A490-6B85B2DE826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678-480D-A490-6B85B2DE82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678-480D-A490-6B85B2DE826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7678-480D-A490-6B85B2DE826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7678-480D-A490-6B85B2DE826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7678-480D-A490-6B85B2DE826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A83A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78-480D-A490-6B85B2DE826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5A83AD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78-480D-A490-6B85B2DE826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85000"/>
                        </a:schemeClr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678-480D-A490-6B85B2DE82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5A83AD"/>
                        </a:solidFill>
                      </a:rPr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678-480D-A490-6B85B2DE826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5A83AD"/>
                        </a:solidFill>
                      </a:rPr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678-480D-A490-6B85B2DE8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5A83AD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En donnant de votre temps</c:v>
                </c:pt>
                <c:pt idx="1">
                  <c:v>En donnant de l'argent</c:v>
                </c:pt>
                <c:pt idx="2">
                  <c:v>En créant votre propre projet</c:v>
                </c:pt>
                <c:pt idx="3">
                  <c:v>En devenant client, en consommant ces produits*</c:v>
                </c:pt>
                <c:pt idx="4">
                  <c:v>En communiquant sur ces projets (entourage, réseaux sociaux)*</c:v>
                </c:pt>
                <c:pt idx="5">
                  <c:v>Ne se prononce pas</c:v>
                </c:pt>
              </c:strCache>
            </c:strRef>
          </c:cat>
          <c:val>
            <c:numRef>
              <c:f>Feuil1!$B$2:$B$7</c:f>
              <c:numCache>
                <c:formatCode>0%;;\-</c:formatCode>
                <c:ptCount val="6"/>
                <c:pt idx="0">
                  <c:v>0.64</c:v>
                </c:pt>
                <c:pt idx="1">
                  <c:v>0.27</c:v>
                </c:pt>
                <c:pt idx="2">
                  <c:v>0.11</c:v>
                </c:pt>
                <c:pt idx="3">
                  <c:v>0.03</c:v>
                </c:pt>
                <c:pt idx="4">
                  <c:v>0.01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678-480D-A490-6B85B2DE8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340032"/>
        <c:axId val="221341568"/>
      </c:barChart>
      <c:catAx>
        <c:axId val="221340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fr-FR"/>
          </a:p>
        </c:txPr>
        <c:crossAx val="221341568"/>
        <c:crosses val="autoZero"/>
        <c:auto val="1"/>
        <c:lblAlgn val="ctr"/>
        <c:lblOffset val="100"/>
        <c:noMultiLvlLbl val="0"/>
      </c:catAx>
      <c:valAx>
        <c:axId val="221341568"/>
        <c:scaling>
          <c:orientation val="minMax"/>
          <c:max val="1"/>
        </c:scaling>
        <c:delete val="1"/>
        <c:axPos val="t"/>
        <c:numFmt formatCode="0%;;\-" sourceLinked="1"/>
        <c:majorTickMark val="out"/>
        <c:minorTickMark val="none"/>
        <c:tickLblPos val="none"/>
        <c:crossAx val="221340032"/>
        <c:crosses val="autoZero"/>
        <c:crossBetween val="between"/>
        <c:maj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12998366445263"/>
          <c:y val="3.7721730695583322E-2"/>
          <c:w val="0.52787001633554731"/>
          <c:h val="0.96121621012709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réponses</c:v>
                </c:pt>
              </c:strCache>
            </c:strRef>
          </c:tx>
          <c:spPr>
            <a:solidFill>
              <a:srgbClr val="95AFC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445-4F90-9F6D-6D3923201B8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445-4F90-9F6D-6D3923201B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445-4F90-9F6D-6D3923201B8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445-4F90-9F6D-6D3923201B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445-4F90-9F6D-6D3923201B8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445-4F90-9F6D-6D3923201B8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445-4F90-9F6D-6D3923201B8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445-4F90-9F6D-6D3923201B86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445-4F90-9F6D-6D3923201B86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6445-4F90-9F6D-6D3923201B86}"/>
              </c:ext>
            </c:extLst>
          </c:dPt>
          <c:dLbls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&lt;</a:t>
                    </a:r>
                    <a:r>
                      <a:rPr lang="en-US" baseline="0"/>
                      <a:t> 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45-4F90-9F6D-6D3923201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Feuil1!$A$2:$A$11</c:f>
              <c:strCache>
                <c:ptCount val="10"/>
                <c:pt idx="0">
                  <c:v>Les consommateurs</c:v>
                </c:pt>
                <c:pt idx="1">
                  <c:v>Les collectivités locales (Communes, Départements, Régions)</c:v>
                </c:pt>
                <c:pt idx="2">
                  <c:v>Les agriculteurs</c:v>
                </c:pt>
                <c:pt idx="3">
                  <c:v>L'État</c:v>
                </c:pt>
                <c:pt idx="4">
                  <c:v>Les acteurs de la grande distribution : supermarché, hypermarché...</c:v>
                </c:pt>
                <c:pt idx="5">
                  <c:v>Les établissements scolaires à travers des actions de sensibilisation</c:v>
                </c:pt>
                <c:pt idx="6">
                  <c:v>Les commerces de proximité : boucheries, boulangeries, primeurs, épiceries...</c:v>
                </c:pt>
                <c:pt idx="7">
                  <c:v>Les associations de consommateurs</c:v>
                </c:pt>
                <c:pt idx="8">
                  <c:v>Les entreprises agroalimentaires</c:v>
                </c:pt>
                <c:pt idx="9">
                  <c:v>Ne se prononce pas</c:v>
                </c:pt>
              </c:strCache>
            </c:strRef>
          </c:cat>
          <c:val>
            <c:numRef>
              <c:f>Feuil1!$B$2:$B$11</c:f>
              <c:numCache>
                <c:formatCode>0%;;\-</c:formatCode>
                <c:ptCount val="10"/>
                <c:pt idx="0">
                  <c:v>0.65</c:v>
                </c:pt>
                <c:pt idx="1">
                  <c:v>0.4</c:v>
                </c:pt>
                <c:pt idx="2">
                  <c:v>0.38</c:v>
                </c:pt>
                <c:pt idx="3">
                  <c:v>0.28999999999999998</c:v>
                </c:pt>
                <c:pt idx="4">
                  <c:v>0.27</c:v>
                </c:pt>
                <c:pt idx="5">
                  <c:v>0.24389364999999999</c:v>
                </c:pt>
                <c:pt idx="6">
                  <c:v>0.20966206000000001</c:v>
                </c:pt>
                <c:pt idx="7">
                  <c:v>0.2</c:v>
                </c:pt>
                <c:pt idx="8">
                  <c:v>0.11</c:v>
                </c:pt>
                <c:pt idx="9">
                  <c:v>1.1633592999999999E-2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45-4F90-9F6D-6D3923201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70816256"/>
        <c:axId val="170817792"/>
      </c:barChart>
      <c:catAx>
        <c:axId val="1708162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tx1"/>
                </a:solidFill>
              </a:defRPr>
            </a:pPr>
            <a:endParaRPr lang="fr-FR"/>
          </a:p>
        </c:txPr>
        <c:crossAx val="170817792"/>
        <c:crosses val="autoZero"/>
        <c:auto val="1"/>
        <c:lblAlgn val="ctr"/>
        <c:lblOffset val="100"/>
        <c:noMultiLvlLbl val="0"/>
      </c:catAx>
      <c:valAx>
        <c:axId val="170817792"/>
        <c:scaling>
          <c:orientation val="minMax"/>
        </c:scaling>
        <c:delete val="1"/>
        <c:axPos val="t"/>
        <c:numFmt formatCode="0%;;\-" sourceLinked="1"/>
        <c:majorTickMark val="none"/>
        <c:minorTickMark val="none"/>
        <c:tickLblPos val="none"/>
        <c:crossAx val="170816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5351487706950439"/>
          <c:y val="1.7963804100417501E-2"/>
          <c:w val="0.36948454528779479"/>
          <c:h val="0.848170514900507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 d'accord</c:v>
                </c:pt>
              </c:strCache>
            </c:strRef>
          </c:tx>
          <c:spPr>
            <a:solidFill>
              <a:srgbClr val="95AFCA">
                <a:lumMod val="75000"/>
              </a:srgbClr>
            </a:solidFill>
          </c:spPr>
          <c:invertIfNegative val="0"/>
          <c:dLbls>
            <c:dLbl>
              <c:idx val="1"/>
              <c:layout>
                <c:manualLayout>
                  <c:x val="1.5575939944434286E-3"/>
                  <c:y val="7.8334915841310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1B-460D-9054-AD4322A27139}"/>
                </c:ext>
              </c:extLst>
            </c:dLbl>
            <c:dLbl>
              <c:idx val="3"/>
              <c:layout>
                <c:manualLayout>
                  <c:x val="2.7670660991224948E-3"/>
                  <c:y val="-3.9161290302683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4C-4A82-9D66-A99696E20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fr-FR" sz="105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L'Occitanie est une région où il fait bon vivre</c:v>
                </c:pt>
                <c:pt idx="1">
                  <c:v>L'Occitanie est une région riche en produits de qualité</c:v>
                </c:pt>
                <c:pt idx="2">
                  <c:v>L'Occitanie est une grande région de la gastrononomie</c:v>
                </c:pt>
                <c:pt idx="3">
                  <c:v>L'Occitanie est une région comme les autres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0.62</c:v>
                </c:pt>
                <c:pt idx="1">
                  <c:v>0.52</c:v>
                </c:pt>
                <c:pt idx="2">
                  <c:v>0.46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4C-4A82-9D66-A99696E209D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 d'accord</c:v>
                </c:pt>
              </c:strCache>
            </c:strRef>
          </c:tx>
          <c:spPr>
            <a:solidFill>
              <a:srgbClr val="95AFCA"/>
            </a:solidFill>
          </c:spPr>
          <c:invertIfNegative val="0"/>
          <c:dLbls>
            <c:dLbl>
              <c:idx val="1"/>
              <c:layout>
                <c:manualLayout>
                  <c:x val="7.9324687693081604E-3"/>
                  <c:y val="3.9176709347610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1B-460D-9054-AD4322A27139}"/>
                </c:ext>
              </c:extLst>
            </c:dLbl>
            <c:dLbl>
              <c:idx val="3"/>
              <c:layout>
                <c:manualLayout>
                  <c:x val="-7.5024069844192758E-3"/>
                  <c:y val="-3.9152038875728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4C-4A82-9D66-A99696E20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L'Occitanie est une région où il fait bon vivre</c:v>
                </c:pt>
                <c:pt idx="1">
                  <c:v>L'Occitanie est une région riche en produits de qualité</c:v>
                </c:pt>
                <c:pt idx="2">
                  <c:v>L'Occitanie est une grande région de la gastrononomie</c:v>
                </c:pt>
                <c:pt idx="3">
                  <c:v>L'Occitanie est une région comme les autres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0.34</c:v>
                </c:pt>
                <c:pt idx="1">
                  <c:v>0.4</c:v>
                </c:pt>
                <c:pt idx="2">
                  <c:v>0.43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4C-4A82-9D66-A99696E209D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 d'accord</c:v>
                </c:pt>
              </c:strCache>
            </c:strRef>
          </c:tx>
          <c:spPr>
            <a:solidFill>
              <a:srgbClr val="F9786D">
                <a:alpha val="50196"/>
              </a:srgbClr>
            </a:solidFill>
          </c:spPr>
          <c:invertIfNegative val="0"/>
          <c:dLbls>
            <c:dLbl>
              <c:idx val="0"/>
              <c:layout>
                <c:manualLayout>
                  <c:x val="-6.15595108394019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4C-4A82-9D66-A99696E209DA}"/>
                </c:ext>
              </c:extLst>
            </c:dLbl>
            <c:dLbl>
              <c:idx val="1"/>
              <c:layout>
                <c:manualLayout>
                  <c:x val="9.8242866492888273E-3"/>
                  <c:y val="3.08380898517089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4C-4A82-9D66-A99696E209DA}"/>
                </c:ext>
              </c:extLst>
            </c:dLbl>
            <c:dLbl>
              <c:idx val="2"/>
              <c:layout>
                <c:manualLayout>
                  <c:x val="-1.23119021678803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4C-4A82-9D66-A99696E209DA}"/>
                </c:ext>
              </c:extLst>
            </c:dLbl>
            <c:dLbl>
              <c:idx val="3"/>
              <c:layout>
                <c:manualLayout>
                  <c:x val="2.3606785653698206E-3"/>
                  <c:y val="3.9176709347610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4C-4A82-9D66-A99696E20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L'Occitanie est une région où il fait bon vivre</c:v>
                </c:pt>
                <c:pt idx="1">
                  <c:v>L'Occitanie est une région riche en produits de qualité</c:v>
                </c:pt>
                <c:pt idx="2">
                  <c:v>L'Occitanie est une grande région de la gastrononomie</c:v>
                </c:pt>
                <c:pt idx="3">
                  <c:v>L'Occitanie est une région comme les autres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0.01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B4C-4A82-9D66-A99696E209DA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 d'accord</c:v>
                </c:pt>
              </c:strCache>
            </c:strRef>
          </c:tx>
          <c:spPr>
            <a:solidFill>
              <a:srgbClr val="F9786D"/>
            </a:solidFill>
          </c:spPr>
          <c:invertIfNegative val="0"/>
          <c:dLbls>
            <c:dLbl>
              <c:idx val="0"/>
              <c:layout>
                <c:manualLayout>
                  <c:x val="-1.1424023067496989E-16"/>
                  <c:y val="5.09136863451713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D3-40BE-8FDC-60CA5D359C70}"/>
                </c:ext>
              </c:extLst>
            </c:dLbl>
            <c:dLbl>
              <c:idx val="1"/>
              <c:layout>
                <c:manualLayout>
                  <c:x val="3.1156786469417222E-3"/>
                  <c:y val="6.6579435989839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D3-40BE-8FDC-60CA5D359C70}"/>
                </c:ext>
              </c:extLst>
            </c:dLbl>
            <c:dLbl>
              <c:idx val="2"/>
              <c:layout>
                <c:manualLayout>
                  <c:x val="3.1156786469416081E-3"/>
                  <c:y val="5.09136863451714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tx1"/>
                      </a:solidFill>
                      <a:latin typeface="+mn-lt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67561847754448E-2"/>
                      <c:h val="8.5456664311664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1D3-40BE-8FDC-60CA5D359C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+mn-lt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L'Occitanie est une région où il fait bon vivre</c:v>
                </c:pt>
                <c:pt idx="1">
                  <c:v>L'Occitanie est une région riche en produits de qualité</c:v>
                </c:pt>
                <c:pt idx="2">
                  <c:v>L'Occitanie est une grande région de la gastrononomie</c:v>
                </c:pt>
                <c:pt idx="3">
                  <c:v>L'Occitanie est une région comme les autres</c:v>
                </c:pt>
              </c:strCache>
            </c:strRef>
          </c:cat>
          <c:val>
            <c:numRef>
              <c:f>Feuil1!$E$2:$E$5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4C-4A82-9D66-A99696E20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187119488"/>
        <c:axId val="187121024"/>
      </c:barChart>
      <c:catAx>
        <c:axId val="187119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b="0">
                <a:latin typeface="+mn-lt"/>
                <a:cs typeface="Arial" panose="020B0604020202020204" pitchFamily="34" charset="0"/>
              </a:defRPr>
            </a:pPr>
            <a:endParaRPr lang="fr-FR"/>
          </a:p>
        </c:txPr>
        <c:crossAx val="187121024"/>
        <c:crosses val="autoZero"/>
        <c:auto val="1"/>
        <c:lblAlgn val="ctr"/>
        <c:lblOffset val="100"/>
        <c:noMultiLvlLbl val="0"/>
      </c:catAx>
      <c:valAx>
        <c:axId val="1871210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7119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051134174492966"/>
          <c:y val="0.90568077704585281"/>
          <c:w val="0.70075170040615442"/>
          <c:h val="6.6090343884791375E-2"/>
        </c:manualLayout>
      </c:layout>
      <c:overlay val="0"/>
      <c:txPr>
        <a:bodyPr/>
        <a:lstStyle/>
        <a:p>
          <a:pPr>
            <a:defRPr sz="900" b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18914225040266"/>
          <c:y val="0"/>
          <c:w val="0.64381085774959734"/>
          <c:h val="0.91419277327482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DC70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9E-4BCA-AF50-D279C553A7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49E-4BCA-AF50-D279C553A74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49E-4BCA-AF50-D279C553A74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49E-4BCA-AF50-D279C553A74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CC4-46D6-BFA0-B4A5B2E065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49E-4BCA-AF50-D279C553A7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DC70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6 personnes et plus</c:v>
                </c:pt>
                <c:pt idx="1">
                  <c:v>5 personnes</c:v>
                </c:pt>
                <c:pt idx="2">
                  <c:v>4 personnes</c:v>
                </c:pt>
                <c:pt idx="3">
                  <c:v>3 personnes</c:v>
                </c:pt>
                <c:pt idx="4">
                  <c:v>2 personnes</c:v>
                </c:pt>
                <c:pt idx="5">
                  <c:v>1 personne</c:v>
                </c:pt>
              </c:strCache>
            </c:strRef>
          </c:cat>
          <c:val>
            <c:numRef>
              <c:f>Feuil1!$B$2:$B$7</c:f>
              <c:numCache>
                <c:formatCode>0%;;\-</c:formatCode>
                <c:ptCount val="6"/>
                <c:pt idx="0">
                  <c:v>0.01</c:v>
                </c:pt>
                <c:pt idx="1">
                  <c:v>0.05</c:v>
                </c:pt>
                <c:pt idx="2">
                  <c:v>0.17</c:v>
                </c:pt>
                <c:pt idx="3">
                  <c:v>0.17</c:v>
                </c:pt>
                <c:pt idx="4">
                  <c:v>0.39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9E-4BCA-AF50-D279C553A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571352"/>
        <c:axId val="305569392"/>
      </c:barChart>
      <c:catAx>
        <c:axId val="305571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/>
            </a:pPr>
            <a:endParaRPr lang="fr-FR"/>
          </a:p>
        </c:txPr>
        <c:crossAx val="305569392"/>
        <c:crosses val="autoZero"/>
        <c:auto val="1"/>
        <c:lblAlgn val="ctr"/>
        <c:lblOffset val="100"/>
        <c:noMultiLvlLbl val="0"/>
      </c:catAx>
      <c:valAx>
        <c:axId val="305569392"/>
        <c:scaling>
          <c:orientation val="minMax"/>
          <c:max val="0.70000000000000007"/>
          <c:min val="0"/>
        </c:scaling>
        <c:delete val="1"/>
        <c:axPos val="b"/>
        <c:numFmt formatCode="0%;;\-" sourceLinked="1"/>
        <c:majorTickMark val="out"/>
        <c:minorTickMark val="none"/>
        <c:tickLblPos val="nextTo"/>
        <c:crossAx val="305571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26859328944323"/>
          <c:y val="0"/>
          <c:w val="0.42259915870134762"/>
          <c:h val="0.91419277327482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EC790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D6-401B-AF3F-3F3819D0DC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D6-401B-AF3F-3F3819D0DC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0D6-401B-AF3F-3F3819D0DC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0D6-401B-AF3F-3F3819D0DC6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0D6-401B-AF3F-3F3819D0DC6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0D6-401B-AF3F-3F3819D0D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EC790A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4 enfants et plus</c:v>
                </c:pt>
                <c:pt idx="1">
                  <c:v>3 enfants</c:v>
                </c:pt>
                <c:pt idx="2">
                  <c:v>2 enfants</c:v>
                </c:pt>
                <c:pt idx="3">
                  <c:v>1 enfant</c:v>
                </c:pt>
                <c:pt idx="4">
                  <c:v>Aucun enfant</c:v>
                </c:pt>
              </c:strCache>
            </c:strRef>
          </c:cat>
          <c:val>
            <c:numRef>
              <c:f>Feuil1!$B$2:$B$6</c:f>
              <c:numCache>
                <c:formatCode>0%;;\-</c:formatCode>
                <c:ptCount val="5"/>
                <c:pt idx="0">
                  <c:v>0.01</c:v>
                </c:pt>
                <c:pt idx="1">
                  <c:v>0.05</c:v>
                </c:pt>
                <c:pt idx="2">
                  <c:v>0.19</c:v>
                </c:pt>
                <c:pt idx="3">
                  <c:v>0.16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D6-401B-AF3F-3F3819D0D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571352"/>
        <c:axId val="305569392"/>
      </c:barChart>
      <c:catAx>
        <c:axId val="305571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/>
            </a:pPr>
            <a:endParaRPr lang="fr-FR"/>
          </a:p>
        </c:txPr>
        <c:crossAx val="305569392"/>
        <c:crosses val="autoZero"/>
        <c:auto val="1"/>
        <c:lblAlgn val="ctr"/>
        <c:lblOffset val="100"/>
        <c:noMultiLvlLbl val="0"/>
      </c:catAx>
      <c:valAx>
        <c:axId val="305569392"/>
        <c:scaling>
          <c:orientation val="minMax"/>
          <c:max val="0.70000000000000007"/>
          <c:min val="0"/>
        </c:scaling>
        <c:delete val="1"/>
        <c:axPos val="b"/>
        <c:numFmt formatCode="0%;;\-" sourceLinked="1"/>
        <c:majorTickMark val="out"/>
        <c:minorTickMark val="none"/>
        <c:tickLblPos val="nextTo"/>
        <c:crossAx val="305571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18914225040266"/>
          <c:y val="0"/>
          <c:w val="0.64381085774959734"/>
          <c:h val="0.91419277327482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885098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D80-492F-97D0-A9F465FCDD2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950-4FBD-93AF-617C9CB6604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50-4FBD-93AF-617C9CB6604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950-4FBD-93AF-617C9CB6604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950-4FBD-93AF-617C9CB660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885098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Plus de 100 000 habitants</c:v>
                </c:pt>
                <c:pt idx="1">
                  <c:v>20 000 à 100 000 habitants</c:v>
                </c:pt>
                <c:pt idx="2">
                  <c:v>2 000 à 20 000 habitants</c:v>
                </c:pt>
                <c:pt idx="3">
                  <c:v>Moins de 2 000 habitants</c:v>
                </c:pt>
              </c:strCache>
            </c:strRef>
          </c:cat>
          <c:val>
            <c:numRef>
              <c:f>Feuil1!$B$2:$B$5</c:f>
              <c:numCache>
                <c:formatCode>0%;;\-</c:formatCode>
                <c:ptCount val="4"/>
                <c:pt idx="0">
                  <c:v>0.36</c:v>
                </c:pt>
                <c:pt idx="1">
                  <c:v>0.16</c:v>
                </c:pt>
                <c:pt idx="2">
                  <c:v>0.21</c:v>
                </c:pt>
                <c:pt idx="3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50-4FBD-93AF-617C9CB66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571352"/>
        <c:axId val="305569392"/>
      </c:barChart>
      <c:catAx>
        <c:axId val="305571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/>
            </a:pPr>
            <a:endParaRPr lang="fr-FR"/>
          </a:p>
        </c:txPr>
        <c:crossAx val="305569392"/>
        <c:crosses val="autoZero"/>
        <c:auto val="1"/>
        <c:lblAlgn val="ctr"/>
        <c:lblOffset val="100"/>
        <c:noMultiLvlLbl val="0"/>
      </c:catAx>
      <c:valAx>
        <c:axId val="305569392"/>
        <c:scaling>
          <c:orientation val="minMax"/>
          <c:max val="0.70000000000000007"/>
          <c:min val="0"/>
        </c:scaling>
        <c:delete val="1"/>
        <c:axPos val="b"/>
        <c:numFmt formatCode="0%;;\-" sourceLinked="1"/>
        <c:majorTickMark val="out"/>
        <c:minorTickMark val="none"/>
        <c:tickLblPos val="nextTo"/>
        <c:crossAx val="305571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18914225040266"/>
          <c:y val="0"/>
          <c:w val="0.64381085774959734"/>
          <c:h val="0.91419277327482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AF-491D-A00A-2D5470D00F3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AF-491D-A00A-2D5470D00F3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8AF-491D-A00A-2D5470D00F3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8AF-491D-A00A-2D5470D00F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En zone rurale / en montagne</c:v>
                </c:pt>
                <c:pt idx="1">
                  <c:v>En périphérie d'une ville / en banlieue</c:v>
                </c:pt>
                <c:pt idx="2">
                  <c:v>En ville</c:v>
                </c:pt>
              </c:strCache>
            </c:strRef>
          </c:cat>
          <c:val>
            <c:numRef>
              <c:f>Feuil1!$B$2:$B$4</c:f>
              <c:numCache>
                <c:formatCode>0%;;\-</c:formatCode>
                <c:ptCount val="3"/>
                <c:pt idx="0">
                  <c:v>0.35</c:v>
                </c:pt>
                <c:pt idx="1">
                  <c:v>0.28000000000000003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AF-491D-A00A-2D5470D00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571352"/>
        <c:axId val="305569392"/>
      </c:barChart>
      <c:catAx>
        <c:axId val="305571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/>
            </a:pPr>
            <a:endParaRPr lang="fr-FR"/>
          </a:p>
        </c:txPr>
        <c:crossAx val="305569392"/>
        <c:crosses val="autoZero"/>
        <c:auto val="1"/>
        <c:lblAlgn val="ctr"/>
        <c:lblOffset val="100"/>
        <c:noMultiLvlLbl val="0"/>
      </c:catAx>
      <c:valAx>
        <c:axId val="305569392"/>
        <c:scaling>
          <c:orientation val="minMax"/>
          <c:max val="0.70000000000000007"/>
          <c:min val="0"/>
        </c:scaling>
        <c:delete val="1"/>
        <c:axPos val="b"/>
        <c:numFmt formatCode="0%;;\-" sourceLinked="1"/>
        <c:majorTickMark val="out"/>
        <c:minorTickMark val="none"/>
        <c:tickLblPos val="nextTo"/>
        <c:crossAx val="305571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0227471567745"/>
          <c:y val="0.10849909584086798"/>
          <c:w val="0.44323989501311623"/>
          <c:h val="0.7213669177428770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95C-42EA-B0EB-4B53A8EE831F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3-795C-42EA-B0EB-4B53A8EE831F}"/>
              </c:ext>
            </c:extLst>
          </c:dPt>
          <c:dPt>
            <c:idx val="2"/>
            <c:bubble3D val="0"/>
            <c:spPr>
              <a:solidFill>
                <a:srgbClr val="D99A00"/>
              </a:solidFill>
            </c:spPr>
            <c:extLst>
              <c:ext xmlns:c16="http://schemas.microsoft.com/office/drawing/2014/chart" uri="{C3380CC4-5D6E-409C-BE32-E72D297353CC}">
                <c16:uniqueId val="{00000005-795C-42EA-B0EB-4B53A8EE831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795C-42EA-B0EB-4B53A8EE831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5C-42EA-B0EB-4B53A8EE831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5C-42EA-B0EB-4B53A8EE831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5C-42EA-B0EB-4B53A8EE831F}"/>
                </c:ext>
              </c:extLst>
            </c:dLbl>
            <c:dLbl>
              <c:idx val="3"/>
              <c:layout>
                <c:manualLayout>
                  <c:x val="7.6594915725991643E-3"/>
                  <c:y val="3.48041830791379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5C-42EA-B0EB-4B53A8EE8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Moins de 100 euros</c:v>
                </c:pt>
                <c:pt idx="1">
                  <c:v>Entre 100 et 200 euros</c:v>
                </c:pt>
                <c:pt idx="2">
                  <c:v>Entre 201 et 300 euros</c:v>
                </c:pt>
                <c:pt idx="3">
                  <c:v>Plus de 300 euros</c:v>
                </c:pt>
              </c:strCache>
            </c:strRef>
          </c:cat>
          <c:val>
            <c:numRef>
              <c:f>Feuil1!$B$2:$B$5</c:f>
              <c:numCache>
                <c:formatCode>0%;;\-</c:formatCode>
                <c:ptCount val="4"/>
                <c:pt idx="0">
                  <c:v>0.35</c:v>
                </c:pt>
                <c:pt idx="1">
                  <c:v>0.5</c:v>
                </c:pt>
                <c:pt idx="2">
                  <c:v>0.1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5C-42EA-B0EB-4B53A8EE8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6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442120846784486"/>
          <c:y val="3.7721730695583322E-2"/>
          <c:w val="0.47785107418536626"/>
          <c:h val="0.96121621012709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réponses</c:v>
                </c:pt>
              </c:strCache>
            </c:strRef>
          </c:tx>
          <c:spPr>
            <a:solidFill>
              <a:srgbClr val="6CC8C1">
                <a:alpha val="50196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95D-45B6-A62C-3A69CE9DCA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995D-45B6-A62C-3A69CE9DCA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995D-45B6-A62C-3A69CE9DCA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95D-45B6-A62C-3A69CE9DCA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95D-45B6-A62C-3A69CE9DCA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95D-45B6-A62C-3A69CE9DCA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95D-45B6-A62C-3A69CE9DCA7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995D-45B6-A62C-3A69CE9DCA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95D-45B6-A62C-3A69CE9DCA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Feuil1!$A$2:$A$10</c:f>
              <c:strCache>
                <c:ptCount val="9"/>
                <c:pt idx="0">
                  <c:v> Dans des super ou hyper marchés classiques</c:v>
                </c:pt>
                <c:pt idx="1">
                  <c:v> Dans des marchés couverts ou de plein air</c:v>
                </c:pt>
                <c:pt idx="2">
                  <c:v> Dans des commerces de proximité </c:v>
                </c:pt>
                <c:pt idx="3">
                  <c:v> Dans des magasins spécialisés en produits bio</c:v>
                </c:pt>
                <c:pt idx="4">
                  <c:v> En "circuit court" (vente directe à la ferme, magasins de producteurs, via des associations comme les AMAP...)</c:v>
                </c:pt>
                <c:pt idx="5">
                  <c:v> Dans des superettes ou épiceries de quartier</c:v>
                </c:pt>
                <c:pt idx="6">
                  <c:v> Dans des magasins "hard-discount"</c:v>
                </c:pt>
                <c:pt idx="7">
                  <c:v> Dans des magasins de surgelés</c:v>
                </c:pt>
                <c:pt idx="8">
                  <c:v> Sur Internet, via le service "drive" ou la livraison à domicile</c:v>
                </c:pt>
              </c:strCache>
            </c:strRef>
          </c:cat>
          <c:val>
            <c:numRef>
              <c:f>Feuil1!$B$2:$B$10</c:f>
              <c:numCache>
                <c:formatCode>0%;;\-</c:formatCode>
                <c:ptCount val="9"/>
                <c:pt idx="0">
                  <c:v>0.7</c:v>
                </c:pt>
                <c:pt idx="1">
                  <c:v>0.55000000000000004</c:v>
                </c:pt>
                <c:pt idx="2">
                  <c:v>0.49</c:v>
                </c:pt>
                <c:pt idx="3">
                  <c:v>0.39</c:v>
                </c:pt>
                <c:pt idx="4">
                  <c:v>0.38</c:v>
                </c:pt>
                <c:pt idx="5">
                  <c:v>0.3</c:v>
                </c:pt>
                <c:pt idx="6">
                  <c:v>0.28000000000000003</c:v>
                </c:pt>
                <c:pt idx="7">
                  <c:v>0.13</c:v>
                </c:pt>
                <c:pt idx="8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D-45B6-A62C-3A69CE9DCA7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rgbClr val="36B6AC"/>
            </a:solidFill>
          </c:spPr>
          <c:invertIfNegative val="0"/>
          <c:dLbls>
            <c:dLbl>
              <c:idx val="5"/>
              <c:layout>
                <c:manualLayout>
                  <c:x val="-4.0182121076940469E-2"/>
                  <c:y val="3.270424537079582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5D-45B6-A62C-3A69CE9DCA7F}"/>
                </c:ext>
              </c:extLst>
            </c:dLbl>
            <c:dLbl>
              <c:idx val="7"/>
              <c:layout>
                <c:manualLayout>
                  <c:x val="-4.61552104268784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5D-45B6-A62C-3A69CE9DCA7F}"/>
                </c:ext>
              </c:extLst>
            </c:dLbl>
            <c:dLbl>
              <c:idx val="8"/>
              <c:layout>
                <c:manualLayout>
                  <c:x val="-3.0949210666511424E-2"/>
                  <c:y val="-4.1518039498223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5D-45B6-A62C-3A69CE9DC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Feuil1!$A$2:$A$10</c:f>
              <c:strCache>
                <c:ptCount val="9"/>
                <c:pt idx="0">
                  <c:v> Dans des super ou hyper marchés classiques</c:v>
                </c:pt>
                <c:pt idx="1">
                  <c:v> Dans des marchés couverts ou de plein air</c:v>
                </c:pt>
                <c:pt idx="2">
                  <c:v> Dans des commerces de proximité </c:v>
                </c:pt>
                <c:pt idx="3">
                  <c:v> Dans des magasins spécialisés en produits bio</c:v>
                </c:pt>
                <c:pt idx="4">
                  <c:v> En "circuit court" (vente directe à la ferme, magasins de producteurs, via des associations comme les AMAP...)</c:v>
                </c:pt>
                <c:pt idx="5">
                  <c:v> Dans des superettes ou épiceries de quartier</c:v>
                </c:pt>
                <c:pt idx="6">
                  <c:v> Dans des magasins "hard-discount"</c:v>
                </c:pt>
                <c:pt idx="7">
                  <c:v> Dans des magasins de surgelés</c:v>
                </c:pt>
                <c:pt idx="8">
                  <c:v> Sur Internet, via le service "drive" ou la livraison à domicile</c:v>
                </c:pt>
              </c:strCache>
            </c:strRef>
          </c:cat>
          <c:val>
            <c:numRef>
              <c:f>Feuil1!$C$2:$C$10</c:f>
              <c:numCache>
                <c:formatCode>0%</c:formatCode>
                <c:ptCount val="9"/>
                <c:pt idx="0">
                  <c:v>0.4</c:v>
                </c:pt>
                <c:pt idx="1">
                  <c:v>0.12</c:v>
                </c:pt>
                <c:pt idx="2">
                  <c:v>0.09</c:v>
                </c:pt>
                <c:pt idx="3">
                  <c:v>0.11</c:v>
                </c:pt>
                <c:pt idx="4">
                  <c:v>0.09</c:v>
                </c:pt>
                <c:pt idx="5">
                  <c:v>0.06</c:v>
                </c:pt>
                <c:pt idx="6">
                  <c:v>0.09</c:v>
                </c:pt>
                <c:pt idx="7">
                  <c:v>0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5D-45B6-A62C-3A69CE9DC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70816256"/>
        <c:axId val="170817792"/>
      </c:barChart>
      <c:catAx>
        <c:axId val="1708162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solidFill>
                  <a:schemeClr val="tx2"/>
                </a:solidFill>
              </a:defRPr>
            </a:pPr>
            <a:endParaRPr lang="fr-FR"/>
          </a:p>
        </c:txPr>
        <c:crossAx val="170817792"/>
        <c:crosses val="autoZero"/>
        <c:auto val="1"/>
        <c:lblAlgn val="ctr"/>
        <c:lblOffset val="100"/>
        <c:noMultiLvlLbl val="0"/>
      </c:catAx>
      <c:valAx>
        <c:axId val="170817792"/>
        <c:scaling>
          <c:orientation val="minMax"/>
        </c:scaling>
        <c:delete val="1"/>
        <c:axPos val="t"/>
        <c:numFmt formatCode="0%;;\-" sourceLinked="1"/>
        <c:majorTickMark val="none"/>
        <c:minorTickMark val="none"/>
        <c:tickLblPos val="none"/>
        <c:crossAx val="170816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7618481254810434"/>
          <c:y val="0.82314100075644925"/>
          <c:w val="0.19347211613702708"/>
          <c:h val="0.17476854387944954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0.37182</cdr:x>
      <cdr:y>0.73226</cdr:y>
    </cdr:from>
    <cdr:to>
      <cdr:x>0.50557</cdr:x>
      <cdr:y>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0FF867AC-0AD2-49DC-A5A6-163159C35710}"/>
            </a:ext>
          </a:extLst>
        </cdr:cNvPr>
        <cdr:cNvSpPr txBox="1"/>
      </cdr:nvSpPr>
      <cdr:spPr>
        <a:xfrm xmlns:a="http://schemas.openxmlformats.org/drawingml/2006/main">
          <a:off x="2541908" y="34152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204A1B5-7255-4A6C-A22F-2FA1872CA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7C81B9-D063-456A-9CBD-55A281A6BC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953E8-7599-47A2-8160-835F9F270EB3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BA951A-DC98-47CF-BB70-3EA9C6F86F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097AD8-990D-4980-ACBA-7FA84004B8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9D1D5-61F2-47A5-9316-DC0FAABB3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618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4CB-6729-EC45-B058-866B87DE2EB6}" type="datetimeFigureOut">
              <a:rPr lang="fr-FR" smtClean="0"/>
              <a:t>10/10/2018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15FA0-72F8-2443-AC77-5F92EDB302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5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829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24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15FA0-72F8-2443-AC77-5F92EDB3024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973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15FA0-72F8-2443-AC77-5F92EDB3024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27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15FA0-72F8-2443-AC77-5F92EDB3024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273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467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95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14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353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77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67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647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15FA0-72F8-2443-AC77-5F92EDB3024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76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099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49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982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15FA0-72F8-2443-AC77-5F92EDB3024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8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48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709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09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15FA0-72F8-2443-AC77-5F92EDB3024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08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5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15FA0-72F8-2443-AC77-5F92EDB3024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EF73-6E4B-4B5C-8DDB-58998D65DD8A}" type="datetime1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4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1834-C6A1-4595-B1AD-48CBFAF97650}" type="datetime1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89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BD13-39F5-460A-ABA0-A25B49EF1351}" type="datetime1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13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5_TITRE PART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350306" y="2853269"/>
            <a:ext cx="733425" cy="619125"/>
          </a:xfrm>
        </p:spPr>
        <p:txBody>
          <a:bodyPr anchor="ctr" anchorCtr="0"/>
          <a:lstStyle>
            <a:lvl1pPr algn="ctr">
              <a:defRPr sz="4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1371601" y="2692906"/>
            <a:ext cx="4563533" cy="872135"/>
          </a:xfrm>
          <a:ln w="63500">
            <a:noFill/>
            <a:miter lim="800000"/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algn="l">
              <a:defRPr lang="fr-FR" sz="3600" b="0" cap="all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342892">
              <a:lnSpc>
                <a:spcPts val="5100"/>
              </a:lnSpc>
            </a:pPr>
            <a:r>
              <a:rPr lang="fr-FR" dirty="0"/>
              <a:t>Sous chapitre</a:t>
            </a:r>
          </a:p>
        </p:txBody>
      </p:sp>
    </p:spTree>
    <p:extLst>
      <p:ext uri="{BB962C8B-B14F-4D97-AF65-F5344CB8AC3E}">
        <p14:creationId xmlns:p14="http://schemas.microsoft.com/office/powerpoint/2010/main" val="252775685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87">
          <p15:clr>
            <a:srgbClr val="FBAE40"/>
          </p15:clr>
        </p15:guide>
        <p15:guide id="3" orient="horz" pos="4128">
          <p15:clr>
            <a:srgbClr val="FBAE40"/>
          </p15:clr>
        </p15:guide>
        <p15:guide id="4" pos="3840">
          <p15:clr>
            <a:srgbClr val="FBAE40"/>
          </p15:clr>
        </p15:guide>
        <p15:guide id="5" pos="189">
          <p15:clr>
            <a:srgbClr val="FBAE40"/>
          </p15:clr>
        </p15:guide>
        <p15:guide id="6" pos="74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RE PAR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354842" y="1655233"/>
            <a:ext cx="8457050" cy="177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ctrTitle" hasCustomPrompt="1"/>
          </p:nvPr>
        </p:nvSpPr>
        <p:spPr>
          <a:xfrm>
            <a:off x="363921" y="1781154"/>
            <a:ext cx="8447971" cy="1526160"/>
          </a:xfrm>
          <a:ln w="63500">
            <a:noFill/>
            <a:miter lim="800000"/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algn="ctr">
              <a:lnSpc>
                <a:spcPct val="100000"/>
              </a:lnSpc>
              <a:defRPr lang="fr-FR" sz="4000" b="1" cap="all" spc="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342900">
              <a:lnSpc>
                <a:spcPts val="5100"/>
              </a:lnSpc>
            </a:pPr>
            <a:r>
              <a:rPr lang="fr-FR" dirty="0"/>
              <a:t>Titre de </a:t>
            </a:r>
            <a:br>
              <a:rPr lang="fr-FR" dirty="0"/>
            </a:br>
            <a:r>
              <a:rPr lang="fr-FR" dirty="0"/>
              <a:t>la couverture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63921" y="3725839"/>
            <a:ext cx="8438885" cy="105087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 userDrawn="1"/>
        </p:nvSpPr>
        <p:spPr>
          <a:xfrm>
            <a:off x="363921" y="368490"/>
            <a:ext cx="8438885" cy="102339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41" y="3995384"/>
            <a:ext cx="1827721" cy="56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3178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87">
          <p15:clr>
            <a:srgbClr val="FBAE40"/>
          </p15:clr>
        </p15:guide>
        <p15:guide id="3" orient="horz" pos="4128">
          <p15:clr>
            <a:srgbClr val="FBAE40"/>
          </p15:clr>
        </p15:guide>
        <p15:guide id="4" pos="3840">
          <p15:clr>
            <a:srgbClr val="FBAE40"/>
          </p15:clr>
        </p15:guide>
        <p15:guide id="5" pos="189">
          <p15:clr>
            <a:srgbClr val="FBAE40"/>
          </p15:clr>
        </p15:guide>
        <p15:guide id="6" pos="74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RE PAR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354842" y="1655233"/>
            <a:ext cx="8457050" cy="177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ctrTitle" hasCustomPrompt="1"/>
          </p:nvPr>
        </p:nvSpPr>
        <p:spPr>
          <a:xfrm>
            <a:off x="363921" y="1781154"/>
            <a:ext cx="8447971" cy="1526160"/>
          </a:xfrm>
          <a:ln w="63500">
            <a:noFill/>
            <a:miter lim="800000"/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algn="ctr">
              <a:lnSpc>
                <a:spcPct val="100000"/>
              </a:lnSpc>
              <a:defRPr lang="fr-FR" sz="4000" b="1" cap="all" spc="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342900">
              <a:lnSpc>
                <a:spcPts val="5100"/>
              </a:lnSpc>
            </a:pPr>
            <a:r>
              <a:rPr lang="fr-FR" dirty="0"/>
              <a:t>Titre de </a:t>
            </a:r>
            <a:br>
              <a:rPr lang="fr-FR" dirty="0"/>
            </a:br>
            <a:r>
              <a:rPr lang="fr-FR" dirty="0"/>
              <a:t>la couverture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63921" y="3725839"/>
            <a:ext cx="8438885" cy="105087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 userDrawn="1"/>
        </p:nvSpPr>
        <p:spPr>
          <a:xfrm>
            <a:off x="363921" y="368490"/>
            <a:ext cx="8438885" cy="102339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37" y="3995385"/>
            <a:ext cx="2327022" cy="56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514855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87">
          <p15:clr>
            <a:srgbClr val="FBAE40"/>
          </p15:clr>
        </p15:guide>
        <p15:guide id="3" orient="horz" pos="4128">
          <p15:clr>
            <a:srgbClr val="FBAE40"/>
          </p15:clr>
        </p15:guide>
        <p15:guide id="4" pos="3840">
          <p15:clr>
            <a:srgbClr val="FBAE40"/>
          </p15:clr>
        </p15:guide>
        <p15:guide id="5" pos="189">
          <p15:clr>
            <a:srgbClr val="FBAE40"/>
          </p15:clr>
        </p15:guide>
        <p15:guide id="6" pos="74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RE PAR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 userDrawn="1"/>
        </p:nvSpPr>
        <p:spPr>
          <a:xfrm>
            <a:off x="354842" y="1655233"/>
            <a:ext cx="8457050" cy="177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ctrTitle" hasCustomPrompt="1"/>
          </p:nvPr>
        </p:nvSpPr>
        <p:spPr>
          <a:xfrm>
            <a:off x="363921" y="1781154"/>
            <a:ext cx="8447971" cy="1526160"/>
          </a:xfrm>
          <a:ln w="63500">
            <a:noFill/>
            <a:miter lim="800000"/>
          </a:ln>
        </p:spPr>
        <p:txBody>
          <a:bodyPr vert="horz" wrap="square" lIns="108000" tIns="108000" rIns="108000" bIns="108000" rtlCol="0" anchor="ctr" anchorCtr="0">
            <a:spAutoFit/>
          </a:bodyPr>
          <a:lstStyle>
            <a:lvl1pPr algn="ctr">
              <a:lnSpc>
                <a:spcPct val="100000"/>
              </a:lnSpc>
              <a:defRPr lang="fr-FR" sz="4000" b="1" cap="all" spc="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342900">
              <a:lnSpc>
                <a:spcPts val="5100"/>
              </a:lnSpc>
            </a:pPr>
            <a:r>
              <a:rPr lang="fr-FR" dirty="0"/>
              <a:t>Titre de </a:t>
            </a:r>
            <a:br>
              <a:rPr lang="fr-FR" dirty="0"/>
            </a:br>
            <a:r>
              <a:rPr lang="fr-FR" dirty="0"/>
              <a:t>la couverture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63921" y="3725839"/>
            <a:ext cx="8438885" cy="105087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 userDrawn="1"/>
        </p:nvSpPr>
        <p:spPr>
          <a:xfrm>
            <a:off x="363921" y="368490"/>
            <a:ext cx="8438885" cy="102339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205" y="3985983"/>
            <a:ext cx="1834207" cy="57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65270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87">
          <p15:clr>
            <a:srgbClr val="FBAE40"/>
          </p15:clr>
        </p15:guide>
        <p15:guide id="3" orient="horz" pos="4128">
          <p15:clr>
            <a:srgbClr val="FBAE40"/>
          </p15:clr>
        </p15:guide>
        <p15:guide id="4" pos="3840">
          <p15:clr>
            <a:srgbClr val="FBAE40"/>
          </p15:clr>
        </p15:guide>
        <p15:guide id="5" pos="189">
          <p15:clr>
            <a:srgbClr val="FBAE40"/>
          </p15:clr>
        </p15:guide>
        <p15:guide id="6" pos="74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1" y="-4572"/>
            <a:ext cx="1834857" cy="1714402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5"/>
          <p:cNvSpPr>
            <a:spLocks noChangeShapeType="1"/>
          </p:cNvSpPr>
          <p:nvPr userDrawn="1"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Line 6"/>
          <p:cNvSpPr>
            <a:spLocks noChangeShapeType="1"/>
          </p:cNvSpPr>
          <p:nvPr userDrawn="1"/>
        </p:nvSpPr>
        <p:spPr bwMode="auto">
          <a:xfrm>
            <a:off x="560388" y="-65563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834856" y="-4572"/>
            <a:ext cx="1834857" cy="1714402"/>
          </a:xfrm>
          <a:prstGeom prst="rect">
            <a:avLst/>
          </a:prstGeom>
          <a:solidFill>
            <a:schemeClr val="tx1">
              <a:alpha val="49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2" name="Titre 1"/>
          <p:cNvSpPr txBox="1">
            <a:spLocks/>
          </p:cNvSpPr>
          <p:nvPr userDrawn="1"/>
        </p:nvSpPr>
        <p:spPr>
          <a:xfrm>
            <a:off x="188767" y="479725"/>
            <a:ext cx="1457324" cy="825200"/>
          </a:xfrm>
          <a:prstGeom prst="rect">
            <a:avLst/>
          </a:prstGeom>
          <a:ln w="63500">
            <a:noFill/>
            <a:miter lim="800000"/>
          </a:ln>
        </p:spPr>
        <p:txBody>
          <a:bodyPr vert="horz" wrap="square" lIns="0" tIns="0" rIns="0" bIns="0" rtlCol="0" anchor="t" anchorCtr="0">
            <a:noAutofit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1200" b="1" kern="1200" cap="all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342900">
              <a:lnSpc>
                <a:spcPts val="5100"/>
              </a:lnSpc>
            </a:pPr>
            <a:r>
              <a:rPr lang="fr-FR" sz="2000" dirty="0">
                <a:solidFill>
                  <a:schemeClr val="tx1"/>
                </a:solidFill>
              </a:rPr>
              <a:t>SOMMAIRE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669713" y="-4573"/>
            <a:ext cx="1834857" cy="1720601"/>
          </a:xfrm>
          <a:prstGeom prst="rect">
            <a:avLst/>
          </a:prstGeom>
          <a:solidFill>
            <a:schemeClr val="tx1">
              <a:alpha val="23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5504568" y="295"/>
            <a:ext cx="1834857" cy="1714402"/>
          </a:xfrm>
          <a:prstGeom prst="rect">
            <a:avLst/>
          </a:prstGeom>
          <a:solidFill>
            <a:schemeClr val="tx1">
              <a:alpha val="49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7339425" y="1627"/>
            <a:ext cx="1834857" cy="1714402"/>
          </a:xfrm>
          <a:prstGeom prst="rect">
            <a:avLst/>
          </a:prstGeom>
          <a:solidFill>
            <a:schemeClr val="tx1">
              <a:alpha val="8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1" y="1716029"/>
            <a:ext cx="1834857" cy="1714402"/>
          </a:xfrm>
          <a:prstGeom prst="rect">
            <a:avLst/>
          </a:prstGeom>
          <a:solidFill>
            <a:schemeClr val="tx1">
              <a:alpha val="4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1834855" y="1708497"/>
            <a:ext cx="1834857" cy="1720601"/>
          </a:xfrm>
          <a:prstGeom prst="rect">
            <a:avLst/>
          </a:prstGeom>
          <a:solidFill>
            <a:schemeClr val="tx1">
              <a:alpha val="24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669713" y="1716029"/>
            <a:ext cx="1835678" cy="1713859"/>
          </a:xfrm>
          <a:prstGeom prst="rect">
            <a:avLst/>
          </a:prstGeom>
          <a:solidFill>
            <a:schemeClr val="tx1">
              <a:alpha val="71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504568" y="1716029"/>
            <a:ext cx="1834857" cy="1714402"/>
          </a:xfrm>
          <a:prstGeom prst="rect">
            <a:avLst/>
          </a:prstGeom>
          <a:solidFill>
            <a:schemeClr val="tx1">
              <a:alpha val="1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7339424" y="1716029"/>
            <a:ext cx="1804576" cy="1714402"/>
          </a:xfrm>
          <a:prstGeom prst="rect">
            <a:avLst/>
          </a:prstGeom>
          <a:solidFill>
            <a:schemeClr val="tx1">
              <a:alpha val="49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1834856" y="3430431"/>
            <a:ext cx="1834857" cy="1714402"/>
          </a:xfrm>
          <a:prstGeom prst="rect">
            <a:avLst/>
          </a:prstGeom>
          <a:solidFill>
            <a:schemeClr val="tx1">
              <a:alpha val="49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3669713" y="3429394"/>
            <a:ext cx="1834857" cy="1714402"/>
          </a:xfrm>
          <a:prstGeom prst="rect">
            <a:avLst/>
          </a:prstGeom>
          <a:solidFill>
            <a:schemeClr val="tx1">
              <a:alpha val="24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Titre 1"/>
          <p:cNvSpPr>
            <a:spLocks noGrp="1"/>
          </p:cNvSpPr>
          <p:nvPr>
            <p:ph type="ctrTitle"/>
          </p:nvPr>
        </p:nvSpPr>
        <p:spPr>
          <a:xfrm>
            <a:off x="2023622" y="277017"/>
            <a:ext cx="1457324" cy="1263350"/>
          </a:xfrm>
          <a:ln w="63500">
            <a:noFill/>
            <a:miter lim="800000"/>
          </a:ln>
        </p:spPr>
        <p:txBody>
          <a:bodyPr vert="horz" wrap="square" lIns="0" tIns="0" rIns="0" bIns="0" rtlCol="0" anchor="t" anchorCtr="0">
            <a:noAutofit/>
          </a:bodyPr>
          <a:lstStyle>
            <a:lvl1pPr algn="ctr">
              <a:lnSpc>
                <a:spcPct val="100000"/>
              </a:lnSpc>
              <a:defRPr lang="fr-FR" sz="1200" b="1" cap="all" spc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defTabSz="342900">
              <a:lnSpc>
                <a:spcPts val="5100"/>
              </a:lnSpc>
            </a:pPr>
            <a:r>
              <a:rPr lang="fr-FR" dirty="0"/>
              <a:t>Cliquez pour modifier le style du titre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1" y="3429394"/>
            <a:ext cx="1834857" cy="1714402"/>
          </a:xfrm>
          <a:prstGeom prst="rect">
            <a:avLst/>
          </a:prstGeom>
          <a:solidFill>
            <a:schemeClr val="tx1">
              <a:alpha val="79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505391" y="3430431"/>
            <a:ext cx="1834857" cy="1714402"/>
          </a:xfrm>
          <a:prstGeom prst="rect">
            <a:avLst/>
          </a:prstGeom>
          <a:solidFill>
            <a:schemeClr val="tx1">
              <a:alpha val="49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340249" y="3429098"/>
            <a:ext cx="1803752" cy="1714402"/>
          </a:xfrm>
          <a:prstGeom prst="rect">
            <a:avLst/>
          </a:prstGeom>
          <a:solidFill>
            <a:schemeClr val="bg1">
              <a:alpha val="29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289" y="4127444"/>
            <a:ext cx="492773" cy="31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642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RE PAR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3375" y="342900"/>
            <a:ext cx="8477250" cy="44577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ctrTitle" hasCustomPrompt="1"/>
          </p:nvPr>
        </p:nvSpPr>
        <p:spPr>
          <a:xfrm>
            <a:off x="1" y="2692905"/>
            <a:ext cx="9143999" cy="872135"/>
          </a:xfrm>
          <a:ln w="63500">
            <a:noFill/>
            <a:miter lim="800000"/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algn="ctr">
              <a:defRPr lang="fr-FR" sz="4000" b="1" cap="all" spc="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342900">
              <a:lnSpc>
                <a:spcPts val="5100"/>
              </a:lnSpc>
            </a:pPr>
            <a:r>
              <a:rPr lang="fr-FR" dirty="0"/>
              <a:t>Titre du chapitre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571750" y="2524125"/>
            <a:ext cx="4000500" cy="66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085975" y="1905000"/>
            <a:ext cx="4972050" cy="619125"/>
          </a:xfrm>
        </p:spPr>
        <p:txBody>
          <a:bodyPr/>
          <a:lstStyle>
            <a:lvl1pPr algn="ctr">
              <a:defRPr sz="4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Chiffre romain</a:t>
            </a:r>
          </a:p>
        </p:txBody>
      </p:sp>
    </p:spTree>
    <p:extLst>
      <p:ext uri="{BB962C8B-B14F-4D97-AF65-F5344CB8AC3E}">
        <p14:creationId xmlns:p14="http://schemas.microsoft.com/office/powerpoint/2010/main" val="57902689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87">
          <p15:clr>
            <a:srgbClr val="FBAE40"/>
          </p15:clr>
        </p15:guide>
        <p15:guide id="3" orient="horz" pos="4128">
          <p15:clr>
            <a:srgbClr val="FBAE40"/>
          </p15:clr>
        </p15:guide>
        <p15:guide id="4" pos="3840">
          <p15:clr>
            <a:srgbClr val="FBAE40"/>
          </p15:clr>
        </p15:guide>
        <p15:guide id="5" pos="189">
          <p15:clr>
            <a:srgbClr val="FBAE40"/>
          </p15:clr>
        </p15:guide>
        <p15:guide id="6" pos="74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RE PAR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33375" y="342900"/>
            <a:ext cx="8477250" cy="44577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571750" y="2524125"/>
            <a:ext cx="4000500" cy="66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085975" y="1905000"/>
            <a:ext cx="4972050" cy="619125"/>
          </a:xfrm>
        </p:spPr>
        <p:txBody>
          <a:bodyPr/>
          <a:lstStyle>
            <a:lvl1pPr algn="ctr">
              <a:defRPr sz="4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1 / 1</a:t>
            </a:r>
          </a:p>
        </p:txBody>
      </p:sp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1" y="2692905"/>
            <a:ext cx="9143999" cy="872135"/>
          </a:xfrm>
          <a:ln w="63500">
            <a:noFill/>
            <a:miter lim="800000"/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algn="ctr">
              <a:defRPr lang="fr-FR" sz="4000" b="1" cap="all" spc="0" baseline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342900">
              <a:lnSpc>
                <a:spcPts val="5100"/>
              </a:lnSpc>
            </a:pPr>
            <a:r>
              <a:rPr lang="fr-FR" dirty="0"/>
              <a:t>Sous chapitre</a:t>
            </a:r>
          </a:p>
        </p:txBody>
      </p:sp>
    </p:spTree>
    <p:extLst>
      <p:ext uri="{BB962C8B-B14F-4D97-AF65-F5344CB8AC3E}">
        <p14:creationId xmlns:p14="http://schemas.microsoft.com/office/powerpoint/2010/main" val="329314870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87">
          <p15:clr>
            <a:srgbClr val="FBAE40"/>
          </p15:clr>
        </p15:guide>
        <p15:guide id="3" orient="horz" pos="4128">
          <p15:clr>
            <a:srgbClr val="FBAE40"/>
          </p15:clr>
        </p15:guide>
        <p15:guide id="4" pos="3840">
          <p15:clr>
            <a:srgbClr val="FBAE40"/>
          </p15:clr>
        </p15:guide>
        <p15:guide id="5" pos="189">
          <p15:clr>
            <a:srgbClr val="FBAE40"/>
          </p15:clr>
        </p15:guide>
        <p15:guide id="6" pos="74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2 zones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95943"/>
            <a:ext cx="7629525" cy="696686"/>
          </a:xfr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cap="all" spc="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71906" y="595051"/>
            <a:ext cx="981908" cy="58312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80023" y="1303021"/>
            <a:ext cx="6330505" cy="3469004"/>
          </a:xfrm>
        </p:spPr>
        <p:txBody>
          <a:bodyPr>
            <a:normAutofit/>
          </a:bodyPr>
          <a:lstStyle>
            <a:lvl1pPr algn="just">
              <a:buNone/>
              <a:defRPr sz="1100" spc="0" baseline="0"/>
            </a:lvl1pPr>
            <a:lvl2pPr algn="just">
              <a:buNone/>
              <a:defRPr sz="10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830544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6CE4B74-DA55-4506-8CA5-1817FC3CD7C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65607" y="4767263"/>
            <a:ext cx="7212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pied de page | à modifier dans l’onglet « insertion » &gt; En-tête/pied de page</a:t>
            </a:r>
          </a:p>
        </p:txBody>
      </p:sp>
    </p:spTree>
    <p:extLst>
      <p:ext uri="{BB962C8B-B14F-4D97-AF65-F5344CB8AC3E}">
        <p14:creationId xmlns:p14="http://schemas.microsoft.com/office/powerpoint/2010/main" val="392112077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42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673C-312B-49CD-B240-191F00ADD354}" type="datetime1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32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2 zones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95943"/>
            <a:ext cx="7629525" cy="696686"/>
          </a:xfr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cap="all" spc="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80023" y="1303021"/>
            <a:ext cx="6330505" cy="3469004"/>
          </a:xfrm>
        </p:spPr>
        <p:txBody>
          <a:bodyPr>
            <a:normAutofit/>
          </a:bodyPr>
          <a:lstStyle>
            <a:lvl1pPr algn="just">
              <a:buNone/>
              <a:defRPr sz="1100" spc="0" baseline="0"/>
            </a:lvl1pPr>
            <a:lvl2pPr algn="just">
              <a:buNone/>
              <a:defRPr sz="10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830544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6CE4B74-DA55-4506-8CA5-1817FC3CD7C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65607" y="4767263"/>
            <a:ext cx="7212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pied de page | à modifier dans l’onglet « insertion » &gt; En-tête/pied de page</a:t>
            </a:r>
          </a:p>
        </p:txBody>
      </p:sp>
    </p:spTree>
    <p:extLst>
      <p:ext uri="{BB962C8B-B14F-4D97-AF65-F5344CB8AC3E}">
        <p14:creationId xmlns:p14="http://schemas.microsoft.com/office/powerpoint/2010/main" val="54884817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42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MER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-62055"/>
            <a:ext cx="9144000" cy="5231788"/>
          </a:xfrm>
          <a:prstGeom prst="rect">
            <a:avLst/>
          </a:prstGeom>
          <a:solidFill>
            <a:schemeClr val="tx2">
              <a:lumMod val="5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840069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6CE4B74-DA55-4506-8CA5-1817FC3CD7C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numéro de diapositive 12"/>
          <p:cNvSpPr txBox="1">
            <a:spLocks/>
          </p:cNvSpPr>
          <p:nvPr userDrawn="1"/>
        </p:nvSpPr>
        <p:spPr>
          <a:xfrm>
            <a:off x="6840069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CE4B74-DA55-4506-8CA5-1817FC3CD7CA}" type="slidenum">
              <a:rPr lang="fr-FR" smtClean="0">
                <a:latin typeface="+mj-lt"/>
              </a:rPr>
              <a:pPr/>
              <a:t>‹N°›</a:t>
            </a:fld>
            <a:endParaRPr lang="fr-FR" dirty="0">
              <a:latin typeface="+mj-lt"/>
            </a:endParaRPr>
          </a:p>
        </p:txBody>
      </p:sp>
      <p:sp>
        <p:nvSpPr>
          <p:cNvPr id="48" name="AutoShape 39"/>
          <p:cNvSpPr>
            <a:spLocks noChangeAspect="1" noChangeArrowheads="1" noTextEdit="1"/>
          </p:cNvSpPr>
          <p:nvPr userDrawn="1"/>
        </p:nvSpPr>
        <p:spPr bwMode="auto">
          <a:xfrm>
            <a:off x="5504652" y="3952909"/>
            <a:ext cx="1607359" cy="1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18" y="3698481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3503221" y="1514059"/>
            <a:ext cx="172786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0747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A5AA-DD8D-4781-B65A-43E4BC0A1D0B}" type="datetime1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20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711F-0730-4370-92A8-D11126EE3C79}" type="datetime1">
              <a:rPr lang="fr-FR" smtClean="0"/>
              <a:t>10/10/2018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6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20B0-B0FC-4A6A-914C-517E15342A8D}" type="datetime1">
              <a:rPr lang="fr-FR" smtClean="0"/>
              <a:t>10/10/2018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27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1B0E-5CA9-4751-83B8-A46E595AF260}" type="datetime1">
              <a:rPr lang="fr-FR" smtClean="0"/>
              <a:t>10/10/2018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72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81AA-9E0C-4A08-BCFE-D1D3094EDDD4}" type="datetime1">
              <a:rPr lang="fr-FR" smtClean="0"/>
              <a:t>10/10/2018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03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109B-29D1-4FDD-9FC8-2C34A507C609}" type="datetime1">
              <a:rPr lang="fr-FR" smtClean="0"/>
              <a:t>10/10/2018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60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l’icône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B1C4-70E8-4F62-8D0C-43067F3A6C0F}" type="datetime1">
              <a:rPr lang="fr-FR" smtClean="0"/>
              <a:t>10/10/2018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91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5A55-7B41-4600-BE4A-2D14C134BD1B}" type="datetime1">
              <a:rPr lang="fr-FR" smtClean="0"/>
              <a:t>10/10/2018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CSA pour la région Occitanie - Consultation sur l'alimentation en Occitanie - Septembre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864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6CE3-3D61-7144-94D3-4AC4E8BBDF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54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614" y="610181"/>
            <a:ext cx="8359134" cy="435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4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830544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u="sng">
                <a:solidFill>
                  <a:schemeClr val="tx1"/>
                </a:solidFill>
              </a:defRPr>
            </a:lvl1pPr>
          </a:lstStyle>
          <a:p>
            <a:fld id="{76CE4B74-DA55-4506-8CA5-1817FC3CD7C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0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65607" y="4767263"/>
            <a:ext cx="72127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pied de page | à modifier dans l’onglet « insertion » &gt; En-tête/pied de page</a:t>
            </a:r>
          </a:p>
        </p:txBody>
      </p:sp>
    </p:spTree>
    <p:extLst>
      <p:ext uri="{BB962C8B-B14F-4D97-AF65-F5344CB8AC3E}">
        <p14:creationId xmlns:p14="http://schemas.microsoft.com/office/powerpoint/2010/main" val="362828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ransition/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22225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1260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hart" Target="../charts/chart11.xml"/><Relationship Id="rId3" Type="http://schemas.openxmlformats.org/officeDocument/2006/relationships/image" Target="../media/image10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0.jp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0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chart" Target="../charts/chart5.xml"/><Relationship Id="rId4" Type="http://schemas.openxmlformats.org/officeDocument/2006/relationships/chart" Target="../charts/chart1.xml"/><Relationship Id="rId9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10D53F-1BCB-1A45-8F7A-E2D33BDE0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251"/>
            <a:ext cx="9144000" cy="51435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3FDAFA6-B69B-994F-8BC1-1CC2904F08CA}"/>
              </a:ext>
            </a:extLst>
          </p:cNvPr>
          <p:cNvSpPr txBox="1"/>
          <p:nvPr/>
        </p:nvSpPr>
        <p:spPr>
          <a:xfrm>
            <a:off x="4708640" y="3113394"/>
            <a:ext cx="4425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Présentation des résultats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980688-FF9C-0D47-B40F-E532DE17F128}"/>
              </a:ext>
            </a:extLst>
          </p:cNvPr>
          <p:cNvSpPr txBox="1"/>
          <p:nvPr/>
        </p:nvSpPr>
        <p:spPr>
          <a:xfrm>
            <a:off x="4581526" y="1524865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33200" algn="ctr"/>
            <a:r>
              <a:rPr lang="fr-FR" sz="2800" b="1" kern="1500" spc="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CONSULTATION SUR L’ALIMENTATION</a:t>
            </a:r>
          </a:p>
          <a:p>
            <a:pPr indent="-133200" algn="ctr"/>
            <a:r>
              <a:rPr lang="fr-FR" sz="2800" b="1" kern="1500" spc="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EN OCCITANIE</a:t>
            </a:r>
            <a:endParaRPr lang="fr-FR" sz="2400" b="1" kern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699288" y="1387239"/>
            <a:ext cx="43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699288" y="3148388"/>
            <a:ext cx="4320000" cy="2670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AC8029-8E54-4812-8F91-BD1F3EAF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5DE0A2-A192-47CB-8FDE-8607592A9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136" y="3551976"/>
            <a:ext cx="1108679" cy="3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7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050">
            <a:extLst>
              <a:ext uri="{FF2B5EF4-FFF2-40B4-BE49-F238E27FC236}">
                <a16:creationId xmlns:a16="http://schemas.microsoft.com/office/drawing/2014/main" id="{0AB90865-FC61-4FAC-987C-D715EDBA525A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1158703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900" b="1" i="1" dirty="0"/>
              <a:t>Que représente, en moyenne et par semaine, l’ensemble des dépenses alimentaires de votre foyer (courses, pauses déjeuner, cantines…) ?</a:t>
            </a:r>
          </a:p>
          <a:p>
            <a:r>
              <a:rPr lang="fr-FR" sz="900" i="1" dirty="0">
                <a:solidFill>
                  <a:srgbClr val="000000"/>
                </a:solidFill>
              </a:rPr>
              <a:t>Base : ensemble – Une seule réponse possible</a:t>
            </a:r>
            <a:endParaRPr lang="en-US" sz="900" i="1" dirty="0">
              <a:solidFill>
                <a:srgbClr val="000000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D7124CF-74C0-4621-BF23-D75A5BF6E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469855A-BF8A-49B8-9D3C-3087F84AEE5C}"/>
              </a:ext>
            </a:extLst>
          </p:cNvPr>
          <p:cNvSpPr txBox="1"/>
          <p:nvPr/>
        </p:nvSpPr>
        <p:spPr>
          <a:xfrm>
            <a:off x="191260" y="92612"/>
            <a:ext cx="6506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Entre 100 et 200 euros par semaine : la dépense moyenne consacrée à l’alimentation pour un foyer sur deux </a:t>
            </a:r>
          </a:p>
          <a:p>
            <a:r>
              <a:rPr lang="fr-FR" sz="2000" b="1" dirty="0"/>
              <a:t>en Occitanie</a:t>
            </a:r>
          </a:p>
        </p:txBody>
      </p:sp>
      <p:sp>
        <p:nvSpPr>
          <p:cNvPr id="22" name="Espace réservé du numéro de diapositive 1">
            <a:extLst>
              <a:ext uri="{FF2B5EF4-FFF2-40B4-BE49-F238E27FC236}">
                <a16:creationId xmlns:a16="http://schemas.microsoft.com/office/drawing/2014/main" id="{4568FA08-7D5C-447E-A9A9-7469D961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8643" y="4767263"/>
            <a:ext cx="2057400" cy="273844"/>
          </a:xfrm>
        </p:spPr>
        <p:txBody>
          <a:bodyPr/>
          <a:lstStyle/>
          <a:p>
            <a:fld id="{EF126CE3-3D61-7144-94D3-4AC4E8BBDFC0}" type="slidenum">
              <a:rPr lang="fr-FR" smtClean="0"/>
              <a:t>10</a:t>
            </a:fld>
            <a:endParaRPr lang="fr-FR" dirty="0"/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8F39B30C-E3A6-42D6-81F4-0EEC2D8E7AEB}"/>
              </a:ext>
            </a:extLst>
          </p:cNvPr>
          <p:cNvGraphicFramePr/>
          <p:nvPr>
            <p:extLst/>
          </p:nvPr>
        </p:nvGraphicFramePr>
        <p:xfrm>
          <a:off x="1122744" y="1299487"/>
          <a:ext cx="6632294" cy="328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B5D248DB-6807-4043-8C59-03568861BC05}"/>
              </a:ext>
            </a:extLst>
          </p:cNvPr>
          <p:cNvSpPr/>
          <p:nvPr/>
        </p:nvSpPr>
        <p:spPr>
          <a:xfrm>
            <a:off x="3293432" y="4155455"/>
            <a:ext cx="2195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cs typeface="Gisha" pitchFamily="34" charset="-79"/>
              </a:rPr>
              <a:t>Plus de </a:t>
            </a:r>
            <a:r>
              <a:rPr lang="fr-FR" sz="1600" b="1" dirty="0">
                <a:solidFill>
                  <a:schemeClr val="accent4"/>
                </a:solidFill>
                <a:cs typeface="Gisha" pitchFamily="34" charset="-79"/>
              </a:rPr>
              <a:t>300 euros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7F516B-3D04-48E2-B83A-7D4C1D6EA3CF}"/>
              </a:ext>
            </a:extLst>
          </p:cNvPr>
          <p:cNvSpPr/>
          <p:nvPr/>
        </p:nvSpPr>
        <p:spPr>
          <a:xfrm>
            <a:off x="5543231" y="1675163"/>
            <a:ext cx="2369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cs typeface="Gisha" pitchFamily="34" charset="-79"/>
              </a:rPr>
              <a:t>Entre </a:t>
            </a:r>
            <a:r>
              <a:rPr lang="fr-FR" sz="1600" b="1" dirty="0">
                <a:solidFill>
                  <a:schemeClr val="accent2"/>
                </a:solidFill>
                <a:cs typeface="Gisha" pitchFamily="34" charset="-79"/>
              </a:rPr>
              <a:t>100 </a:t>
            </a:r>
            <a:r>
              <a:rPr lang="fr-FR" sz="1600" dirty="0">
                <a:cs typeface="Gisha" pitchFamily="34" charset="-79"/>
              </a:rPr>
              <a:t>et </a:t>
            </a:r>
            <a:r>
              <a:rPr lang="fr-FR" sz="1600" b="1" dirty="0">
                <a:solidFill>
                  <a:schemeClr val="accent2"/>
                </a:solidFill>
                <a:cs typeface="Gisha" pitchFamily="34" charset="-79"/>
              </a:rPr>
              <a:t>200 euros</a:t>
            </a:r>
            <a:endParaRPr lang="fr-FR" sz="1600" b="1" dirty="0">
              <a:cs typeface="Gisha" pitchFamily="34" charset="-79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44CD8B6-C136-44A6-A5AC-128ADD8CA955}"/>
              </a:ext>
            </a:extLst>
          </p:cNvPr>
          <p:cNvSpPr/>
          <p:nvPr/>
        </p:nvSpPr>
        <p:spPr>
          <a:xfrm>
            <a:off x="1028727" y="2462687"/>
            <a:ext cx="2128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cs typeface="Gisha" pitchFamily="34" charset="-79"/>
              </a:rPr>
              <a:t>Moins de </a:t>
            </a:r>
            <a:r>
              <a:rPr lang="fr-FR" sz="1600" b="1" dirty="0">
                <a:solidFill>
                  <a:srgbClr val="C00000"/>
                </a:solidFill>
                <a:cs typeface="Gisha" pitchFamily="34" charset="-79"/>
              </a:rPr>
              <a:t>100 euros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192EFB7-0FF5-431B-9B78-F24FA327B02D}"/>
              </a:ext>
            </a:extLst>
          </p:cNvPr>
          <p:cNvSpPr txBox="1"/>
          <p:nvPr/>
        </p:nvSpPr>
        <p:spPr>
          <a:xfrm>
            <a:off x="1284790" y="2791041"/>
            <a:ext cx="187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/>
              <a:t>18-24 ans : </a:t>
            </a:r>
            <a:r>
              <a:rPr lang="fr-FR" sz="1000" b="1" dirty="0">
                <a:solidFill>
                  <a:srgbClr val="C00000"/>
                </a:solidFill>
              </a:rPr>
              <a:t>54%</a:t>
            </a:r>
          </a:p>
          <a:p>
            <a:pPr algn="r"/>
            <a:r>
              <a:rPr lang="fr-FR" sz="1000" dirty="0"/>
              <a:t>Demandeurs d’emploi : </a:t>
            </a:r>
            <a:r>
              <a:rPr lang="fr-FR" sz="1000" b="1" dirty="0">
                <a:solidFill>
                  <a:srgbClr val="C00000"/>
                </a:solidFill>
              </a:rPr>
              <a:t>50%</a:t>
            </a:r>
            <a:endParaRPr lang="fr-FR" sz="1000" dirty="0"/>
          </a:p>
          <a:p>
            <a:pPr algn="r"/>
            <a:r>
              <a:rPr lang="fr-FR" sz="1000" dirty="0"/>
              <a:t>Hautes-Pyrénées : </a:t>
            </a:r>
            <a:r>
              <a:rPr lang="fr-FR" sz="1000" b="1" dirty="0">
                <a:solidFill>
                  <a:srgbClr val="C00000"/>
                </a:solidFill>
              </a:rPr>
              <a:t>40%</a:t>
            </a:r>
          </a:p>
          <a:p>
            <a:pPr algn="r"/>
            <a:r>
              <a:rPr lang="fr-FR" sz="1000" dirty="0"/>
              <a:t>CSP - : </a:t>
            </a:r>
            <a:r>
              <a:rPr lang="fr-FR" sz="1000" b="1" dirty="0">
                <a:solidFill>
                  <a:srgbClr val="C00000"/>
                </a:solidFill>
              </a:rPr>
              <a:t>37%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49915CA-78D5-4FE7-8FB6-00F53291696B}"/>
              </a:ext>
            </a:extLst>
          </p:cNvPr>
          <p:cNvSpPr txBox="1"/>
          <p:nvPr/>
        </p:nvSpPr>
        <p:spPr>
          <a:xfrm>
            <a:off x="5543231" y="1980608"/>
            <a:ext cx="1376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Aude : </a:t>
            </a:r>
            <a:r>
              <a:rPr lang="fr-FR" sz="1000" b="1" dirty="0">
                <a:solidFill>
                  <a:srgbClr val="ED7D31"/>
                </a:solidFill>
              </a:rPr>
              <a:t>55%</a:t>
            </a:r>
          </a:p>
          <a:p>
            <a:r>
              <a:rPr lang="fr-FR" sz="1000" dirty="0"/>
              <a:t>Gard: </a:t>
            </a:r>
            <a:r>
              <a:rPr lang="fr-FR" sz="1000" b="1" dirty="0">
                <a:solidFill>
                  <a:srgbClr val="ED7D31"/>
                </a:solidFill>
              </a:rPr>
              <a:t>54%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5A186B8-07E8-49A2-ACCA-6EC42D0B9424}"/>
              </a:ext>
            </a:extLst>
          </p:cNvPr>
          <p:cNvSpPr txBox="1"/>
          <p:nvPr/>
        </p:nvSpPr>
        <p:spPr>
          <a:xfrm>
            <a:off x="5084912" y="4047211"/>
            <a:ext cx="1376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Cadres : </a:t>
            </a:r>
            <a:r>
              <a:rPr lang="fr-FR" sz="1000" b="1" dirty="0">
                <a:solidFill>
                  <a:srgbClr val="D99A00"/>
                </a:solidFill>
              </a:rPr>
              <a:t>19%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6A1F755-B441-4BC4-8B32-F4E60CD555BA}"/>
              </a:ext>
            </a:extLst>
          </p:cNvPr>
          <p:cNvSpPr txBox="1"/>
          <p:nvPr/>
        </p:nvSpPr>
        <p:spPr>
          <a:xfrm>
            <a:off x="3293432" y="4408020"/>
            <a:ext cx="1376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Cadres : </a:t>
            </a:r>
            <a:r>
              <a:rPr lang="fr-FR" sz="1000" b="1" dirty="0">
                <a:solidFill>
                  <a:srgbClr val="FFC000"/>
                </a:solidFill>
              </a:rPr>
              <a:t>7%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1BFE5E-DA1E-48FB-9B70-9E1C146BD205}"/>
              </a:ext>
            </a:extLst>
          </p:cNvPr>
          <p:cNvSpPr/>
          <p:nvPr/>
        </p:nvSpPr>
        <p:spPr>
          <a:xfrm>
            <a:off x="5084912" y="3779779"/>
            <a:ext cx="2293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cs typeface="Gisha" pitchFamily="34" charset="-79"/>
              </a:rPr>
              <a:t>Entre </a:t>
            </a:r>
            <a:r>
              <a:rPr lang="fr-FR" sz="1600" b="1" dirty="0">
                <a:solidFill>
                  <a:srgbClr val="D99A00"/>
                </a:solidFill>
                <a:cs typeface="Gisha" pitchFamily="34" charset="-79"/>
              </a:rPr>
              <a:t>201</a:t>
            </a: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cs typeface="Gisha" pitchFamily="34" charset="-79"/>
              </a:rPr>
              <a:t> </a:t>
            </a:r>
            <a:r>
              <a:rPr lang="fr-FR" sz="1600" dirty="0">
                <a:cs typeface="Gisha" pitchFamily="34" charset="-79"/>
              </a:rPr>
              <a:t>et </a:t>
            </a:r>
            <a:r>
              <a:rPr lang="fr-FR" sz="1600" b="1" dirty="0">
                <a:solidFill>
                  <a:srgbClr val="D99A00"/>
                </a:solidFill>
                <a:cs typeface="Gisha" pitchFamily="34" charset="-79"/>
              </a:rPr>
              <a:t>300 euros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D25ED62-D2E9-46CF-9FF5-342818D47735}"/>
              </a:ext>
            </a:extLst>
          </p:cNvPr>
          <p:cNvCxnSpPr>
            <a:cxnSpLocks/>
          </p:cNvCxnSpPr>
          <p:nvPr/>
        </p:nvCxnSpPr>
        <p:spPr>
          <a:xfrm>
            <a:off x="4391136" y="4018506"/>
            <a:ext cx="0" cy="20639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P:\Modèles\Pictos\Wallet_by_Guido Haak.png">
            <a:extLst>
              <a:ext uri="{FF2B5EF4-FFF2-40B4-BE49-F238E27FC236}">
                <a16:creationId xmlns:a16="http://schemas.microsoft.com/office/drawing/2014/main" id="{15751C4C-D982-4054-8E86-A8EA0AC96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5660" r="5660" b="13208"/>
          <a:stretch>
            <a:fillRect/>
          </a:stretch>
        </p:blipFill>
        <p:spPr bwMode="auto">
          <a:xfrm>
            <a:off x="4148875" y="2540987"/>
            <a:ext cx="606832" cy="593921"/>
          </a:xfrm>
          <a:prstGeom prst="rect">
            <a:avLst/>
          </a:prstGeom>
          <a:noFill/>
        </p:spPr>
      </p:pic>
      <p:sp>
        <p:nvSpPr>
          <p:cNvPr id="37" name="Rectangle 5">
            <a:extLst>
              <a:ext uri="{FF2B5EF4-FFF2-40B4-BE49-F238E27FC236}">
                <a16:creationId xmlns:a16="http://schemas.microsoft.com/office/drawing/2014/main" id="{D3861DF6-6584-456E-8F8F-7A3443AB3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2960" y="4382534"/>
            <a:ext cx="17770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900" b="1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Ne se prononce pas : 2%</a:t>
            </a:r>
            <a:endParaRPr kumimoji="0" lang="fr-FR" sz="900" b="1" i="1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0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1227204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Où faites-vous le plus souvent vos courses alimentaires ? En premier ? Et ensuite ? </a:t>
            </a:r>
          </a:p>
          <a:p>
            <a:pPr lvl="0"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</a:t>
            </a:r>
            <a:r>
              <a:rPr lang="fr-FR" sz="900" i="1" dirty="0">
                <a:solidFill>
                  <a:srgbClr val="000000"/>
                </a:solidFill>
              </a:rPr>
              <a:t>ensemble 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Quatre réponses possibles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88254"/>
            <a:ext cx="6294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courses alimentaires qui se font le plus souvent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supermarché mais pas seulement…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i="1" dirty="0">
                <a:solidFill>
                  <a:prstClr val="black"/>
                </a:solidFill>
                <a:latin typeface="Calibri" panose="020F0502020204030204"/>
              </a:rPr>
              <a:t>Les circuits courts utilisés par plus d’un tiers des habitants</a:t>
            </a:r>
            <a:endParaRPr kumimoji="0" lang="fr-FR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8A1CA37-470C-4E44-99E0-EE011A779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44116"/>
              </p:ext>
            </p:extLst>
          </p:nvPr>
        </p:nvGraphicFramePr>
        <p:xfrm>
          <a:off x="781050" y="1530383"/>
          <a:ext cx="7386295" cy="305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6AD15B6-B364-4F5C-85A7-92C5E134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36C3E18-7F1D-4C18-9242-316983494372}"/>
              </a:ext>
            </a:extLst>
          </p:cNvPr>
          <p:cNvCxnSpPr/>
          <p:nvPr/>
        </p:nvCxnSpPr>
        <p:spPr>
          <a:xfrm>
            <a:off x="628650" y="1976483"/>
            <a:ext cx="8257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950857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quelle(s) raison(s) n’utilisez-vous pas les « circuits courts » pour vos courses alimentaires (vente directe à la ferme, magasins de producteurs, associations type AMAP…) 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à ceux qui n’ont pas sélectionné l’item « circuits courts » en Q9 (soit 62% des répondants) – Plusieurs réponses possibles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130684"/>
            <a:ext cx="640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les non-utilisateurs des circuits courts, des raisons essentiellement d’ordre logistiques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DFE5588-ED7C-4037-9900-30305FAA3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789081"/>
              </p:ext>
            </p:extLst>
          </p:nvPr>
        </p:nvGraphicFramePr>
        <p:xfrm>
          <a:off x="0" y="1512052"/>
          <a:ext cx="7674228" cy="337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7382119-2099-424A-955C-563117F7ECA4}"/>
              </a:ext>
            </a:extLst>
          </p:cNvPr>
          <p:cNvSpPr/>
          <p:nvPr/>
        </p:nvSpPr>
        <p:spPr>
          <a:xfrm>
            <a:off x="895350" y="1600136"/>
            <a:ext cx="4821869" cy="768238"/>
          </a:xfrm>
          <a:prstGeom prst="rect">
            <a:avLst/>
          </a:prstGeom>
          <a:solidFill>
            <a:srgbClr val="F9786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E2A7D9A6-7145-4D64-99FA-9A66681D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3CC5B1-721F-4006-BA62-B651CB7C4A52}"/>
              </a:ext>
            </a:extLst>
          </p:cNvPr>
          <p:cNvSpPr txBox="1"/>
          <p:nvPr/>
        </p:nvSpPr>
        <p:spPr>
          <a:xfrm>
            <a:off x="4728066" y="3658363"/>
            <a:ext cx="238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18-24 ans : </a:t>
            </a:r>
            <a:r>
              <a:rPr lang="fr-FR" sz="1100" b="1" dirty="0">
                <a:solidFill>
                  <a:srgbClr val="F9786D"/>
                </a:solidFill>
              </a:rPr>
              <a:t>14%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8469066-9C79-4FD2-97A3-F548FF7DA17D}"/>
              </a:ext>
            </a:extLst>
          </p:cNvPr>
          <p:cNvSpPr txBox="1"/>
          <p:nvPr/>
        </p:nvSpPr>
        <p:spPr>
          <a:xfrm>
            <a:off x="5277257" y="2887133"/>
            <a:ext cx="238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Ouvriers : </a:t>
            </a:r>
            <a:r>
              <a:rPr lang="fr-FR" sz="1100" b="1" dirty="0">
                <a:solidFill>
                  <a:srgbClr val="F9786D"/>
                </a:solidFill>
              </a:rPr>
              <a:t>26%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EE708AC-D51F-4289-9E1A-8A7B286B0A53}"/>
              </a:ext>
            </a:extLst>
          </p:cNvPr>
          <p:cNvSpPr txBox="1"/>
          <p:nvPr/>
        </p:nvSpPr>
        <p:spPr>
          <a:xfrm>
            <a:off x="5977042" y="2122838"/>
            <a:ext cx="238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65 ans et plus : </a:t>
            </a:r>
            <a:r>
              <a:rPr lang="fr-FR" sz="1100" b="1" dirty="0">
                <a:solidFill>
                  <a:srgbClr val="F9786D"/>
                </a:solidFill>
              </a:rPr>
              <a:t>37%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727912D-E261-44B5-8A19-13321C751E62}"/>
              </a:ext>
            </a:extLst>
          </p:cNvPr>
          <p:cNvSpPr txBox="1"/>
          <p:nvPr/>
        </p:nvSpPr>
        <p:spPr>
          <a:xfrm>
            <a:off x="5997513" y="1616775"/>
            <a:ext cx="2388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18-24 ans : </a:t>
            </a:r>
            <a:r>
              <a:rPr lang="fr-FR" sz="1100" b="1" dirty="0">
                <a:solidFill>
                  <a:srgbClr val="F9786D"/>
                </a:solidFill>
              </a:rPr>
              <a:t>40%</a:t>
            </a:r>
          </a:p>
          <a:p>
            <a:r>
              <a:rPr lang="fr-FR" sz="1100" dirty="0"/>
              <a:t>Moins de 18 ans : </a:t>
            </a:r>
            <a:r>
              <a:rPr lang="fr-FR" sz="1100" b="1" dirty="0">
                <a:solidFill>
                  <a:srgbClr val="F9786D"/>
                </a:solidFill>
              </a:rPr>
              <a:t>38%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F19C822-2556-4690-9AFF-32488FF12735}"/>
              </a:ext>
            </a:extLst>
          </p:cNvPr>
          <p:cNvCxnSpPr>
            <a:endCxn id="14" idx="1"/>
          </p:cNvCxnSpPr>
          <p:nvPr/>
        </p:nvCxnSpPr>
        <p:spPr>
          <a:xfrm>
            <a:off x="5717218" y="2253643"/>
            <a:ext cx="288000" cy="0"/>
          </a:xfrm>
          <a:prstGeom prst="line">
            <a:avLst/>
          </a:prstGeom>
          <a:ln>
            <a:solidFill>
              <a:srgbClr val="F97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36B4F0C-4643-4B63-A21E-EBE5D03B58D4}"/>
              </a:ext>
            </a:extLst>
          </p:cNvPr>
          <p:cNvCxnSpPr/>
          <p:nvPr/>
        </p:nvCxnSpPr>
        <p:spPr>
          <a:xfrm>
            <a:off x="5707862" y="1837872"/>
            <a:ext cx="288000" cy="0"/>
          </a:xfrm>
          <a:prstGeom prst="line">
            <a:avLst/>
          </a:prstGeom>
          <a:ln>
            <a:solidFill>
              <a:srgbClr val="F97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9E6040C-B94F-43D9-9892-7E74A118C00F}"/>
              </a:ext>
            </a:extLst>
          </p:cNvPr>
          <p:cNvCxnSpPr/>
          <p:nvPr/>
        </p:nvCxnSpPr>
        <p:spPr>
          <a:xfrm>
            <a:off x="5997513" y="1669196"/>
            <a:ext cx="0" cy="360000"/>
          </a:xfrm>
          <a:prstGeom prst="line">
            <a:avLst/>
          </a:prstGeom>
          <a:ln>
            <a:solidFill>
              <a:srgbClr val="F97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8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221946" y="107018"/>
            <a:ext cx="6027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Des habitudes qui varient selon l’âge, la profession </a:t>
            </a:r>
          </a:p>
          <a:p>
            <a:r>
              <a:rPr lang="fr-FR" sz="2000" b="1" dirty="0"/>
              <a:t>et le département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563980" y="8390"/>
            <a:ext cx="2360551" cy="704850"/>
          </a:xfrm>
          <a:prstGeom prst="rect">
            <a:avLst/>
          </a:prstGeom>
        </p:spPr>
      </p:pic>
      <p:sp>
        <p:nvSpPr>
          <p:cNvPr id="23" name="TextBox 5">
            <a:extLst>
              <a:ext uri="{FF2B5EF4-FFF2-40B4-BE49-F238E27FC236}">
                <a16:creationId xmlns:a16="http://schemas.microsoft.com/office/drawing/2014/main" id="{C7AD16F2-3082-4FA7-846C-E33FE9E29F4E}"/>
              </a:ext>
            </a:extLst>
          </p:cNvPr>
          <p:cNvSpPr txBox="1"/>
          <p:nvPr/>
        </p:nvSpPr>
        <p:spPr>
          <a:xfrm>
            <a:off x="881538" y="1093955"/>
            <a:ext cx="1568783" cy="440703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Super/hypermarchés</a:t>
            </a:r>
          </a:p>
          <a:p>
            <a:pPr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classiques : 70%</a:t>
            </a:r>
          </a:p>
          <a:p>
            <a:pPr>
              <a:buClr>
                <a:schemeClr val="accent2"/>
              </a:buClr>
            </a:pPr>
            <a:endParaRPr lang="en-US" sz="1100" b="1" i="1" dirty="0">
              <a:latin typeface="+mj-lt"/>
            </a:endParaRP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B994AFC3-2574-483E-9B3C-FB8686009657}"/>
              </a:ext>
            </a:extLst>
          </p:cNvPr>
          <p:cNvSpPr/>
          <p:nvPr/>
        </p:nvSpPr>
        <p:spPr>
          <a:xfrm>
            <a:off x="6896095" y="1075961"/>
            <a:ext cx="540000" cy="540000"/>
          </a:xfrm>
          <a:prstGeom prst="ellipse">
            <a:avLst/>
          </a:prstGeom>
          <a:noFill/>
          <a:ln>
            <a:solidFill>
              <a:srgbClr val="A0C5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E5804EDE-0665-4AE2-BC48-D5012DFAEF01}"/>
              </a:ext>
            </a:extLst>
          </p:cNvPr>
          <p:cNvSpPr txBox="1"/>
          <p:nvPr/>
        </p:nvSpPr>
        <p:spPr>
          <a:xfrm>
            <a:off x="7498530" y="1124956"/>
            <a:ext cx="1759766" cy="492057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Magasins spécialisés en produits bio : 39%  </a:t>
            </a:r>
          </a:p>
          <a:p>
            <a:pPr>
              <a:buClr>
                <a:schemeClr val="accent2"/>
              </a:buClr>
            </a:pPr>
            <a:endParaRPr lang="en-US" sz="1100" b="1" dirty="0">
              <a:latin typeface="+mj-lt"/>
            </a:endParaRPr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0B6DFB9A-78FF-4177-BF01-50418F4AF15A}"/>
              </a:ext>
            </a:extLst>
          </p:cNvPr>
          <p:cNvSpPr/>
          <p:nvPr/>
        </p:nvSpPr>
        <p:spPr>
          <a:xfrm>
            <a:off x="2477895" y="1057075"/>
            <a:ext cx="540000" cy="540000"/>
          </a:xfrm>
          <a:prstGeom prst="ellipse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" name="Oval 22">
            <a:extLst>
              <a:ext uri="{FF2B5EF4-FFF2-40B4-BE49-F238E27FC236}">
                <a16:creationId xmlns:a16="http://schemas.microsoft.com/office/drawing/2014/main" id="{014A6229-083E-4365-BF08-092C426C1BDA}"/>
              </a:ext>
            </a:extLst>
          </p:cNvPr>
          <p:cNvSpPr/>
          <p:nvPr/>
        </p:nvSpPr>
        <p:spPr>
          <a:xfrm>
            <a:off x="275471" y="3108644"/>
            <a:ext cx="540000" cy="540000"/>
          </a:xfrm>
          <a:prstGeom prst="ellipse">
            <a:avLst/>
          </a:prstGeom>
          <a:noFill/>
          <a:ln>
            <a:solidFill>
              <a:srgbClr val="E9D6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4AEBA1A4-14F6-4511-9D8C-F8741D29A104}"/>
              </a:ext>
            </a:extLst>
          </p:cNvPr>
          <p:cNvSpPr txBox="1"/>
          <p:nvPr/>
        </p:nvSpPr>
        <p:spPr>
          <a:xfrm>
            <a:off x="849673" y="3225235"/>
            <a:ext cx="1469202" cy="247062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« Circuits courts » :  </a:t>
            </a:r>
            <a:r>
              <a:rPr lang="en-US" sz="1100" b="1" i="1" dirty="0">
                <a:latin typeface="+mj-lt"/>
              </a:rPr>
              <a:t>39%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EC1F922-14CC-45DC-A574-2BCE91CBFF26}"/>
              </a:ext>
            </a:extLst>
          </p:cNvPr>
          <p:cNvSpPr/>
          <p:nvPr/>
        </p:nvSpPr>
        <p:spPr>
          <a:xfrm>
            <a:off x="2433175" y="1030523"/>
            <a:ext cx="2057400" cy="1908000"/>
          </a:xfrm>
          <a:prstGeom prst="rect">
            <a:avLst/>
          </a:prstGeom>
          <a:noFill/>
          <a:ln>
            <a:solidFill>
              <a:srgbClr val="EC79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A3D1A0-D228-48C3-AFE8-FED8A5F119F1}"/>
              </a:ext>
            </a:extLst>
          </p:cNvPr>
          <p:cNvSpPr/>
          <p:nvPr/>
        </p:nvSpPr>
        <p:spPr>
          <a:xfrm>
            <a:off x="228354" y="1034061"/>
            <a:ext cx="2057400" cy="1908000"/>
          </a:xfrm>
          <a:prstGeom prst="rect">
            <a:avLst/>
          </a:prstGeom>
          <a:noFill/>
          <a:ln>
            <a:solidFill>
              <a:srgbClr val="9AD4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196879E-70BF-4AF3-A6D5-D8983FD421DA}"/>
              </a:ext>
            </a:extLst>
          </p:cNvPr>
          <p:cNvSpPr/>
          <p:nvPr/>
        </p:nvSpPr>
        <p:spPr>
          <a:xfrm>
            <a:off x="231892" y="3019983"/>
            <a:ext cx="2057400" cy="1908000"/>
          </a:xfrm>
          <a:prstGeom prst="rect">
            <a:avLst/>
          </a:prstGeom>
          <a:noFill/>
          <a:ln>
            <a:solidFill>
              <a:srgbClr val="E3CA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2A6D0C-8DAC-4B82-BA9B-BEEC90D39F9C}"/>
              </a:ext>
            </a:extLst>
          </p:cNvPr>
          <p:cNvSpPr/>
          <p:nvPr/>
        </p:nvSpPr>
        <p:spPr>
          <a:xfrm>
            <a:off x="2441056" y="3032283"/>
            <a:ext cx="2057400" cy="1908000"/>
          </a:xfrm>
          <a:prstGeom prst="rect">
            <a:avLst/>
          </a:prstGeom>
          <a:noFill/>
          <a:ln>
            <a:solidFill>
              <a:srgbClr val="678DB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BA36FB3C-5273-49E6-9756-5019CC09DDF1}"/>
              </a:ext>
            </a:extLst>
          </p:cNvPr>
          <p:cNvSpPr txBox="1"/>
          <p:nvPr/>
        </p:nvSpPr>
        <p:spPr>
          <a:xfrm>
            <a:off x="190935" y="1619340"/>
            <a:ext cx="2556960" cy="45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900" dirty="0"/>
              <a:t>Étudiants : </a:t>
            </a:r>
            <a:r>
              <a:rPr lang="fr-FR" sz="900" b="1" dirty="0">
                <a:solidFill>
                  <a:srgbClr val="9AD4D8"/>
                </a:solidFill>
              </a:rPr>
              <a:t>84%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Employés / Ouvriers : </a:t>
            </a:r>
            <a:r>
              <a:rPr lang="fr-FR" sz="900" b="1" dirty="0">
                <a:solidFill>
                  <a:srgbClr val="9AD4D8"/>
                </a:solidFill>
              </a:rPr>
              <a:t>75%</a:t>
            </a:r>
          </a:p>
        </p:txBody>
      </p:sp>
      <p:sp>
        <p:nvSpPr>
          <p:cNvPr id="107" name="Oval 1">
            <a:extLst>
              <a:ext uri="{FF2B5EF4-FFF2-40B4-BE49-F238E27FC236}">
                <a16:creationId xmlns:a16="http://schemas.microsoft.com/office/drawing/2014/main" id="{BADC4D43-9DD8-4D75-A2AD-731B8C9C5DC1}"/>
              </a:ext>
            </a:extLst>
          </p:cNvPr>
          <p:cNvSpPr/>
          <p:nvPr/>
        </p:nvSpPr>
        <p:spPr>
          <a:xfrm>
            <a:off x="310929" y="1069923"/>
            <a:ext cx="540000" cy="540000"/>
          </a:xfrm>
          <a:prstGeom prst="ellipse">
            <a:avLst/>
          </a:prstGeom>
          <a:noFill/>
          <a:ln>
            <a:solidFill>
              <a:srgbClr val="9AD4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9" name="TextBox 5">
            <a:extLst>
              <a:ext uri="{FF2B5EF4-FFF2-40B4-BE49-F238E27FC236}">
                <a16:creationId xmlns:a16="http://schemas.microsoft.com/office/drawing/2014/main" id="{6D7A451B-CDAB-44B2-85D1-1A5C2FC72DCA}"/>
              </a:ext>
            </a:extLst>
          </p:cNvPr>
          <p:cNvSpPr txBox="1"/>
          <p:nvPr/>
        </p:nvSpPr>
        <p:spPr>
          <a:xfrm>
            <a:off x="3058133" y="1142435"/>
            <a:ext cx="1294792" cy="454640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Marchés couverts ou de plein air : 55%</a:t>
            </a:r>
          </a:p>
          <a:p>
            <a:pPr>
              <a:buClr>
                <a:schemeClr val="accent2"/>
              </a:buClr>
            </a:pPr>
            <a:endParaRPr lang="en-US" sz="1100" b="1" i="1" dirty="0">
              <a:latin typeface="+mj-lt"/>
            </a:endParaRPr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0CCDA2DA-9980-4E3F-A6E8-3072304F852C}"/>
              </a:ext>
            </a:extLst>
          </p:cNvPr>
          <p:cNvSpPr/>
          <p:nvPr/>
        </p:nvSpPr>
        <p:spPr>
          <a:xfrm>
            <a:off x="4732657" y="1086906"/>
            <a:ext cx="540000" cy="5400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4BE4B2-E093-496B-B825-833A6A982B91}"/>
              </a:ext>
            </a:extLst>
          </p:cNvPr>
          <p:cNvSpPr/>
          <p:nvPr/>
        </p:nvSpPr>
        <p:spPr>
          <a:xfrm>
            <a:off x="4653648" y="1034061"/>
            <a:ext cx="2057400" cy="1908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882910BA-A8E0-46A0-8BD9-80EDB473703F}"/>
              </a:ext>
            </a:extLst>
          </p:cNvPr>
          <p:cNvSpPr txBox="1"/>
          <p:nvPr/>
        </p:nvSpPr>
        <p:spPr>
          <a:xfrm>
            <a:off x="5128882" y="1122749"/>
            <a:ext cx="1405003" cy="465156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Commerces de proximité : 49%</a:t>
            </a:r>
          </a:p>
        </p:txBody>
      </p:sp>
      <p:sp>
        <p:nvSpPr>
          <p:cNvPr id="32" name="Oval 18">
            <a:extLst>
              <a:ext uri="{FF2B5EF4-FFF2-40B4-BE49-F238E27FC236}">
                <a16:creationId xmlns:a16="http://schemas.microsoft.com/office/drawing/2014/main" id="{D3D2ED62-7299-4830-AEC0-77D0B7FF8B6F}"/>
              </a:ext>
            </a:extLst>
          </p:cNvPr>
          <p:cNvSpPr/>
          <p:nvPr/>
        </p:nvSpPr>
        <p:spPr>
          <a:xfrm>
            <a:off x="2515995" y="3085885"/>
            <a:ext cx="540000" cy="540000"/>
          </a:xfrm>
          <a:prstGeom prst="ellipse">
            <a:avLst/>
          </a:prstGeom>
          <a:noFill/>
          <a:ln>
            <a:solidFill>
              <a:srgbClr val="5A83A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8CF7EE5-02D0-471B-9810-5F7C4387D849}"/>
              </a:ext>
            </a:extLst>
          </p:cNvPr>
          <p:cNvSpPr/>
          <p:nvPr/>
        </p:nvSpPr>
        <p:spPr>
          <a:xfrm>
            <a:off x="4653648" y="3030149"/>
            <a:ext cx="2057400" cy="190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B66DC86A-C789-41D2-AC39-214626D46BEE}"/>
              </a:ext>
            </a:extLst>
          </p:cNvPr>
          <p:cNvSpPr txBox="1"/>
          <p:nvPr/>
        </p:nvSpPr>
        <p:spPr>
          <a:xfrm>
            <a:off x="3137475" y="3106821"/>
            <a:ext cx="1301343" cy="454640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Magasins de hard discount : 28%</a:t>
            </a:r>
          </a:p>
          <a:p>
            <a:pPr>
              <a:buClr>
                <a:schemeClr val="accent2"/>
              </a:buClr>
            </a:pPr>
            <a:endParaRPr lang="en-US" sz="1100" b="1" i="1" dirty="0">
              <a:latin typeface="+mj-lt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40B54BD-BB5B-4511-861D-C2F75A5D3350}"/>
              </a:ext>
            </a:extLst>
          </p:cNvPr>
          <p:cNvSpPr txBox="1"/>
          <p:nvPr/>
        </p:nvSpPr>
        <p:spPr>
          <a:xfrm>
            <a:off x="208059" y="770397"/>
            <a:ext cx="2809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/>
              <a:t>Ranking</a:t>
            </a:r>
            <a:r>
              <a:rPr lang="fr-FR" sz="1200" i="1" dirty="0"/>
              <a:t> sur le % Total des réponses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11D2E9E0-ED8E-4608-9979-B17885C5D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102" y="1199805"/>
            <a:ext cx="298531" cy="324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806EE50-37A5-4580-82E8-2D92D550A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95" y="1133130"/>
            <a:ext cx="405211" cy="4397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184206-D266-464B-B4B8-DAC1A27D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81" y="3203987"/>
            <a:ext cx="298531" cy="324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2CDEF22-80B6-4836-AD64-EAF7176AA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485" y="1173657"/>
            <a:ext cx="363468" cy="39447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5DA3815-79CC-4F5A-8E1B-7FCDD4C4C8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5489" y="1102728"/>
            <a:ext cx="410353" cy="445362"/>
          </a:xfrm>
          <a:prstGeom prst="rect">
            <a:avLst/>
          </a:prstGeom>
        </p:spPr>
      </p:pic>
      <p:sp>
        <p:nvSpPr>
          <p:cNvPr id="41" name="Espace réservé du numéro de diapositive 40">
            <a:extLst>
              <a:ext uri="{FF2B5EF4-FFF2-40B4-BE49-F238E27FC236}">
                <a16:creationId xmlns:a16="http://schemas.microsoft.com/office/drawing/2014/main" id="{96DD032E-0525-4EDF-9C10-83FA150C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2468" y="4872038"/>
            <a:ext cx="2057400" cy="273844"/>
          </a:xfrm>
        </p:spPr>
        <p:txBody>
          <a:bodyPr/>
          <a:lstStyle/>
          <a:p>
            <a:fld id="{EF126CE3-3D61-7144-94D3-4AC4E8BBDFC0}" type="slidenum">
              <a:rPr lang="fr-FR" smtClean="0"/>
              <a:t>13</a:t>
            </a:fld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6E0D73-E9D6-4700-ABED-87A0D1E1AFCB}"/>
              </a:ext>
            </a:extLst>
          </p:cNvPr>
          <p:cNvSpPr/>
          <p:nvPr/>
        </p:nvSpPr>
        <p:spPr>
          <a:xfrm>
            <a:off x="6851016" y="1030523"/>
            <a:ext cx="2057400" cy="1908000"/>
          </a:xfrm>
          <a:prstGeom prst="rect">
            <a:avLst/>
          </a:prstGeom>
          <a:noFill/>
          <a:ln>
            <a:solidFill>
              <a:srgbClr val="A9CA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7C6C97-ABBE-4027-BD14-0A021BAE86EE}"/>
              </a:ext>
            </a:extLst>
          </p:cNvPr>
          <p:cNvSpPr/>
          <p:nvPr/>
        </p:nvSpPr>
        <p:spPr>
          <a:xfrm>
            <a:off x="6859203" y="3019983"/>
            <a:ext cx="2057400" cy="1908000"/>
          </a:xfrm>
          <a:prstGeom prst="rect">
            <a:avLst/>
          </a:prstGeom>
          <a:noFill/>
          <a:ln>
            <a:solidFill>
              <a:srgbClr val="702D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9740CB7F-D4A8-4BC3-BB69-1879821E8D15}"/>
              </a:ext>
            </a:extLst>
          </p:cNvPr>
          <p:cNvSpPr txBox="1"/>
          <p:nvPr/>
        </p:nvSpPr>
        <p:spPr>
          <a:xfrm>
            <a:off x="5301626" y="3165601"/>
            <a:ext cx="1508749" cy="265856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Magasins de surgelés : 13%</a:t>
            </a:r>
          </a:p>
          <a:p>
            <a:pPr>
              <a:buClr>
                <a:schemeClr val="accent2"/>
              </a:buClr>
            </a:pPr>
            <a:endParaRPr lang="en-US" sz="1100" b="1" i="1" dirty="0">
              <a:latin typeface="+mj-lt"/>
            </a:endParaRP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EFE64883-9CA4-4D96-AC0A-119BE6671965}"/>
              </a:ext>
            </a:extLst>
          </p:cNvPr>
          <p:cNvSpPr txBox="1"/>
          <p:nvPr/>
        </p:nvSpPr>
        <p:spPr>
          <a:xfrm>
            <a:off x="7547062" y="3098798"/>
            <a:ext cx="1551530" cy="454640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Internet, via le service « drive » ou la livraison</a:t>
            </a:r>
          </a:p>
          <a:p>
            <a:pPr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à domicile : 11%</a:t>
            </a:r>
          </a:p>
          <a:p>
            <a:pPr>
              <a:buClr>
                <a:schemeClr val="accent2"/>
              </a:buClr>
            </a:pPr>
            <a:endParaRPr lang="en-US" sz="1100" b="1" i="1" dirty="0">
              <a:latin typeface="+mj-lt"/>
            </a:endParaRP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9214311B-3D06-46A3-99C0-8BC133CB17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7395" y="3053013"/>
            <a:ext cx="622727" cy="622727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F84DA58-462D-440C-9697-8958A54761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7066" y="3089438"/>
            <a:ext cx="568929" cy="568929"/>
          </a:xfrm>
          <a:prstGeom prst="rect">
            <a:avLst/>
          </a:prstGeom>
        </p:spPr>
      </p:pic>
      <p:sp>
        <p:nvSpPr>
          <p:cNvPr id="50" name="Oval 22">
            <a:extLst>
              <a:ext uri="{FF2B5EF4-FFF2-40B4-BE49-F238E27FC236}">
                <a16:creationId xmlns:a16="http://schemas.microsoft.com/office/drawing/2014/main" id="{A2A95B9A-9833-48F0-B213-432ADB4852F6}"/>
              </a:ext>
            </a:extLst>
          </p:cNvPr>
          <p:cNvSpPr/>
          <p:nvPr/>
        </p:nvSpPr>
        <p:spPr>
          <a:xfrm>
            <a:off x="4713607" y="3083191"/>
            <a:ext cx="540000" cy="5400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Oval 18">
            <a:extLst>
              <a:ext uri="{FF2B5EF4-FFF2-40B4-BE49-F238E27FC236}">
                <a16:creationId xmlns:a16="http://schemas.microsoft.com/office/drawing/2014/main" id="{610F4F82-4964-42A5-83BB-6C4949F72223}"/>
              </a:ext>
            </a:extLst>
          </p:cNvPr>
          <p:cNvSpPr/>
          <p:nvPr/>
        </p:nvSpPr>
        <p:spPr>
          <a:xfrm>
            <a:off x="6958530" y="3079743"/>
            <a:ext cx="540000" cy="540000"/>
          </a:xfrm>
          <a:prstGeom prst="ellipse">
            <a:avLst/>
          </a:prstGeom>
          <a:noFill/>
          <a:ln>
            <a:solidFill>
              <a:srgbClr val="702D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E14A1672-E76A-4C96-BAFE-F1E9FB4847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5268" y="3242373"/>
            <a:ext cx="319805" cy="319805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56BEA282-C9A4-468E-B776-F26512B70A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7026" y="3111034"/>
            <a:ext cx="249113" cy="249113"/>
          </a:xfrm>
          <a:prstGeom prst="rect">
            <a:avLst/>
          </a:prstGeom>
        </p:spPr>
      </p:pic>
      <p:graphicFrame>
        <p:nvGraphicFramePr>
          <p:cNvPr id="54" name="Graphique 53">
            <a:extLst>
              <a:ext uri="{FF2B5EF4-FFF2-40B4-BE49-F238E27FC236}">
                <a16:creationId xmlns:a16="http://schemas.microsoft.com/office/drawing/2014/main" id="{CD84DAE6-222F-4ED5-AA03-0582C0131B7A}"/>
              </a:ext>
            </a:extLst>
          </p:cNvPr>
          <p:cNvGraphicFramePr/>
          <p:nvPr>
            <p:extLst/>
          </p:nvPr>
        </p:nvGraphicFramePr>
        <p:xfrm>
          <a:off x="240441" y="2072779"/>
          <a:ext cx="2048851" cy="75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5" name="ZoneTexte 54">
            <a:extLst>
              <a:ext uri="{FF2B5EF4-FFF2-40B4-BE49-F238E27FC236}">
                <a16:creationId xmlns:a16="http://schemas.microsoft.com/office/drawing/2014/main" id="{E7239EA8-3E00-4688-82B5-31DED625486E}"/>
              </a:ext>
            </a:extLst>
          </p:cNvPr>
          <p:cNvSpPr txBox="1"/>
          <p:nvPr/>
        </p:nvSpPr>
        <p:spPr>
          <a:xfrm>
            <a:off x="2386084" y="1583532"/>
            <a:ext cx="2556960" cy="646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750" dirty="0"/>
              <a:t>Retraités : </a:t>
            </a:r>
            <a:r>
              <a:rPr lang="fr-FR" sz="750" b="1" dirty="0">
                <a:solidFill>
                  <a:srgbClr val="EC790A"/>
                </a:solidFill>
              </a:rPr>
              <a:t>64%</a:t>
            </a:r>
          </a:p>
          <a:p>
            <a:pPr>
              <a:lnSpc>
                <a:spcPts val="1500"/>
              </a:lnSpc>
            </a:pPr>
            <a:r>
              <a:rPr lang="fr-FR" sz="750" dirty="0"/>
              <a:t>Ariège : </a:t>
            </a:r>
            <a:r>
              <a:rPr lang="fr-FR" sz="750" b="1" dirty="0">
                <a:solidFill>
                  <a:srgbClr val="EC790A"/>
                </a:solidFill>
              </a:rPr>
              <a:t>64% </a:t>
            </a:r>
            <a:r>
              <a:rPr lang="fr-FR" sz="750" dirty="0"/>
              <a:t>/ Gers : </a:t>
            </a:r>
            <a:r>
              <a:rPr lang="fr-FR" sz="750" b="1" dirty="0">
                <a:solidFill>
                  <a:srgbClr val="EC790A"/>
                </a:solidFill>
              </a:rPr>
              <a:t>62% </a:t>
            </a:r>
            <a:r>
              <a:rPr lang="fr-FR" sz="750" dirty="0"/>
              <a:t>/ Tarn : </a:t>
            </a:r>
            <a:r>
              <a:rPr lang="fr-FR" sz="750" b="1" dirty="0">
                <a:solidFill>
                  <a:srgbClr val="EC790A"/>
                </a:solidFill>
              </a:rPr>
              <a:t>61%</a:t>
            </a:r>
          </a:p>
          <a:p>
            <a:pPr>
              <a:lnSpc>
                <a:spcPts val="1500"/>
              </a:lnSpc>
            </a:pPr>
            <a:r>
              <a:rPr lang="fr-FR" sz="750" dirty="0"/>
              <a:t>Agriculteurs / Cadres / Professions lib. : </a:t>
            </a:r>
            <a:r>
              <a:rPr lang="fr-FR" sz="750" b="1" dirty="0">
                <a:solidFill>
                  <a:srgbClr val="EC790A"/>
                </a:solidFill>
              </a:rPr>
              <a:t>57%</a:t>
            </a:r>
          </a:p>
        </p:txBody>
      </p:sp>
      <p:graphicFrame>
        <p:nvGraphicFramePr>
          <p:cNvPr id="56" name="Graphique 55">
            <a:extLst>
              <a:ext uri="{FF2B5EF4-FFF2-40B4-BE49-F238E27FC236}">
                <a16:creationId xmlns:a16="http://schemas.microsoft.com/office/drawing/2014/main" id="{4815425F-8256-4D32-9132-C71BD2AE963C}"/>
              </a:ext>
            </a:extLst>
          </p:cNvPr>
          <p:cNvGraphicFramePr/>
          <p:nvPr>
            <p:extLst/>
          </p:nvPr>
        </p:nvGraphicFramePr>
        <p:xfrm>
          <a:off x="2406675" y="2195725"/>
          <a:ext cx="2048851" cy="75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7" name="ZoneTexte 56">
            <a:extLst>
              <a:ext uri="{FF2B5EF4-FFF2-40B4-BE49-F238E27FC236}">
                <a16:creationId xmlns:a16="http://schemas.microsoft.com/office/drawing/2014/main" id="{7DF81569-AA45-4C13-8661-17977DBB453F}"/>
              </a:ext>
            </a:extLst>
          </p:cNvPr>
          <p:cNvSpPr txBox="1"/>
          <p:nvPr/>
        </p:nvSpPr>
        <p:spPr>
          <a:xfrm>
            <a:off x="4624264" y="1762087"/>
            <a:ext cx="2556960" cy="651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900" dirty="0"/>
              <a:t>Lozère : </a:t>
            </a:r>
            <a:r>
              <a:rPr lang="fr-FR" sz="900" b="1" dirty="0">
                <a:solidFill>
                  <a:srgbClr val="A6A6A6"/>
                </a:solidFill>
              </a:rPr>
              <a:t>63%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Aveyron: </a:t>
            </a:r>
            <a:r>
              <a:rPr lang="fr-FR" sz="900" b="1" dirty="0">
                <a:solidFill>
                  <a:srgbClr val="A6A6A6"/>
                </a:solidFill>
              </a:rPr>
              <a:t>59%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Gers : </a:t>
            </a:r>
            <a:r>
              <a:rPr lang="fr-FR" sz="900" b="1" dirty="0">
                <a:solidFill>
                  <a:srgbClr val="A6A6A6"/>
                </a:solidFill>
              </a:rPr>
              <a:t>57%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D6D1C0E-B496-4628-8B9B-AE067C849D18}"/>
              </a:ext>
            </a:extLst>
          </p:cNvPr>
          <p:cNvSpPr txBox="1"/>
          <p:nvPr/>
        </p:nvSpPr>
        <p:spPr>
          <a:xfrm>
            <a:off x="6848118" y="1797626"/>
            <a:ext cx="2556960" cy="84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900" dirty="0"/>
              <a:t>Professions libérales : </a:t>
            </a:r>
            <a:r>
              <a:rPr lang="fr-FR" sz="900" b="1" dirty="0">
                <a:solidFill>
                  <a:srgbClr val="A7CA4D"/>
                </a:solidFill>
              </a:rPr>
              <a:t>60%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Cadres : </a:t>
            </a:r>
            <a:r>
              <a:rPr lang="fr-FR" sz="900" b="1" dirty="0">
                <a:solidFill>
                  <a:srgbClr val="A7CA4D"/>
                </a:solidFill>
              </a:rPr>
              <a:t>51%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25-34 ans : </a:t>
            </a:r>
            <a:r>
              <a:rPr lang="fr-FR" sz="900" b="1" dirty="0">
                <a:solidFill>
                  <a:srgbClr val="A7CA4D"/>
                </a:solidFill>
              </a:rPr>
              <a:t>49%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Ariège : </a:t>
            </a:r>
            <a:r>
              <a:rPr lang="fr-FR" sz="900" b="1" dirty="0">
                <a:solidFill>
                  <a:srgbClr val="A7CA4D"/>
                </a:solidFill>
              </a:rPr>
              <a:t>45%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36FE0020-621B-4D53-82D9-1764AC22DF4A}"/>
              </a:ext>
            </a:extLst>
          </p:cNvPr>
          <p:cNvSpPr txBox="1"/>
          <p:nvPr/>
        </p:nvSpPr>
        <p:spPr>
          <a:xfrm>
            <a:off x="228312" y="3657180"/>
            <a:ext cx="2556960" cy="84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900" dirty="0"/>
              <a:t>Agriculteurs : </a:t>
            </a:r>
            <a:r>
              <a:rPr lang="fr-FR" sz="900" b="1" dirty="0">
                <a:solidFill>
                  <a:srgbClr val="E3CA71"/>
                </a:solidFill>
              </a:rPr>
              <a:t>64%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Professions libérales : </a:t>
            </a:r>
            <a:r>
              <a:rPr lang="fr-FR" sz="900" b="1" dirty="0">
                <a:solidFill>
                  <a:srgbClr val="E3CA71"/>
                </a:solidFill>
              </a:rPr>
              <a:t>49%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Artisans : </a:t>
            </a:r>
            <a:r>
              <a:rPr lang="fr-FR" sz="900" b="1" dirty="0">
                <a:solidFill>
                  <a:srgbClr val="E3CA71"/>
                </a:solidFill>
              </a:rPr>
              <a:t>48%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Lot : </a:t>
            </a:r>
            <a:r>
              <a:rPr lang="fr-FR" sz="900" b="1" dirty="0">
                <a:solidFill>
                  <a:srgbClr val="E3CA71"/>
                </a:solidFill>
              </a:rPr>
              <a:t>45%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CC1366E-6719-461C-8765-A9308B42A38E}"/>
              </a:ext>
            </a:extLst>
          </p:cNvPr>
          <p:cNvSpPr txBox="1"/>
          <p:nvPr/>
        </p:nvSpPr>
        <p:spPr>
          <a:xfrm>
            <a:off x="2426690" y="3694208"/>
            <a:ext cx="2556960" cy="122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900" dirty="0"/>
              <a:t>Chômeurs : </a:t>
            </a:r>
            <a:r>
              <a:rPr lang="fr-FR" sz="900" b="1" dirty="0">
                <a:solidFill>
                  <a:srgbClr val="7496BA"/>
                </a:solidFill>
              </a:rPr>
              <a:t>38%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Pyrénées-Orientales : </a:t>
            </a:r>
            <a:r>
              <a:rPr lang="fr-FR" sz="900" b="1" dirty="0">
                <a:solidFill>
                  <a:srgbClr val="7496BA"/>
                </a:solidFill>
              </a:rPr>
              <a:t>37%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Étudiants : </a:t>
            </a:r>
            <a:r>
              <a:rPr lang="fr-FR" sz="900" b="1" dirty="0">
                <a:solidFill>
                  <a:srgbClr val="7496BA"/>
                </a:solidFill>
              </a:rPr>
              <a:t>37%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Ouvriers : </a:t>
            </a:r>
            <a:r>
              <a:rPr lang="fr-FR" sz="900" b="1" dirty="0">
                <a:solidFill>
                  <a:srgbClr val="7496BA"/>
                </a:solidFill>
              </a:rPr>
              <a:t>36%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Moins de 18 ans : </a:t>
            </a:r>
            <a:r>
              <a:rPr lang="fr-FR" sz="900" b="1" dirty="0">
                <a:solidFill>
                  <a:srgbClr val="7496BA"/>
                </a:solidFill>
              </a:rPr>
              <a:t>36%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18-24 ans : </a:t>
            </a:r>
            <a:r>
              <a:rPr lang="fr-FR" sz="900" b="1" dirty="0">
                <a:solidFill>
                  <a:srgbClr val="7496BA"/>
                </a:solidFill>
              </a:rPr>
              <a:t>36%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8906024-8911-4447-A2C2-DCC4DCE216E2}"/>
              </a:ext>
            </a:extLst>
          </p:cNvPr>
          <p:cNvSpPr txBox="1"/>
          <p:nvPr/>
        </p:nvSpPr>
        <p:spPr>
          <a:xfrm>
            <a:off x="4990102" y="3979962"/>
            <a:ext cx="2556960" cy="267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900" dirty="0"/>
              <a:t>65 ans et plus : </a:t>
            </a:r>
            <a:r>
              <a:rPr lang="fr-FR" sz="900" b="1" dirty="0">
                <a:solidFill>
                  <a:srgbClr val="C00000"/>
                </a:solidFill>
              </a:rPr>
              <a:t>18%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AA9427B-2384-419A-A4A5-06EBD6A5189A}"/>
              </a:ext>
            </a:extLst>
          </p:cNvPr>
          <p:cNvSpPr txBox="1"/>
          <p:nvPr/>
        </p:nvSpPr>
        <p:spPr>
          <a:xfrm>
            <a:off x="6866240" y="3799996"/>
            <a:ext cx="2556960" cy="45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900" dirty="0"/>
              <a:t>25-34 ans : </a:t>
            </a:r>
            <a:r>
              <a:rPr lang="fr-FR" sz="900" b="1" dirty="0">
                <a:solidFill>
                  <a:srgbClr val="7B3D8D"/>
                </a:solidFill>
              </a:rPr>
              <a:t>20%</a:t>
            </a:r>
          </a:p>
          <a:p>
            <a:pPr>
              <a:lnSpc>
                <a:spcPts val="1500"/>
              </a:lnSpc>
            </a:pPr>
            <a:r>
              <a:rPr lang="fr-FR" sz="900" dirty="0"/>
              <a:t>35-49 ans : </a:t>
            </a:r>
            <a:r>
              <a:rPr lang="fr-FR" sz="900" b="1" dirty="0">
                <a:solidFill>
                  <a:srgbClr val="7B3D8D"/>
                </a:solidFill>
              </a:rPr>
              <a:t>19%</a:t>
            </a:r>
          </a:p>
        </p:txBody>
      </p:sp>
    </p:spTree>
    <p:extLst>
      <p:ext uri="{BB962C8B-B14F-4D97-AF65-F5344CB8AC3E}">
        <p14:creationId xmlns:p14="http://schemas.microsoft.com/office/powerpoint/2010/main" val="28830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823601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Vous arrive t-il d’acheter les produits alimentaires suivants ?</a:t>
            </a:r>
            <a:endParaRPr kumimoji="0" lang="fr-FR" sz="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ensemble – Une seule réponse possible par item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138052"/>
            <a:ext cx="6792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Dans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panier alimentaire, les produits locaux et bio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sont à l’honneur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BFF51B10-D682-4601-9A68-6649AC2D9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322614"/>
              </p:ext>
            </p:extLst>
          </p:nvPr>
        </p:nvGraphicFramePr>
        <p:xfrm>
          <a:off x="-269594" y="1480848"/>
          <a:ext cx="8914868" cy="324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C3DA343-0F89-4B37-8743-47A407144D6D}"/>
              </a:ext>
            </a:extLst>
          </p:cNvPr>
          <p:cNvCxnSpPr/>
          <p:nvPr/>
        </p:nvCxnSpPr>
        <p:spPr>
          <a:xfrm>
            <a:off x="628650" y="2447925"/>
            <a:ext cx="8257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EB2D00-8B93-4837-9466-8D73D22C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06389B8-330F-4E29-A6CC-5434DEBCA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46566"/>
              </p:ext>
            </p:extLst>
          </p:nvPr>
        </p:nvGraphicFramePr>
        <p:xfrm>
          <a:off x="6529318" y="942190"/>
          <a:ext cx="2102953" cy="331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736">
                  <a:extLst>
                    <a:ext uri="{9D8B030D-6E8A-4147-A177-3AD203B41FA5}">
                      <a16:colId xmlns:a16="http://schemas.microsoft.com/office/drawing/2014/main" val="4169440368"/>
                    </a:ext>
                  </a:extLst>
                </a:gridCol>
                <a:gridCol w="870217">
                  <a:extLst>
                    <a:ext uri="{9D8B030D-6E8A-4147-A177-3AD203B41FA5}">
                      <a16:colId xmlns:a16="http://schemas.microsoft.com/office/drawing/2014/main" val="3991321858"/>
                    </a:ext>
                  </a:extLst>
                </a:gridCol>
              </a:tblGrid>
              <a:tr h="60504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Vous ne connaissez pas ce type de produits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 se prononce pas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426096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771343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23108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880675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63580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53154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49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8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284706" y="25786"/>
            <a:ext cx="6600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Le bio est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particulièrement prisé par les CSP+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Si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les plus âgés privilégient plutôt le local, les plus jeunes sont davantage sensibles au bio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6AD15B6-B364-4F5C-85A7-92C5E134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9249E58-56C5-4CC6-9AB0-9F01D453F46B}"/>
              </a:ext>
            </a:extLst>
          </p:cNvPr>
          <p:cNvSpPr txBox="1"/>
          <p:nvPr/>
        </p:nvSpPr>
        <p:spPr>
          <a:xfrm>
            <a:off x="1255036" y="1974652"/>
            <a:ext cx="2916914" cy="262284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Des produits locaux (de la région Occitanie) : 54%</a:t>
            </a:r>
          </a:p>
          <a:p>
            <a:pPr>
              <a:buClr>
                <a:schemeClr val="accent2"/>
              </a:buClr>
            </a:pPr>
            <a:endParaRPr lang="en-US" sz="1100" b="1" i="1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9F836-6005-4146-A0FF-0E6B4E278331}"/>
              </a:ext>
            </a:extLst>
          </p:cNvPr>
          <p:cNvSpPr/>
          <p:nvPr/>
        </p:nvSpPr>
        <p:spPr>
          <a:xfrm>
            <a:off x="339987" y="1721898"/>
            <a:ext cx="4104000" cy="295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Oval 1">
            <a:extLst>
              <a:ext uri="{FF2B5EF4-FFF2-40B4-BE49-F238E27FC236}">
                <a16:creationId xmlns:a16="http://schemas.microsoft.com/office/drawing/2014/main" id="{2F437D12-7ED2-47AA-8139-EC602396FE86}"/>
              </a:ext>
            </a:extLst>
          </p:cNvPr>
          <p:cNvSpPr/>
          <p:nvPr/>
        </p:nvSpPr>
        <p:spPr>
          <a:xfrm>
            <a:off x="491904" y="1790662"/>
            <a:ext cx="630265" cy="630264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2A6E3A-1170-4BFE-816B-7B5864C59795}"/>
              </a:ext>
            </a:extLst>
          </p:cNvPr>
          <p:cNvSpPr/>
          <p:nvPr/>
        </p:nvSpPr>
        <p:spPr>
          <a:xfrm>
            <a:off x="4696358" y="1721898"/>
            <a:ext cx="4104000" cy="2952750"/>
          </a:xfrm>
          <a:prstGeom prst="rect">
            <a:avLst/>
          </a:prstGeom>
          <a:noFill/>
          <a:ln>
            <a:solidFill>
              <a:srgbClr val="DEEB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CD19ECE-73A5-4CA5-8CD4-1AA90E533468}"/>
              </a:ext>
            </a:extLst>
          </p:cNvPr>
          <p:cNvSpPr txBox="1"/>
          <p:nvPr/>
        </p:nvSpPr>
        <p:spPr>
          <a:xfrm>
            <a:off x="289653" y="1413673"/>
            <a:ext cx="11239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% Souvent</a:t>
            </a:r>
          </a:p>
        </p:txBody>
      </p:sp>
      <p:sp>
        <p:nvSpPr>
          <p:cNvPr id="24" name="Rectangle 2050">
            <a:extLst>
              <a:ext uri="{FF2B5EF4-FFF2-40B4-BE49-F238E27FC236}">
                <a16:creationId xmlns:a16="http://schemas.microsoft.com/office/drawing/2014/main" id="{63D7769B-C377-4275-BFE6-42924D34DBC1}"/>
              </a:ext>
            </a:extLst>
          </p:cNvPr>
          <p:cNvSpPr txBox="1">
            <a:spLocks noChangeArrowheads="1"/>
          </p:cNvSpPr>
          <p:nvPr/>
        </p:nvSpPr>
        <p:spPr>
          <a:xfrm>
            <a:off x="289653" y="1080286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Vous arrive t-il d’acheter les produits alimentaires suivants ?</a:t>
            </a:r>
            <a:endParaRPr kumimoji="0" lang="fr-FR" sz="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ensemble – Une seule réponse possible par item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4920740E-CAC1-42C4-96E9-0A600A99C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94" y="1918924"/>
            <a:ext cx="373739" cy="373739"/>
          </a:xfrm>
          <a:prstGeom prst="rect">
            <a:avLst/>
          </a:prstGeom>
        </p:spPr>
      </p:pic>
      <p:sp>
        <p:nvSpPr>
          <p:cNvPr id="26" name="Oval 13">
            <a:extLst>
              <a:ext uri="{FF2B5EF4-FFF2-40B4-BE49-F238E27FC236}">
                <a16:creationId xmlns:a16="http://schemas.microsoft.com/office/drawing/2014/main" id="{3207FC40-3DE6-4EB7-BE64-528B9C876030}"/>
              </a:ext>
            </a:extLst>
          </p:cNvPr>
          <p:cNvSpPr/>
          <p:nvPr/>
        </p:nvSpPr>
        <p:spPr>
          <a:xfrm>
            <a:off x="4838653" y="1797307"/>
            <a:ext cx="630000" cy="630000"/>
          </a:xfrm>
          <a:prstGeom prst="ellipse">
            <a:avLst/>
          </a:prstGeom>
          <a:noFill/>
          <a:ln>
            <a:solidFill>
              <a:srgbClr val="A0C5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362FF95-C4FE-4D8F-88EF-80B6D0310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752" y="1931257"/>
            <a:ext cx="364871" cy="396000"/>
          </a:xfrm>
          <a:prstGeom prst="rect">
            <a:avLst/>
          </a:prstGeom>
        </p:spPr>
      </p:pic>
      <p:sp>
        <p:nvSpPr>
          <p:cNvPr id="28" name="TextBox 5">
            <a:extLst>
              <a:ext uri="{FF2B5EF4-FFF2-40B4-BE49-F238E27FC236}">
                <a16:creationId xmlns:a16="http://schemas.microsoft.com/office/drawing/2014/main" id="{A2F2AC5A-AFD7-499A-8A48-AEEABA1CDA26}"/>
              </a:ext>
            </a:extLst>
          </p:cNvPr>
          <p:cNvSpPr txBox="1"/>
          <p:nvPr/>
        </p:nvSpPr>
        <p:spPr>
          <a:xfrm>
            <a:off x="5540186" y="1981165"/>
            <a:ext cx="3192242" cy="262284"/>
          </a:xfrm>
          <a:prstGeom prst="rect">
            <a:avLst/>
          </a:prstGeom>
          <a:noFill/>
        </p:spPr>
        <p:txBody>
          <a:bodyPr wrap="square" lIns="0" numCol="1" spcCol="457200" rtlCol="0">
            <a:noAutofit/>
          </a:bodyPr>
          <a:lstStyle/>
          <a:p>
            <a:pPr>
              <a:buClr>
                <a:schemeClr val="accent2"/>
              </a:buClr>
            </a:pPr>
            <a:r>
              <a:rPr lang="fr-FR" sz="1100" b="1" i="1" dirty="0">
                <a:latin typeface="+mj-lt"/>
              </a:rPr>
              <a:t>Des produits bio (issus de l’agriculture biologique) : 43%</a:t>
            </a:r>
          </a:p>
          <a:p>
            <a:pPr>
              <a:buClr>
                <a:schemeClr val="accent2"/>
              </a:buClr>
            </a:pPr>
            <a:endParaRPr lang="en-US" sz="1100" b="1" i="1" dirty="0">
              <a:latin typeface="+mj-lt"/>
            </a:endParaRPr>
          </a:p>
        </p:txBody>
      </p:sp>
      <p:graphicFrame>
        <p:nvGraphicFramePr>
          <p:cNvPr id="29" name="Graphique 28">
            <a:extLst>
              <a:ext uri="{FF2B5EF4-FFF2-40B4-BE49-F238E27FC236}">
                <a16:creationId xmlns:a16="http://schemas.microsoft.com/office/drawing/2014/main" id="{5A4A701A-D81D-49BD-999D-19E32610051C}"/>
              </a:ext>
            </a:extLst>
          </p:cNvPr>
          <p:cNvGraphicFramePr/>
          <p:nvPr>
            <p:extLst/>
          </p:nvPr>
        </p:nvGraphicFramePr>
        <p:xfrm>
          <a:off x="339987" y="3697393"/>
          <a:ext cx="4036069" cy="75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ZoneTexte 29">
            <a:extLst>
              <a:ext uri="{FF2B5EF4-FFF2-40B4-BE49-F238E27FC236}">
                <a16:creationId xmlns:a16="http://schemas.microsoft.com/office/drawing/2014/main" id="{388DD471-4BD2-4BE0-9CEF-78FD5684F1F9}"/>
              </a:ext>
            </a:extLst>
          </p:cNvPr>
          <p:cNvSpPr txBox="1"/>
          <p:nvPr/>
        </p:nvSpPr>
        <p:spPr>
          <a:xfrm>
            <a:off x="339986" y="2587449"/>
            <a:ext cx="3831963" cy="466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1200" dirty="0"/>
              <a:t>CSP+ : </a:t>
            </a:r>
            <a:r>
              <a:rPr lang="fr-FR" sz="1200" b="1" dirty="0">
                <a:solidFill>
                  <a:srgbClr val="C00000"/>
                </a:solidFill>
              </a:rPr>
              <a:t>63%</a:t>
            </a:r>
            <a:r>
              <a:rPr lang="fr-FR" sz="1200" b="1" dirty="0">
                <a:solidFill>
                  <a:srgbClr val="9AD4D8"/>
                </a:solidFill>
              </a:rPr>
              <a:t> </a:t>
            </a:r>
            <a:r>
              <a:rPr lang="fr-FR" sz="1200" dirty="0"/>
              <a:t>/ CSP -  : </a:t>
            </a:r>
            <a:r>
              <a:rPr lang="fr-FR" sz="1200" b="1" dirty="0">
                <a:solidFill>
                  <a:srgbClr val="C00000"/>
                </a:solidFill>
              </a:rPr>
              <a:t>48% </a:t>
            </a:r>
          </a:p>
          <a:p>
            <a:pPr>
              <a:lnSpc>
                <a:spcPts val="1500"/>
              </a:lnSpc>
            </a:pPr>
            <a:r>
              <a:rPr lang="fr-FR" sz="1200" dirty="0"/>
              <a:t>Rural : </a:t>
            </a:r>
            <a:r>
              <a:rPr lang="fr-FR" sz="1200" b="1" dirty="0">
                <a:solidFill>
                  <a:srgbClr val="C00000"/>
                </a:solidFill>
              </a:rPr>
              <a:t>60%</a:t>
            </a:r>
            <a:r>
              <a:rPr lang="fr-FR" sz="1200" b="1" dirty="0">
                <a:solidFill>
                  <a:srgbClr val="9AD4D8"/>
                </a:solidFill>
              </a:rPr>
              <a:t> </a:t>
            </a:r>
            <a:r>
              <a:rPr lang="fr-FR" sz="1200" dirty="0"/>
              <a:t>/ 100 000 habitants et plus : </a:t>
            </a:r>
            <a:r>
              <a:rPr lang="fr-FR" sz="1200" b="1" dirty="0">
                <a:solidFill>
                  <a:srgbClr val="C00000"/>
                </a:solidFill>
              </a:rPr>
              <a:t>50%</a:t>
            </a:r>
            <a:r>
              <a:rPr lang="fr-FR" sz="1200" b="1" dirty="0">
                <a:solidFill>
                  <a:srgbClr val="9AD4D8"/>
                </a:solidFill>
              </a:rPr>
              <a:t>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0DEA911-68DC-4BE1-B6A0-4D753A0D6EED}"/>
              </a:ext>
            </a:extLst>
          </p:cNvPr>
          <p:cNvSpPr txBox="1"/>
          <p:nvPr/>
        </p:nvSpPr>
        <p:spPr>
          <a:xfrm>
            <a:off x="4696358" y="2716194"/>
            <a:ext cx="4039368" cy="123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fr-FR" sz="1200" dirty="0"/>
              <a:t>Professions libérales : </a:t>
            </a:r>
            <a:r>
              <a:rPr lang="fr-FR" sz="1200" b="1" dirty="0">
                <a:solidFill>
                  <a:srgbClr val="B3D165"/>
                </a:solidFill>
              </a:rPr>
              <a:t>67%</a:t>
            </a:r>
          </a:p>
          <a:p>
            <a:pPr>
              <a:lnSpc>
                <a:spcPts val="1500"/>
              </a:lnSpc>
            </a:pPr>
            <a:r>
              <a:rPr lang="fr-FR" sz="1200" dirty="0"/>
              <a:t>Cadres : </a:t>
            </a:r>
            <a:r>
              <a:rPr lang="fr-FR" sz="1200" b="1" dirty="0">
                <a:solidFill>
                  <a:srgbClr val="B3D165"/>
                </a:solidFill>
              </a:rPr>
              <a:t>60%</a:t>
            </a:r>
            <a:r>
              <a:rPr lang="fr-FR" sz="1200" dirty="0"/>
              <a:t> </a:t>
            </a:r>
          </a:p>
          <a:p>
            <a:pPr>
              <a:lnSpc>
                <a:spcPts val="1500"/>
              </a:lnSpc>
            </a:pPr>
            <a:r>
              <a:rPr lang="fr-FR" sz="1200" dirty="0"/>
              <a:t>Professions intermédiaires : </a:t>
            </a:r>
            <a:r>
              <a:rPr lang="fr-FR" sz="1200" b="1" dirty="0">
                <a:solidFill>
                  <a:srgbClr val="B3D165"/>
                </a:solidFill>
              </a:rPr>
              <a:t>55%  </a:t>
            </a:r>
          </a:p>
          <a:p>
            <a:pPr>
              <a:lnSpc>
                <a:spcPts val="1500"/>
              </a:lnSpc>
            </a:pPr>
            <a:r>
              <a:rPr lang="fr-FR" sz="1200" dirty="0"/>
              <a:t>Ouvriers : </a:t>
            </a:r>
            <a:r>
              <a:rPr lang="fr-FR" sz="1200" b="1" dirty="0">
                <a:solidFill>
                  <a:srgbClr val="B3D165"/>
                </a:solidFill>
              </a:rPr>
              <a:t>29% </a:t>
            </a:r>
          </a:p>
          <a:p>
            <a:pPr>
              <a:lnSpc>
                <a:spcPts val="1500"/>
              </a:lnSpc>
            </a:pPr>
            <a:r>
              <a:rPr lang="fr-FR" sz="1200" dirty="0"/>
              <a:t>25-34 ans : </a:t>
            </a:r>
            <a:r>
              <a:rPr lang="fr-FR" sz="1200" b="1" dirty="0">
                <a:solidFill>
                  <a:srgbClr val="B3D165"/>
                </a:solidFill>
              </a:rPr>
              <a:t>53%</a:t>
            </a:r>
            <a:r>
              <a:rPr lang="fr-FR" sz="1200" b="1" dirty="0">
                <a:solidFill>
                  <a:srgbClr val="9AD4D8"/>
                </a:solidFill>
              </a:rPr>
              <a:t> </a:t>
            </a:r>
            <a:r>
              <a:rPr lang="fr-FR" sz="1200" dirty="0"/>
              <a:t>/ 65 ans et plus : </a:t>
            </a:r>
            <a:r>
              <a:rPr lang="fr-FR" sz="1200" b="1" dirty="0">
                <a:solidFill>
                  <a:srgbClr val="B3D165"/>
                </a:solidFill>
              </a:rPr>
              <a:t>35%</a:t>
            </a:r>
          </a:p>
          <a:p>
            <a:pPr>
              <a:lnSpc>
                <a:spcPts val="1500"/>
              </a:lnSpc>
            </a:pPr>
            <a:r>
              <a:rPr lang="fr-FR" sz="1200" dirty="0"/>
              <a:t>Femmes : </a:t>
            </a:r>
            <a:r>
              <a:rPr lang="fr-FR" sz="1200" b="1" dirty="0">
                <a:solidFill>
                  <a:srgbClr val="B3D165"/>
                </a:solidFill>
              </a:rPr>
              <a:t>48%</a:t>
            </a:r>
            <a:r>
              <a:rPr lang="fr-FR" sz="1200" b="1" dirty="0">
                <a:solidFill>
                  <a:srgbClr val="9AD4D8"/>
                </a:solidFill>
              </a:rPr>
              <a:t> </a:t>
            </a:r>
            <a:r>
              <a:rPr lang="fr-FR" sz="1200" dirty="0"/>
              <a:t>/ Hommes  : </a:t>
            </a:r>
            <a:r>
              <a:rPr lang="fr-FR" sz="1200" b="1" dirty="0">
                <a:solidFill>
                  <a:srgbClr val="B3D165"/>
                </a:solidFill>
              </a:rPr>
              <a:t>37%  </a:t>
            </a:r>
          </a:p>
        </p:txBody>
      </p:sp>
    </p:spTree>
    <p:extLst>
      <p:ext uri="{BB962C8B-B14F-4D97-AF65-F5344CB8AC3E}">
        <p14:creationId xmlns:p14="http://schemas.microsoft.com/office/powerpoint/2010/main" val="316072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6">
            <a:extLst>
              <a:ext uri="{FF2B5EF4-FFF2-40B4-BE49-F238E27FC236}">
                <a16:creationId xmlns:a16="http://schemas.microsoft.com/office/drawing/2014/main" id="{610CA067-0EC1-479D-B404-D66CEDC09E2C}"/>
              </a:ext>
            </a:extLst>
          </p:cNvPr>
          <p:cNvGrpSpPr>
            <a:grpSpLocks/>
          </p:cNvGrpSpPr>
          <p:nvPr/>
        </p:nvGrpSpPr>
        <p:grpSpPr bwMode="auto">
          <a:xfrm>
            <a:off x="1654850" y="876300"/>
            <a:ext cx="4169940" cy="3390900"/>
            <a:chOff x="196" y="434"/>
            <a:chExt cx="198" cy="177"/>
          </a:xfrm>
          <a:solidFill>
            <a:schemeClr val="accent4">
              <a:lumMod val="50000"/>
            </a:schemeClr>
          </a:solidFill>
        </p:grpSpPr>
        <p:sp>
          <p:nvSpPr>
            <p:cNvPr id="112" name="Freeform 100">
              <a:extLst>
                <a:ext uri="{FF2B5EF4-FFF2-40B4-BE49-F238E27FC236}">
                  <a16:creationId xmlns:a16="http://schemas.microsoft.com/office/drawing/2014/main" id="{E26CB98A-5726-43E6-8C9A-0F28BE3C5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" y="434"/>
              <a:ext cx="64" cy="59"/>
            </a:xfrm>
            <a:custGeom>
              <a:avLst/>
              <a:gdLst>
                <a:gd name="T0" fmla="*/ 85 w 20000"/>
                <a:gd name="T1" fmla="*/ 11480 h 20000"/>
                <a:gd name="T2" fmla="*/ 1501 w 20000"/>
                <a:gd name="T3" fmla="*/ 10938 h 20000"/>
                <a:gd name="T4" fmla="*/ 7653 w 20000"/>
                <a:gd name="T5" fmla="*/ 3706 h 20000"/>
                <a:gd name="T6" fmla="*/ 7844 w 20000"/>
                <a:gd name="T7" fmla="*/ 249 h 20000"/>
                <a:gd name="T8" fmla="*/ 10719 w 20000"/>
                <a:gd name="T9" fmla="*/ 0 h 20000"/>
                <a:gd name="T10" fmla="*/ 13023 w 20000"/>
                <a:gd name="T11" fmla="*/ 2667 h 20000"/>
                <a:gd name="T12" fmla="*/ 17844 w 20000"/>
                <a:gd name="T13" fmla="*/ 1514 h 20000"/>
                <a:gd name="T14" fmla="*/ 17928 w 20000"/>
                <a:gd name="T15" fmla="*/ 2102 h 20000"/>
                <a:gd name="T16" fmla="*/ 19450 w 20000"/>
                <a:gd name="T17" fmla="*/ 6079 h 20000"/>
                <a:gd name="T18" fmla="*/ 18668 w 20000"/>
                <a:gd name="T19" fmla="*/ 8271 h 20000"/>
                <a:gd name="T20" fmla="*/ 19979 w 20000"/>
                <a:gd name="T21" fmla="*/ 10237 h 20000"/>
                <a:gd name="T22" fmla="*/ 13996 w 20000"/>
                <a:gd name="T23" fmla="*/ 13492 h 20000"/>
                <a:gd name="T24" fmla="*/ 14080 w 20000"/>
                <a:gd name="T25" fmla="*/ 13944 h 20000"/>
                <a:gd name="T26" fmla="*/ 14503 w 20000"/>
                <a:gd name="T27" fmla="*/ 17062 h 20000"/>
                <a:gd name="T28" fmla="*/ 10529 w 20000"/>
                <a:gd name="T29" fmla="*/ 18576 h 20000"/>
                <a:gd name="T30" fmla="*/ 9556 w 20000"/>
                <a:gd name="T31" fmla="*/ 17718 h 20000"/>
                <a:gd name="T32" fmla="*/ 8964 w 20000"/>
                <a:gd name="T33" fmla="*/ 19480 h 20000"/>
                <a:gd name="T34" fmla="*/ 7801 w 20000"/>
                <a:gd name="T35" fmla="*/ 18147 h 20000"/>
                <a:gd name="T36" fmla="*/ 5899 w 20000"/>
                <a:gd name="T37" fmla="*/ 19977 h 20000"/>
                <a:gd name="T38" fmla="*/ 4778 w 20000"/>
                <a:gd name="T39" fmla="*/ 19232 h 20000"/>
                <a:gd name="T40" fmla="*/ 4884 w 20000"/>
                <a:gd name="T41" fmla="*/ 17853 h 20000"/>
                <a:gd name="T42" fmla="*/ 3552 w 20000"/>
                <a:gd name="T43" fmla="*/ 18305 h 20000"/>
                <a:gd name="T44" fmla="*/ 1480 w 20000"/>
                <a:gd name="T45" fmla="*/ 16384 h 20000"/>
                <a:gd name="T46" fmla="*/ 2283 w 20000"/>
                <a:gd name="T47" fmla="*/ 15435 h 20000"/>
                <a:gd name="T48" fmla="*/ 1247 w 20000"/>
                <a:gd name="T49" fmla="*/ 15684 h 20000"/>
                <a:gd name="T50" fmla="*/ 0 w 20000"/>
                <a:gd name="T51" fmla="*/ 11638 h 20000"/>
                <a:gd name="T52" fmla="*/ 85 w 20000"/>
                <a:gd name="T53" fmla="*/ 1148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85" y="11480"/>
                  </a:moveTo>
                  <a:lnTo>
                    <a:pt x="1501" y="10938"/>
                  </a:lnTo>
                  <a:lnTo>
                    <a:pt x="7653" y="3706"/>
                  </a:lnTo>
                  <a:lnTo>
                    <a:pt x="7844" y="249"/>
                  </a:lnTo>
                  <a:lnTo>
                    <a:pt x="10719" y="0"/>
                  </a:lnTo>
                  <a:lnTo>
                    <a:pt x="13023" y="2667"/>
                  </a:lnTo>
                  <a:lnTo>
                    <a:pt x="17844" y="1514"/>
                  </a:lnTo>
                  <a:lnTo>
                    <a:pt x="17928" y="2102"/>
                  </a:lnTo>
                  <a:lnTo>
                    <a:pt x="19450" y="6079"/>
                  </a:lnTo>
                  <a:lnTo>
                    <a:pt x="18668" y="8271"/>
                  </a:lnTo>
                  <a:lnTo>
                    <a:pt x="19979" y="10237"/>
                  </a:lnTo>
                  <a:lnTo>
                    <a:pt x="13996" y="13492"/>
                  </a:lnTo>
                  <a:lnTo>
                    <a:pt x="14080" y="13944"/>
                  </a:lnTo>
                  <a:lnTo>
                    <a:pt x="14503" y="17062"/>
                  </a:lnTo>
                  <a:lnTo>
                    <a:pt x="10529" y="18576"/>
                  </a:lnTo>
                  <a:lnTo>
                    <a:pt x="9556" y="17718"/>
                  </a:lnTo>
                  <a:lnTo>
                    <a:pt x="8964" y="19480"/>
                  </a:lnTo>
                  <a:lnTo>
                    <a:pt x="7801" y="18147"/>
                  </a:lnTo>
                  <a:lnTo>
                    <a:pt x="5899" y="19977"/>
                  </a:lnTo>
                  <a:lnTo>
                    <a:pt x="4778" y="19232"/>
                  </a:lnTo>
                  <a:lnTo>
                    <a:pt x="4884" y="17853"/>
                  </a:lnTo>
                  <a:lnTo>
                    <a:pt x="3552" y="18305"/>
                  </a:lnTo>
                  <a:lnTo>
                    <a:pt x="1480" y="16384"/>
                  </a:lnTo>
                  <a:lnTo>
                    <a:pt x="2283" y="15435"/>
                  </a:lnTo>
                  <a:lnTo>
                    <a:pt x="1247" y="15684"/>
                  </a:lnTo>
                  <a:lnTo>
                    <a:pt x="0" y="11638"/>
                  </a:lnTo>
                  <a:lnTo>
                    <a:pt x="85" y="1148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01">
              <a:extLst>
                <a:ext uri="{FF2B5EF4-FFF2-40B4-BE49-F238E27FC236}">
                  <a16:creationId xmlns:a16="http://schemas.microsoft.com/office/drawing/2014/main" id="{09F83C9D-E314-44F5-BCE8-351EB9D4B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494"/>
              <a:ext cx="73" cy="59"/>
            </a:xfrm>
            <a:custGeom>
              <a:avLst/>
              <a:gdLst>
                <a:gd name="T0" fmla="*/ 55 w 20000"/>
                <a:gd name="T1" fmla="*/ 5941 h 20000"/>
                <a:gd name="T2" fmla="*/ 294 w 20000"/>
                <a:gd name="T3" fmla="*/ 6712 h 20000"/>
                <a:gd name="T4" fmla="*/ 697 w 20000"/>
                <a:gd name="T5" fmla="*/ 9206 h 20000"/>
                <a:gd name="T6" fmla="*/ 2367 w 20000"/>
                <a:gd name="T7" fmla="*/ 11655 h 20000"/>
                <a:gd name="T8" fmla="*/ 1761 w 20000"/>
                <a:gd name="T9" fmla="*/ 12200 h 20000"/>
                <a:gd name="T10" fmla="*/ 2716 w 20000"/>
                <a:gd name="T11" fmla="*/ 12948 h 20000"/>
                <a:gd name="T12" fmla="*/ 2073 w 20000"/>
                <a:gd name="T13" fmla="*/ 13810 h 20000"/>
                <a:gd name="T14" fmla="*/ 5284 w 20000"/>
                <a:gd name="T15" fmla="*/ 17007 h 20000"/>
                <a:gd name="T16" fmla="*/ 7193 w 20000"/>
                <a:gd name="T17" fmla="*/ 17052 h 20000"/>
                <a:gd name="T18" fmla="*/ 6936 w 20000"/>
                <a:gd name="T19" fmla="*/ 18662 h 20000"/>
                <a:gd name="T20" fmla="*/ 9523 w 20000"/>
                <a:gd name="T21" fmla="*/ 19977 h 20000"/>
                <a:gd name="T22" fmla="*/ 10202 w 20000"/>
                <a:gd name="T23" fmla="*/ 18163 h 20000"/>
                <a:gd name="T24" fmla="*/ 14661 w 20000"/>
                <a:gd name="T25" fmla="*/ 19116 h 20000"/>
                <a:gd name="T26" fmla="*/ 16147 w 20000"/>
                <a:gd name="T27" fmla="*/ 17982 h 20000"/>
                <a:gd name="T28" fmla="*/ 15376 w 20000"/>
                <a:gd name="T29" fmla="*/ 15601 h 20000"/>
                <a:gd name="T30" fmla="*/ 15835 w 20000"/>
                <a:gd name="T31" fmla="*/ 13379 h 20000"/>
                <a:gd name="T32" fmla="*/ 17303 w 20000"/>
                <a:gd name="T33" fmla="*/ 14444 h 20000"/>
                <a:gd name="T34" fmla="*/ 19982 w 20000"/>
                <a:gd name="T35" fmla="*/ 12494 h 20000"/>
                <a:gd name="T36" fmla="*/ 19450 w 20000"/>
                <a:gd name="T37" fmla="*/ 11315 h 20000"/>
                <a:gd name="T38" fmla="*/ 17193 w 20000"/>
                <a:gd name="T39" fmla="*/ 11655 h 20000"/>
                <a:gd name="T40" fmla="*/ 15523 w 20000"/>
                <a:gd name="T41" fmla="*/ 10295 h 20000"/>
                <a:gd name="T42" fmla="*/ 13706 w 20000"/>
                <a:gd name="T43" fmla="*/ 4603 h 20000"/>
                <a:gd name="T44" fmla="*/ 11376 w 20000"/>
                <a:gd name="T45" fmla="*/ 1859 h 20000"/>
                <a:gd name="T46" fmla="*/ 9358 w 20000"/>
                <a:gd name="T47" fmla="*/ 1587 h 20000"/>
                <a:gd name="T48" fmla="*/ 9982 w 20000"/>
                <a:gd name="T49" fmla="*/ 1043 h 20000"/>
                <a:gd name="T50" fmla="*/ 8844 w 20000"/>
                <a:gd name="T51" fmla="*/ 0 h 20000"/>
                <a:gd name="T52" fmla="*/ 6624 w 20000"/>
                <a:gd name="T53" fmla="*/ 1088 h 20000"/>
                <a:gd name="T54" fmla="*/ 5505 w 20000"/>
                <a:gd name="T55" fmla="*/ 794 h 20000"/>
                <a:gd name="T56" fmla="*/ 3505 w 20000"/>
                <a:gd name="T57" fmla="*/ 2449 h 20000"/>
                <a:gd name="T58" fmla="*/ 1798 w 20000"/>
                <a:gd name="T59" fmla="*/ 1882 h 20000"/>
                <a:gd name="T60" fmla="*/ 2440 w 20000"/>
                <a:gd name="T61" fmla="*/ 3628 h 20000"/>
                <a:gd name="T62" fmla="*/ 1229 w 20000"/>
                <a:gd name="T63" fmla="*/ 5601 h 20000"/>
                <a:gd name="T64" fmla="*/ 0 w 20000"/>
                <a:gd name="T65" fmla="*/ 5692 h 20000"/>
                <a:gd name="T66" fmla="*/ 55 w 20000"/>
                <a:gd name="T67" fmla="*/ 594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55" y="5941"/>
                  </a:moveTo>
                  <a:lnTo>
                    <a:pt x="294" y="6712"/>
                  </a:lnTo>
                  <a:lnTo>
                    <a:pt x="697" y="9206"/>
                  </a:lnTo>
                  <a:lnTo>
                    <a:pt x="2367" y="11655"/>
                  </a:lnTo>
                  <a:lnTo>
                    <a:pt x="1761" y="12200"/>
                  </a:lnTo>
                  <a:lnTo>
                    <a:pt x="2716" y="12948"/>
                  </a:lnTo>
                  <a:lnTo>
                    <a:pt x="2073" y="13810"/>
                  </a:lnTo>
                  <a:lnTo>
                    <a:pt x="5284" y="17007"/>
                  </a:lnTo>
                  <a:lnTo>
                    <a:pt x="7193" y="17052"/>
                  </a:lnTo>
                  <a:lnTo>
                    <a:pt x="6936" y="18662"/>
                  </a:lnTo>
                  <a:lnTo>
                    <a:pt x="9523" y="19977"/>
                  </a:lnTo>
                  <a:lnTo>
                    <a:pt x="10202" y="18163"/>
                  </a:lnTo>
                  <a:lnTo>
                    <a:pt x="14661" y="19116"/>
                  </a:lnTo>
                  <a:lnTo>
                    <a:pt x="16147" y="17982"/>
                  </a:lnTo>
                  <a:lnTo>
                    <a:pt x="15376" y="15601"/>
                  </a:lnTo>
                  <a:lnTo>
                    <a:pt x="15835" y="13379"/>
                  </a:lnTo>
                  <a:lnTo>
                    <a:pt x="17303" y="14444"/>
                  </a:lnTo>
                  <a:lnTo>
                    <a:pt x="19982" y="12494"/>
                  </a:lnTo>
                  <a:lnTo>
                    <a:pt x="19450" y="11315"/>
                  </a:lnTo>
                  <a:lnTo>
                    <a:pt x="17193" y="11655"/>
                  </a:lnTo>
                  <a:lnTo>
                    <a:pt x="15523" y="10295"/>
                  </a:lnTo>
                  <a:lnTo>
                    <a:pt x="13706" y="4603"/>
                  </a:lnTo>
                  <a:lnTo>
                    <a:pt x="11376" y="1859"/>
                  </a:lnTo>
                  <a:lnTo>
                    <a:pt x="9358" y="1587"/>
                  </a:lnTo>
                  <a:lnTo>
                    <a:pt x="9982" y="1043"/>
                  </a:lnTo>
                  <a:lnTo>
                    <a:pt x="8844" y="0"/>
                  </a:lnTo>
                  <a:lnTo>
                    <a:pt x="6624" y="1088"/>
                  </a:lnTo>
                  <a:lnTo>
                    <a:pt x="5505" y="794"/>
                  </a:lnTo>
                  <a:lnTo>
                    <a:pt x="3505" y="2449"/>
                  </a:lnTo>
                  <a:lnTo>
                    <a:pt x="1798" y="1882"/>
                  </a:lnTo>
                  <a:lnTo>
                    <a:pt x="2440" y="3628"/>
                  </a:lnTo>
                  <a:lnTo>
                    <a:pt x="1229" y="5601"/>
                  </a:lnTo>
                  <a:lnTo>
                    <a:pt x="0" y="5692"/>
                  </a:lnTo>
                  <a:lnTo>
                    <a:pt x="55" y="5941"/>
                  </a:lnTo>
                  <a:close/>
                </a:path>
              </a:pathLst>
            </a:custGeom>
            <a:solidFill>
              <a:schemeClr val="accent2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108">
              <a:extLst>
                <a:ext uri="{FF2B5EF4-FFF2-40B4-BE49-F238E27FC236}">
                  <a16:creationId xmlns:a16="http://schemas.microsoft.com/office/drawing/2014/main" id="{2D18967E-4BBB-4610-8ECA-ECA06FE45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558"/>
              <a:ext cx="70" cy="53"/>
            </a:xfrm>
            <a:custGeom>
              <a:avLst/>
              <a:gdLst>
                <a:gd name="T0" fmla="*/ 19 w 20000"/>
                <a:gd name="T1" fmla="*/ 10274 h 20000"/>
                <a:gd name="T2" fmla="*/ 2302 w 20000"/>
                <a:gd name="T3" fmla="*/ 8731 h 20000"/>
                <a:gd name="T4" fmla="*/ 2566 w 20000"/>
                <a:gd name="T5" fmla="*/ 5423 h 20000"/>
                <a:gd name="T6" fmla="*/ 3528 w 20000"/>
                <a:gd name="T7" fmla="*/ 4279 h 20000"/>
                <a:gd name="T8" fmla="*/ 6642 w 20000"/>
                <a:gd name="T9" fmla="*/ 5746 h 20000"/>
                <a:gd name="T10" fmla="*/ 7189 w 20000"/>
                <a:gd name="T11" fmla="*/ 4851 h 20000"/>
                <a:gd name="T12" fmla="*/ 6189 w 20000"/>
                <a:gd name="T13" fmla="*/ 3184 h 20000"/>
                <a:gd name="T14" fmla="*/ 8472 w 20000"/>
                <a:gd name="T15" fmla="*/ 2313 h 20000"/>
                <a:gd name="T16" fmla="*/ 7151 w 20000"/>
                <a:gd name="T17" fmla="*/ 1070 h 20000"/>
                <a:gd name="T18" fmla="*/ 7642 w 20000"/>
                <a:gd name="T19" fmla="*/ 0 h 20000"/>
                <a:gd name="T20" fmla="*/ 9774 w 20000"/>
                <a:gd name="T21" fmla="*/ 2711 h 20000"/>
                <a:gd name="T22" fmla="*/ 10170 w 20000"/>
                <a:gd name="T23" fmla="*/ 597 h 20000"/>
                <a:gd name="T24" fmla="*/ 12302 w 20000"/>
                <a:gd name="T25" fmla="*/ 2065 h 20000"/>
                <a:gd name="T26" fmla="*/ 13075 w 20000"/>
                <a:gd name="T27" fmla="*/ 1144 h 20000"/>
                <a:gd name="T28" fmla="*/ 13396 w 20000"/>
                <a:gd name="T29" fmla="*/ 3408 h 20000"/>
                <a:gd name="T30" fmla="*/ 16811 w 20000"/>
                <a:gd name="T31" fmla="*/ 5274 h 20000"/>
                <a:gd name="T32" fmla="*/ 17415 w 20000"/>
                <a:gd name="T33" fmla="*/ 7736 h 20000"/>
                <a:gd name="T34" fmla="*/ 17642 w 20000"/>
                <a:gd name="T35" fmla="*/ 9677 h 20000"/>
                <a:gd name="T36" fmla="*/ 16566 w 20000"/>
                <a:gd name="T37" fmla="*/ 10124 h 20000"/>
                <a:gd name="T38" fmla="*/ 17358 w 20000"/>
                <a:gd name="T39" fmla="*/ 11915 h 20000"/>
                <a:gd name="T40" fmla="*/ 15434 w 20000"/>
                <a:gd name="T41" fmla="*/ 13383 h 20000"/>
                <a:gd name="T42" fmla="*/ 16811 w 20000"/>
                <a:gd name="T43" fmla="*/ 15622 h 20000"/>
                <a:gd name="T44" fmla="*/ 18736 w 20000"/>
                <a:gd name="T45" fmla="*/ 15174 h 20000"/>
                <a:gd name="T46" fmla="*/ 19981 w 20000"/>
                <a:gd name="T47" fmla="*/ 17662 h 20000"/>
                <a:gd name="T48" fmla="*/ 17566 w 20000"/>
                <a:gd name="T49" fmla="*/ 17736 h 20000"/>
                <a:gd name="T50" fmla="*/ 14245 w 20000"/>
                <a:gd name="T51" fmla="*/ 19975 h 20000"/>
                <a:gd name="T52" fmla="*/ 10868 w 20000"/>
                <a:gd name="T53" fmla="*/ 17736 h 20000"/>
                <a:gd name="T54" fmla="*/ 9057 w 20000"/>
                <a:gd name="T55" fmla="*/ 18930 h 20000"/>
                <a:gd name="T56" fmla="*/ 7811 w 20000"/>
                <a:gd name="T57" fmla="*/ 15796 h 20000"/>
                <a:gd name="T58" fmla="*/ 5057 w 20000"/>
                <a:gd name="T59" fmla="*/ 16020 h 20000"/>
                <a:gd name="T60" fmla="*/ 3679 w 20000"/>
                <a:gd name="T61" fmla="*/ 13856 h 20000"/>
                <a:gd name="T62" fmla="*/ 321 w 20000"/>
                <a:gd name="T63" fmla="*/ 12612 h 20000"/>
                <a:gd name="T64" fmla="*/ 0 w 20000"/>
                <a:gd name="T65" fmla="*/ 10498 h 20000"/>
                <a:gd name="T66" fmla="*/ 19 w 20000"/>
                <a:gd name="T67" fmla="*/ 1027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19" y="10274"/>
                  </a:moveTo>
                  <a:lnTo>
                    <a:pt x="2302" y="8731"/>
                  </a:lnTo>
                  <a:lnTo>
                    <a:pt x="2566" y="5423"/>
                  </a:lnTo>
                  <a:lnTo>
                    <a:pt x="3528" y="4279"/>
                  </a:lnTo>
                  <a:lnTo>
                    <a:pt x="6642" y="5746"/>
                  </a:lnTo>
                  <a:lnTo>
                    <a:pt x="7189" y="4851"/>
                  </a:lnTo>
                  <a:lnTo>
                    <a:pt x="6189" y="3184"/>
                  </a:lnTo>
                  <a:lnTo>
                    <a:pt x="8472" y="2313"/>
                  </a:lnTo>
                  <a:lnTo>
                    <a:pt x="7151" y="1070"/>
                  </a:lnTo>
                  <a:lnTo>
                    <a:pt x="7642" y="0"/>
                  </a:lnTo>
                  <a:lnTo>
                    <a:pt x="9774" y="2711"/>
                  </a:lnTo>
                  <a:lnTo>
                    <a:pt x="10170" y="597"/>
                  </a:lnTo>
                  <a:lnTo>
                    <a:pt x="12302" y="2065"/>
                  </a:lnTo>
                  <a:lnTo>
                    <a:pt x="13075" y="1144"/>
                  </a:lnTo>
                  <a:lnTo>
                    <a:pt x="13396" y="3408"/>
                  </a:lnTo>
                  <a:lnTo>
                    <a:pt x="16811" y="5274"/>
                  </a:lnTo>
                  <a:lnTo>
                    <a:pt x="17415" y="7736"/>
                  </a:lnTo>
                  <a:lnTo>
                    <a:pt x="17642" y="9677"/>
                  </a:lnTo>
                  <a:lnTo>
                    <a:pt x="16566" y="10124"/>
                  </a:lnTo>
                  <a:lnTo>
                    <a:pt x="17358" y="11915"/>
                  </a:lnTo>
                  <a:lnTo>
                    <a:pt x="15434" y="13383"/>
                  </a:lnTo>
                  <a:lnTo>
                    <a:pt x="16811" y="15622"/>
                  </a:lnTo>
                  <a:lnTo>
                    <a:pt x="18736" y="15174"/>
                  </a:lnTo>
                  <a:lnTo>
                    <a:pt x="19981" y="17662"/>
                  </a:lnTo>
                  <a:lnTo>
                    <a:pt x="17566" y="17736"/>
                  </a:lnTo>
                  <a:lnTo>
                    <a:pt x="14245" y="19975"/>
                  </a:lnTo>
                  <a:lnTo>
                    <a:pt x="10868" y="17736"/>
                  </a:lnTo>
                  <a:lnTo>
                    <a:pt x="9057" y="18930"/>
                  </a:lnTo>
                  <a:lnTo>
                    <a:pt x="7811" y="15796"/>
                  </a:lnTo>
                  <a:lnTo>
                    <a:pt x="5057" y="16020"/>
                  </a:lnTo>
                  <a:lnTo>
                    <a:pt x="3679" y="13856"/>
                  </a:lnTo>
                  <a:lnTo>
                    <a:pt x="321" y="12612"/>
                  </a:lnTo>
                  <a:lnTo>
                    <a:pt x="0" y="10498"/>
                  </a:lnTo>
                  <a:lnTo>
                    <a:pt x="19" y="1027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78274637-4F86-4BD2-B1B8-1EFE6F13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442"/>
              <a:ext cx="82" cy="89"/>
            </a:xfrm>
            <a:custGeom>
              <a:avLst/>
              <a:gdLst>
                <a:gd name="T0" fmla="*/ 65 w 20000"/>
                <a:gd name="T1" fmla="*/ 7470 h 20000"/>
                <a:gd name="T2" fmla="*/ 388 w 20000"/>
                <a:gd name="T3" fmla="*/ 9509 h 20000"/>
                <a:gd name="T4" fmla="*/ 258 w 20000"/>
                <a:gd name="T5" fmla="*/ 10253 h 20000"/>
                <a:gd name="T6" fmla="*/ 1502 w 20000"/>
                <a:gd name="T7" fmla="*/ 10491 h 20000"/>
                <a:gd name="T8" fmla="*/ 485 w 20000"/>
                <a:gd name="T9" fmla="*/ 11577 h 20000"/>
                <a:gd name="T10" fmla="*/ 1777 w 20000"/>
                <a:gd name="T11" fmla="*/ 12485 h 20000"/>
                <a:gd name="T12" fmla="*/ 3732 w 20000"/>
                <a:gd name="T13" fmla="*/ 11771 h 20000"/>
                <a:gd name="T14" fmla="*/ 4733 w 20000"/>
                <a:gd name="T15" fmla="*/ 12455 h 20000"/>
                <a:gd name="T16" fmla="*/ 4200 w 20000"/>
                <a:gd name="T17" fmla="*/ 12813 h 20000"/>
                <a:gd name="T18" fmla="*/ 5977 w 20000"/>
                <a:gd name="T19" fmla="*/ 12991 h 20000"/>
                <a:gd name="T20" fmla="*/ 8029 w 20000"/>
                <a:gd name="T21" fmla="*/ 14792 h 20000"/>
                <a:gd name="T22" fmla="*/ 9628 w 20000"/>
                <a:gd name="T23" fmla="*/ 18542 h 20000"/>
                <a:gd name="T24" fmla="*/ 11082 w 20000"/>
                <a:gd name="T25" fmla="*/ 19420 h 20000"/>
                <a:gd name="T26" fmla="*/ 13086 w 20000"/>
                <a:gd name="T27" fmla="*/ 19196 h 20000"/>
                <a:gd name="T28" fmla="*/ 13538 w 20000"/>
                <a:gd name="T29" fmla="*/ 19985 h 20000"/>
                <a:gd name="T30" fmla="*/ 15073 w 20000"/>
                <a:gd name="T31" fmla="*/ 19985 h 20000"/>
                <a:gd name="T32" fmla="*/ 15170 w 20000"/>
                <a:gd name="T33" fmla="*/ 17723 h 20000"/>
                <a:gd name="T34" fmla="*/ 17157 w 20000"/>
                <a:gd name="T35" fmla="*/ 18021 h 20000"/>
                <a:gd name="T36" fmla="*/ 17658 w 20000"/>
                <a:gd name="T37" fmla="*/ 16815 h 20000"/>
                <a:gd name="T38" fmla="*/ 18853 w 20000"/>
                <a:gd name="T39" fmla="*/ 16458 h 20000"/>
                <a:gd name="T40" fmla="*/ 19984 w 20000"/>
                <a:gd name="T41" fmla="*/ 14777 h 20000"/>
                <a:gd name="T42" fmla="*/ 17658 w 20000"/>
                <a:gd name="T43" fmla="*/ 13631 h 20000"/>
                <a:gd name="T44" fmla="*/ 17787 w 20000"/>
                <a:gd name="T45" fmla="*/ 13527 h 20000"/>
                <a:gd name="T46" fmla="*/ 19015 w 20000"/>
                <a:gd name="T47" fmla="*/ 12351 h 20000"/>
                <a:gd name="T48" fmla="*/ 16898 w 20000"/>
                <a:gd name="T49" fmla="*/ 11994 h 20000"/>
                <a:gd name="T50" fmla="*/ 17157 w 20000"/>
                <a:gd name="T51" fmla="*/ 11399 h 20000"/>
                <a:gd name="T52" fmla="*/ 15864 w 20000"/>
                <a:gd name="T53" fmla="*/ 10893 h 20000"/>
                <a:gd name="T54" fmla="*/ 16123 w 20000"/>
                <a:gd name="T55" fmla="*/ 8051 h 20000"/>
                <a:gd name="T56" fmla="*/ 14152 w 20000"/>
                <a:gd name="T57" fmla="*/ 4702 h 20000"/>
                <a:gd name="T58" fmla="*/ 13635 w 20000"/>
                <a:gd name="T59" fmla="*/ 2560 h 20000"/>
                <a:gd name="T60" fmla="*/ 12698 w 20000"/>
                <a:gd name="T61" fmla="*/ 1057 h 20000"/>
                <a:gd name="T62" fmla="*/ 11567 w 20000"/>
                <a:gd name="T63" fmla="*/ 1235 h 20000"/>
                <a:gd name="T64" fmla="*/ 11195 w 20000"/>
                <a:gd name="T65" fmla="*/ 0 h 20000"/>
                <a:gd name="T66" fmla="*/ 9564 w 20000"/>
                <a:gd name="T67" fmla="*/ 1443 h 20000"/>
                <a:gd name="T68" fmla="*/ 7981 w 20000"/>
                <a:gd name="T69" fmla="*/ 4539 h 20000"/>
                <a:gd name="T70" fmla="*/ 5994 w 20000"/>
                <a:gd name="T71" fmla="*/ 4271 h 20000"/>
                <a:gd name="T72" fmla="*/ 4572 w 20000"/>
                <a:gd name="T73" fmla="*/ 5030 h 20000"/>
                <a:gd name="T74" fmla="*/ 0 w 20000"/>
                <a:gd name="T75" fmla="*/ 7173 h 20000"/>
                <a:gd name="T76" fmla="*/ 65 w 20000"/>
                <a:gd name="T77" fmla="*/ 747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00" h="20000">
                  <a:moveTo>
                    <a:pt x="65" y="7470"/>
                  </a:moveTo>
                  <a:lnTo>
                    <a:pt x="388" y="9509"/>
                  </a:lnTo>
                  <a:lnTo>
                    <a:pt x="258" y="10253"/>
                  </a:lnTo>
                  <a:lnTo>
                    <a:pt x="1502" y="10491"/>
                  </a:lnTo>
                  <a:lnTo>
                    <a:pt x="485" y="11577"/>
                  </a:lnTo>
                  <a:lnTo>
                    <a:pt x="1777" y="12485"/>
                  </a:lnTo>
                  <a:lnTo>
                    <a:pt x="3732" y="11771"/>
                  </a:lnTo>
                  <a:lnTo>
                    <a:pt x="4733" y="12455"/>
                  </a:lnTo>
                  <a:lnTo>
                    <a:pt x="4200" y="12813"/>
                  </a:lnTo>
                  <a:lnTo>
                    <a:pt x="5977" y="12991"/>
                  </a:lnTo>
                  <a:lnTo>
                    <a:pt x="8029" y="14792"/>
                  </a:lnTo>
                  <a:lnTo>
                    <a:pt x="9628" y="18542"/>
                  </a:lnTo>
                  <a:lnTo>
                    <a:pt x="11082" y="19420"/>
                  </a:lnTo>
                  <a:lnTo>
                    <a:pt x="13086" y="19196"/>
                  </a:lnTo>
                  <a:lnTo>
                    <a:pt x="13538" y="19985"/>
                  </a:lnTo>
                  <a:lnTo>
                    <a:pt x="15073" y="19985"/>
                  </a:lnTo>
                  <a:lnTo>
                    <a:pt x="15170" y="17723"/>
                  </a:lnTo>
                  <a:lnTo>
                    <a:pt x="17157" y="18021"/>
                  </a:lnTo>
                  <a:lnTo>
                    <a:pt x="17658" y="16815"/>
                  </a:lnTo>
                  <a:lnTo>
                    <a:pt x="18853" y="16458"/>
                  </a:lnTo>
                  <a:lnTo>
                    <a:pt x="19984" y="14777"/>
                  </a:lnTo>
                  <a:lnTo>
                    <a:pt x="17658" y="13631"/>
                  </a:lnTo>
                  <a:lnTo>
                    <a:pt x="17787" y="13527"/>
                  </a:lnTo>
                  <a:lnTo>
                    <a:pt x="19015" y="12351"/>
                  </a:lnTo>
                  <a:lnTo>
                    <a:pt x="16898" y="11994"/>
                  </a:lnTo>
                  <a:lnTo>
                    <a:pt x="17157" y="11399"/>
                  </a:lnTo>
                  <a:lnTo>
                    <a:pt x="15864" y="10893"/>
                  </a:lnTo>
                  <a:lnTo>
                    <a:pt x="16123" y="8051"/>
                  </a:lnTo>
                  <a:lnTo>
                    <a:pt x="14152" y="4702"/>
                  </a:lnTo>
                  <a:lnTo>
                    <a:pt x="13635" y="2560"/>
                  </a:lnTo>
                  <a:lnTo>
                    <a:pt x="12698" y="1057"/>
                  </a:lnTo>
                  <a:lnTo>
                    <a:pt x="11567" y="1235"/>
                  </a:lnTo>
                  <a:lnTo>
                    <a:pt x="11195" y="0"/>
                  </a:lnTo>
                  <a:lnTo>
                    <a:pt x="9564" y="1443"/>
                  </a:lnTo>
                  <a:lnTo>
                    <a:pt x="7981" y="4539"/>
                  </a:lnTo>
                  <a:lnTo>
                    <a:pt x="5994" y="4271"/>
                  </a:lnTo>
                  <a:lnTo>
                    <a:pt x="4572" y="5030"/>
                  </a:lnTo>
                  <a:lnTo>
                    <a:pt x="0" y="7173"/>
                  </a:lnTo>
                  <a:lnTo>
                    <a:pt x="65" y="747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2C7357FF-0F90-4D0A-AF6A-BA7EB4AB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" y="514"/>
              <a:ext cx="86" cy="87"/>
            </a:xfrm>
            <a:custGeom>
              <a:avLst/>
              <a:gdLst>
                <a:gd name="T0" fmla="*/ 125 w 20000"/>
                <a:gd name="T1" fmla="*/ 18923 h 20000"/>
                <a:gd name="T2" fmla="*/ 467 w 20000"/>
                <a:gd name="T3" fmla="*/ 16785 h 20000"/>
                <a:gd name="T4" fmla="*/ 1416 w 20000"/>
                <a:gd name="T5" fmla="*/ 17123 h 20000"/>
                <a:gd name="T6" fmla="*/ 2584 w 20000"/>
                <a:gd name="T7" fmla="*/ 15462 h 20000"/>
                <a:gd name="T8" fmla="*/ 2117 w 20000"/>
                <a:gd name="T9" fmla="*/ 14262 h 20000"/>
                <a:gd name="T10" fmla="*/ 1089 w 20000"/>
                <a:gd name="T11" fmla="*/ 14677 h 20000"/>
                <a:gd name="T12" fmla="*/ 1525 w 20000"/>
                <a:gd name="T13" fmla="*/ 13585 h 20000"/>
                <a:gd name="T14" fmla="*/ 187 w 20000"/>
                <a:gd name="T15" fmla="*/ 12585 h 20000"/>
                <a:gd name="T16" fmla="*/ 2288 w 20000"/>
                <a:gd name="T17" fmla="*/ 9692 h 20000"/>
                <a:gd name="T18" fmla="*/ 4202 w 20000"/>
                <a:gd name="T19" fmla="*/ 8015 h 20000"/>
                <a:gd name="T20" fmla="*/ 7051 w 20000"/>
                <a:gd name="T21" fmla="*/ 8923 h 20000"/>
                <a:gd name="T22" fmla="*/ 7860 w 20000"/>
                <a:gd name="T23" fmla="*/ 6046 h 20000"/>
                <a:gd name="T24" fmla="*/ 9634 w 20000"/>
                <a:gd name="T25" fmla="*/ 5631 h 20000"/>
                <a:gd name="T26" fmla="*/ 6708 w 20000"/>
                <a:gd name="T27" fmla="*/ 1877 h 20000"/>
                <a:gd name="T28" fmla="*/ 9152 w 20000"/>
                <a:gd name="T29" fmla="*/ 1431 h 20000"/>
                <a:gd name="T30" fmla="*/ 9946 w 20000"/>
                <a:gd name="T31" fmla="*/ 2277 h 20000"/>
                <a:gd name="T32" fmla="*/ 11735 w 20000"/>
                <a:gd name="T33" fmla="*/ 1538 h 20000"/>
                <a:gd name="T34" fmla="*/ 10973 w 20000"/>
                <a:gd name="T35" fmla="*/ 1062 h 20000"/>
                <a:gd name="T36" fmla="*/ 11767 w 20000"/>
                <a:gd name="T37" fmla="*/ 369 h 20000"/>
                <a:gd name="T38" fmla="*/ 14132 w 20000"/>
                <a:gd name="T39" fmla="*/ 0 h 20000"/>
                <a:gd name="T40" fmla="*/ 14475 w 20000"/>
                <a:gd name="T41" fmla="*/ 1692 h 20000"/>
                <a:gd name="T42" fmla="*/ 15891 w 20000"/>
                <a:gd name="T43" fmla="*/ 3354 h 20000"/>
                <a:gd name="T44" fmla="*/ 15377 w 20000"/>
                <a:gd name="T45" fmla="*/ 3723 h 20000"/>
                <a:gd name="T46" fmla="*/ 16187 w 20000"/>
                <a:gd name="T47" fmla="*/ 4246 h 20000"/>
                <a:gd name="T48" fmla="*/ 15642 w 20000"/>
                <a:gd name="T49" fmla="*/ 4831 h 20000"/>
                <a:gd name="T50" fmla="*/ 18366 w 20000"/>
                <a:gd name="T51" fmla="*/ 7000 h 20000"/>
                <a:gd name="T52" fmla="*/ 19984 w 20000"/>
                <a:gd name="T53" fmla="*/ 7015 h 20000"/>
                <a:gd name="T54" fmla="*/ 19767 w 20000"/>
                <a:gd name="T55" fmla="*/ 8123 h 20000"/>
                <a:gd name="T56" fmla="*/ 18226 w 20000"/>
                <a:gd name="T57" fmla="*/ 8738 h 20000"/>
                <a:gd name="T58" fmla="*/ 17572 w 20000"/>
                <a:gd name="T59" fmla="*/ 7908 h 20000"/>
                <a:gd name="T60" fmla="*/ 17074 w 20000"/>
                <a:gd name="T61" fmla="*/ 9585 h 20000"/>
                <a:gd name="T62" fmla="*/ 16016 w 20000"/>
                <a:gd name="T63" fmla="*/ 9646 h 20000"/>
                <a:gd name="T64" fmla="*/ 15689 w 20000"/>
                <a:gd name="T65" fmla="*/ 10600 h 20000"/>
                <a:gd name="T66" fmla="*/ 15518 w 20000"/>
                <a:gd name="T67" fmla="*/ 10723 h 20000"/>
                <a:gd name="T68" fmla="*/ 14895 w 20000"/>
                <a:gd name="T69" fmla="*/ 11308 h 20000"/>
                <a:gd name="T70" fmla="*/ 13136 w 20000"/>
                <a:gd name="T71" fmla="*/ 10400 h 20000"/>
                <a:gd name="T72" fmla="*/ 12794 w 20000"/>
                <a:gd name="T73" fmla="*/ 11692 h 20000"/>
                <a:gd name="T74" fmla="*/ 11035 w 20000"/>
                <a:gd name="T75" fmla="*/ 10015 h 20000"/>
                <a:gd name="T76" fmla="*/ 10646 w 20000"/>
                <a:gd name="T77" fmla="*/ 10677 h 20000"/>
                <a:gd name="T78" fmla="*/ 11735 w 20000"/>
                <a:gd name="T79" fmla="*/ 11446 h 20000"/>
                <a:gd name="T80" fmla="*/ 9837 w 20000"/>
                <a:gd name="T81" fmla="*/ 11985 h 20000"/>
                <a:gd name="T82" fmla="*/ 10661 w 20000"/>
                <a:gd name="T83" fmla="*/ 13015 h 20000"/>
                <a:gd name="T84" fmla="*/ 10226 w 20000"/>
                <a:gd name="T85" fmla="*/ 13585 h 20000"/>
                <a:gd name="T86" fmla="*/ 7642 w 20000"/>
                <a:gd name="T87" fmla="*/ 12677 h 20000"/>
                <a:gd name="T88" fmla="*/ 6848 w 20000"/>
                <a:gd name="T89" fmla="*/ 13369 h 20000"/>
                <a:gd name="T90" fmla="*/ 6646 w 20000"/>
                <a:gd name="T91" fmla="*/ 15431 h 20000"/>
                <a:gd name="T92" fmla="*/ 4747 w 20000"/>
                <a:gd name="T93" fmla="*/ 16369 h 20000"/>
                <a:gd name="T94" fmla="*/ 4732 w 20000"/>
                <a:gd name="T95" fmla="*/ 16523 h 20000"/>
                <a:gd name="T96" fmla="*/ 5012 w 20000"/>
                <a:gd name="T97" fmla="*/ 17831 h 20000"/>
                <a:gd name="T98" fmla="*/ 2864 w 20000"/>
                <a:gd name="T99" fmla="*/ 17246 h 20000"/>
                <a:gd name="T100" fmla="*/ 2708 w 20000"/>
                <a:gd name="T101" fmla="*/ 19985 h 20000"/>
                <a:gd name="T102" fmla="*/ 405 w 20000"/>
                <a:gd name="T103" fmla="*/ 19815 h 20000"/>
                <a:gd name="T104" fmla="*/ 0 w 20000"/>
                <a:gd name="T105" fmla="*/ 19200 h 20000"/>
                <a:gd name="T106" fmla="*/ 125 w 20000"/>
                <a:gd name="T107" fmla="*/ 1892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00" h="20000">
                  <a:moveTo>
                    <a:pt x="125" y="18923"/>
                  </a:moveTo>
                  <a:lnTo>
                    <a:pt x="467" y="16785"/>
                  </a:lnTo>
                  <a:lnTo>
                    <a:pt x="1416" y="17123"/>
                  </a:lnTo>
                  <a:lnTo>
                    <a:pt x="2584" y="15462"/>
                  </a:lnTo>
                  <a:lnTo>
                    <a:pt x="2117" y="14262"/>
                  </a:lnTo>
                  <a:lnTo>
                    <a:pt x="1089" y="14677"/>
                  </a:lnTo>
                  <a:lnTo>
                    <a:pt x="1525" y="13585"/>
                  </a:lnTo>
                  <a:lnTo>
                    <a:pt x="187" y="12585"/>
                  </a:lnTo>
                  <a:lnTo>
                    <a:pt x="2288" y="9692"/>
                  </a:lnTo>
                  <a:lnTo>
                    <a:pt x="4202" y="8015"/>
                  </a:lnTo>
                  <a:lnTo>
                    <a:pt x="7051" y="8923"/>
                  </a:lnTo>
                  <a:lnTo>
                    <a:pt x="7860" y="6046"/>
                  </a:lnTo>
                  <a:lnTo>
                    <a:pt x="9634" y="5631"/>
                  </a:lnTo>
                  <a:lnTo>
                    <a:pt x="6708" y="1877"/>
                  </a:lnTo>
                  <a:lnTo>
                    <a:pt x="9152" y="1431"/>
                  </a:lnTo>
                  <a:lnTo>
                    <a:pt x="9946" y="2277"/>
                  </a:lnTo>
                  <a:lnTo>
                    <a:pt x="11735" y="1538"/>
                  </a:lnTo>
                  <a:lnTo>
                    <a:pt x="10973" y="1062"/>
                  </a:lnTo>
                  <a:lnTo>
                    <a:pt x="11767" y="369"/>
                  </a:lnTo>
                  <a:lnTo>
                    <a:pt x="14132" y="0"/>
                  </a:lnTo>
                  <a:lnTo>
                    <a:pt x="14475" y="1692"/>
                  </a:lnTo>
                  <a:lnTo>
                    <a:pt x="15891" y="3354"/>
                  </a:lnTo>
                  <a:lnTo>
                    <a:pt x="15377" y="3723"/>
                  </a:lnTo>
                  <a:lnTo>
                    <a:pt x="16187" y="4246"/>
                  </a:lnTo>
                  <a:lnTo>
                    <a:pt x="15642" y="4831"/>
                  </a:lnTo>
                  <a:lnTo>
                    <a:pt x="18366" y="7000"/>
                  </a:lnTo>
                  <a:lnTo>
                    <a:pt x="19984" y="7015"/>
                  </a:lnTo>
                  <a:lnTo>
                    <a:pt x="19767" y="8123"/>
                  </a:lnTo>
                  <a:lnTo>
                    <a:pt x="18226" y="8738"/>
                  </a:lnTo>
                  <a:lnTo>
                    <a:pt x="17572" y="7908"/>
                  </a:lnTo>
                  <a:lnTo>
                    <a:pt x="17074" y="9585"/>
                  </a:lnTo>
                  <a:lnTo>
                    <a:pt x="16016" y="9646"/>
                  </a:lnTo>
                  <a:lnTo>
                    <a:pt x="15689" y="10600"/>
                  </a:lnTo>
                  <a:lnTo>
                    <a:pt x="15518" y="10723"/>
                  </a:lnTo>
                  <a:lnTo>
                    <a:pt x="14895" y="11308"/>
                  </a:lnTo>
                  <a:lnTo>
                    <a:pt x="13136" y="10400"/>
                  </a:lnTo>
                  <a:lnTo>
                    <a:pt x="12794" y="11692"/>
                  </a:lnTo>
                  <a:lnTo>
                    <a:pt x="11035" y="10015"/>
                  </a:lnTo>
                  <a:lnTo>
                    <a:pt x="10646" y="10677"/>
                  </a:lnTo>
                  <a:lnTo>
                    <a:pt x="11735" y="11446"/>
                  </a:lnTo>
                  <a:lnTo>
                    <a:pt x="9837" y="11985"/>
                  </a:lnTo>
                  <a:lnTo>
                    <a:pt x="10661" y="13015"/>
                  </a:lnTo>
                  <a:lnTo>
                    <a:pt x="10226" y="13585"/>
                  </a:lnTo>
                  <a:lnTo>
                    <a:pt x="7642" y="12677"/>
                  </a:lnTo>
                  <a:lnTo>
                    <a:pt x="6848" y="13369"/>
                  </a:lnTo>
                  <a:lnTo>
                    <a:pt x="6646" y="15431"/>
                  </a:lnTo>
                  <a:lnTo>
                    <a:pt x="4747" y="16369"/>
                  </a:lnTo>
                  <a:lnTo>
                    <a:pt x="4732" y="16523"/>
                  </a:lnTo>
                  <a:lnTo>
                    <a:pt x="5012" y="17831"/>
                  </a:lnTo>
                  <a:lnTo>
                    <a:pt x="2864" y="17246"/>
                  </a:lnTo>
                  <a:lnTo>
                    <a:pt x="2708" y="19985"/>
                  </a:lnTo>
                  <a:lnTo>
                    <a:pt x="405" y="19815"/>
                  </a:lnTo>
                  <a:lnTo>
                    <a:pt x="0" y="19200"/>
                  </a:lnTo>
                  <a:lnTo>
                    <a:pt x="125" y="1892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ADF9D831-5FE8-48E1-8305-1463B0BE2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501"/>
              <a:ext cx="77" cy="55"/>
            </a:xfrm>
            <a:custGeom>
              <a:avLst/>
              <a:gdLst>
                <a:gd name="T0" fmla="*/ 17 w 20000"/>
                <a:gd name="T1" fmla="*/ 10688 h 20000"/>
                <a:gd name="T2" fmla="*/ 1282 w 20000"/>
                <a:gd name="T3" fmla="*/ 8251 h 20000"/>
                <a:gd name="T4" fmla="*/ 1369 w 20000"/>
                <a:gd name="T5" fmla="*/ 4391 h 20000"/>
                <a:gd name="T6" fmla="*/ 763 w 20000"/>
                <a:gd name="T7" fmla="*/ 3932 h 20000"/>
                <a:gd name="T8" fmla="*/ 3605 w 20000"/>
                <a:gd name="T9" fmla="*/ 2075 h 20000"/>
                <a:gd name="T10" fmla="*/ 4939 w 20000"/>
                <a:gd name="T11" fmla="*/ 4053 h 20000"/>
                <a:gd name="T12" fmla="*/ 5078 w 20000"/>
                <a:gd name="T13" fmla="*/ 2002 h 20000"/>
                <a:gd name="T14" fmla="*/ 6170 w 20000"/>
                <a:gd name="T15" fmla="*/ 2364 h 20000"/>
                <a:gd name="T16" fmla="*/ 6984 w 20000"/>
                <a:gd name="T17" fmla="*/ 1134 h 20000"/>
                <a:gd name="T18" fmla="*/ 8128 w 20000"/>
                <a:gd name="T19" fmla="*/ 2002 h 20000"/>
                <a:gd name="T20" fmla="*/ 11941 w 20000"/>
                <a:gd name="T21" fmla="*/ 0 h 20000"/>
                <a:gd name="T22" fmla="*/ 12964 w 20000"/>
                <a:gd name="T23" fmla="*/ 1327 h 20000"/>
                <a:gd name="T24" fmla="*/ 14055 w 20000"/>
                <a:gd name="T25" fmla="*/ 386 h 20000"/>
                <a:gd name="T26" fmla="*/ 15667 w 20000"/>
                <a:gd name="T27" fmla="*/ 1134 h 20000"/>
                <a:gd name="T28" fmla="*/ 14177 w 20000"/>
                <a:gd name="T29" fmla="*/ 3643 h 20000"/>
                <a:gd name="T30" fmla="*/ 15945 w 20000"/>
                <a:gd name="T31" fmla="*/ 4487 h 20000"/>
                <a:gd name="T32" fmla="*/ 16031 w 20000"/>
                <a:gd name="T33" fmla="*/ 7696 h 20000"/>
                <a:gd name="T34" fmla="*/ 16707 w 20000"/>
                <a:gd name="T35" fmla="*/ 7720 h 20000"/>
                <a:gd name="T36" fmla="*/ 19983 w 20000"/>
                <a:gd name="T37" fmla="*/ 13607 h 20000"/>
                <a:gd name="T38" fmla="*/ 17990 w 20000"/>
                <a:gd name="T39" fmla="*/ 14258 h 20000"/>
                <a:gd name="T40" fmla="*/ 17106 w 20000"/>
                <a:gd name="T41" fmla="*/ 18770 h 20000"/>
                <a:gd name="T42" fmla="*/ 13934 w 20000"/>
                <a:gd name="T43" fmla="*/ 17346 h 20000"/>
                <a:gd name="T44" fmla="*/ 11802 w 20000"/>
                <a:gd name="T45" fmla="*/ 19976 h 20000"/>
                <a:gd name="T46" fmla="*/ 8094 w 20000"/>
                <a:gd name="T47" fmla="*/ 18890 h 20000"/>
                <a:gd name="T48" fmla="*/ 7591 w 20000"/>
                <a:gd name="T49" fmla="*/ 17684 h 20000"/>
                <a:gd name="T50" fmla="*/ 6031 w 20000"/>
                <a:gd name="T51" fmla="*/ 18094 h 20000"/>
                <a:gd name="T52" fmla="*/ 5182 w 20000"/>
                <a:gd name="T53" fmla="*/ 14210 h 20000"/>
                <a:gd name="T54" fmla="*/ 3518 w 20000"/>
                <a:gd name="T55" fmla="*/ 11821 h 20000"/>
                <a:gd name="T56" fmla="*/ 2409 w 20000"/>
                <a:gd name="T57" fmla="*/ 12328 h 20000"/>
                <a:gd name="T58" fmla="*/ 485 w 20000"/>
                <a:gd name="T59" fmla="*/ 12111 h 20000"/>
                <a:gd name="T60" fmla="*/ 0 w 20000"/>
                <a:gd name="T61" fmla="*/ 11242 h 20000"/>
                <a:gd name="T62" fmla="*/ 17 w 20000"/>
                <a:gd name="T63" fmla="*/ 1068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7" y="10688"/>
                  </a:moveTo>
                  <a:lnTo>
                    <a:pt x="1282" y="8251"/>
                  </a:lnTo>
                  <a:lnTo>
                    <a:pt x="1369" y="4391"/>
                  </a:lnTo>
                  <a:lnTo>
                    <a:pt x="763" y="3932"/>
                  </a:lnTo>
                  <a:lnTo>
                    <a:pt x="3605" y="2075"/>
                  </a:lnTo>
                  <a:lnTo>
                    <a:pt x="4939" y="4053"/>
                  </a:lnTo>
                  <a:lnTo>
                    <a:pt x="5078" y="2002"/>
                  </a:lnTo>
                  <a:lnTo>
                    <a:pt x="6170" y="2364"/>
                  </a:lnTo>
                  <a:lnTo>
                    <a:pt x="6984" y="1134"/>
                  </a:lnTo>
                  <a:lnTo>
                    <a:pt x="8128" y="2002"/>
                  </a:lnTo>
                  <a:lnTo>
                    <a:pt x="11941" y="0"/>
                  </a:lnTo>
                  <a:lnTo>
                    <a:pt x="12964" y="1327"/>
                  </a:lnTo>
                  <a:lnTo>
                    <a:pt x="14055" y="386"/>
                  </a:lnTo>
                  <a:lnTo>
                    <a:pt x="15667" y="1134"/>
                  </a:lnTo>
                  <a:lnTo>
                    <a:pt x="14177" y="3643"/>
                  </a:lnTo>
                  <a:lnTo>
                    <a:pt x="15945" y="4487"/>
                  </a:lnTo>
                  <a:lnTo>
                    <a:pt x="16031" y="7696"/>
                  </a:lnTo>
                  <a:lnTo>
                    <a:pt x="16707" y="7720"/>
                  </a:lnTo>
                  <a:lnTo>
                    <a:pt x="19983" y="13607"/>
                  </a:lnTo>
                  <a:lnTo>
                    <a:pt x="17990" y="14258"/>
                  </a:lnTo>
                  <a:lnTo>
                    <a:pt x="17106" y="18770"/>
                  </a:lnTo>
                  <a:lnTo>
                    <a:pt x="13934" y="17346"/>
                  </a:lnTo>
                  <a:lnTo>
                    <a:pt x="11802" y="19976"/>
                  </a:lnTo>
                  <a:lnTo>
                    <a:pt x="8094" y="18890"/>
                  </a:lnTo>
                  <a:lnTo>
                    <a:pt x="7591" y="17684"/>
                  </a:lnTo>
                  <a:lnTo>
                    <a:pt x="6031" y="18094"/>
                  </a:lnTo>
                  <a:lnTo>
                    <a:pt x="5182" y="14210"/>
                  </a:lnTo>
                  <a:lnTo>
                    <a:pt x="3518" y="11821"/>
                  </a:lnTo>
                  <a:lnTo>
                    <a:pt x="2409" y="12328"/>
                  </a:lnTo>
                  <a:lnTo>
                    <a:pt x="485" y="12111"/>
                  </a:lnTo>
                  <a:lnTo>
                    <a:pt x="0" y="11242"/>
                  </a:lnTo>
                  <a:lnTo>
                    <a:pt x="17" y="1068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6C84FCDC-4065-4DF0-BEE7-88A068E4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" y="534"/>
              <a:ext cx="51" cy="67"/>
            </a:xfrm>
            <a:custGeom>
              <a:avLst/>
              <a:gdLst>
                <a:gd name="T0" fmla="*/ 206 w 20000"/>
                <a:gd name="T1" fmla="*/ 15925 h 20000"/>
                <a:gd name="T2" fmla="*/ 3200 w 20000"/>
                <a:gd name="T3" fmla="*/ 17106 h 20000"/>
                <a:gd name="T4" fmla="*/ 5213 w 20000"/>
                <a:gd name="T5" fmla="*/ 19331 h 20000"/>
                <a:gd name="T6" fmla="*/ 10116 w 20000"/>
                <a:gd name="T7" fmla="*/ 18622 h 20000"/>
                <a:gd name="T8" fmla="*/ 12439 w 20000"/>
                <a:gd name="T9" fmla="*/ 19980 h 20000"/>
                <a:gd name="T10" fmla="*/ 13858 w 20000"/>
                <a:gd name="T11" fmla="*/ 18996 h 20000"/>
                <a:gd name="T12" fmla="*/ 16361 w 20000"/>
                <a:gd name="T13" fmla="*/ 19606 h 20000"/>
                <a:gd name="T14" fmla="*/ 15690 w 20000"/>
                <a:gd name="T15" fmla="*/ 18799 h 20000"/>
                <a:gd name="T16" fmla="*/ 15897 w 20000"/>
                <a:gd name="T17" fmla="*/ 18465 h 20000"/>
                <a:gd name="T18" fmla="*/ 16465 w 20000"/>
                <a:gd name="T19" fmla="*/ 15728 h 20000"/>
                <a:gd name="T20" fmla="*/ 18065 w 20000"/>
                <a:gd name="T21" fmla="*/ 16161 h 20000"/>
                <a:gd name="T22" fmla="*/ 19974 w 20000"/>
                <a:gd name="T23" fmla="*/ 14035 h 20000"/>
                <a:gd name="T24" fmla="*/ 19200 w 20000"/>
                <a:gd name="T25" fmla="*/ 12500 h 20000"/>
                <a:gd name="T26" fmla="*/ 17497 w 20000"/>
                <a:gd name="T27" fmla="*/ 13031 h 20000"/>
                <a:gd name="T28" fmla="*/ 18219 w 20000"/>
                <a:gd name="T29" fmla="*/ 11634 h 20000"/>
                <a:gd name="T30" fmla="*/ 16000 w 20000"/>
                <a:gd name="T31" fmla="*/ 10354 h 20000"/>
                <a:gd name="T32" fmla="*/ 19484 w 20000"/>
                <a:gd name="T33" fmla="*/ 6654 h 20000"/>
                <a:gd name="T34" fmla="*/ 13961 w 20000"/>
                <a:gd name="T35" fmla="*/ 5768 h 20000"/>
                <a:gd name="T36" fmla="*/ 13239 w 20000"/>
                <a:gd name="T37" fmla="*/ 4803 h 20000"/>
                <a:gd name="T38" fmla="*/ 10890 w 20000"/>
                <a:gd name="T39" fmla="*/ 5118 h 20000"/>
                <a:gd name="T40" fmla="*/ 9626 w 20000"/>
                <a:gd name="T41" fmla="*/ 1969 h 20000"/>
                <a:gd name="T42" fmla="*/ 7148 w 20000"/>
                <a:gd name="T43" fmla="*/ 0 h 20000"/>
                <a:gd name="T44" fmla="*/ 5497 w 20000"/>
                <a:gd name="T45" fmla="*/ 433 h 20000"/>
                <a:gd name="T46" fmla="*/ 6916 w 20000"/>
                <a:gd name="T47" fmla="*/ 2894 h 20000"/>
                <a:gd name="T48" fmla="*/ 5961 w 20000"/>
                <a:gd name="T49" fmla="*/ 4075 h 20000"/>
                <a:gd name="T50" fmla="*/ 7226 w 20000"/>
                <a:gd name="T51" fmla="*/ 3465 h 20000"/>
                <a:gd name="T52" fmla="*/ 7742 w 20000"/>
                <a:gd name="T53" fmla="*/ 5610 h 20000"/>
                <a:gd name="T54" fmla="*/ 0 w 20000"/>
                <a:gd name="T55" fmla="*/ 14409 h 20000"/>
                <a:gd name="T56" fmla="*/ 206 w 20000"/>
                <a:gd name="T57" fmla="*/ 1592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00" h="20000">
                  <a:moveTo>
                    <a:pt x="206" y="15925"/>
                  </a:moveTo>
                  <a:lnTo>
                    <a:pt x="3200" y="17106"/>
                  </a:lnTo>
                  <a:lnTo>
                    <a:pt x="5213" y="19331"/>
                  </a:lnTo>
                  <a:lnTo>
                    <a:pt x="10116" y="18622"/>
                  </a:lnTo>
                  <a:lnTo>
                    <a:pt x="12439" y="19980"/>
                  </a:lnTo>
                  <a:lnTo>
                    <a:pt x="13858" y="18996"/>
                  </a:lnTo>
                  <a:lnTo>
                    <a:pt x="16361" y="19606"/>
                  </a:lnTo>
                  <a:lnTo>
                    <a:pt x="15690" y="18799"/>
                  </a:lnTo>
                  <a:lnTo>
                    <a:pt x="15897" y="18465"/>
                  </a:lnTo>
                  <a:lnTo>
                    <a:pt x="16465" y="15728"/>
                  </a:lnTo>
                  <a:lnTo>
                    <a:pt x="18065" y="16161"/>
                  </a:lnTo>
                  <a:lnTo>
                    <a:pt x="19974" y="14035"/>
                  </a:lnTo>
                  <a:lnTo>
                    <a:pt x="19200" y="12500"/>
                  </a:lnTo>
                  <a:lnTo>
                    <a:pt x="17497" y="13031"/>
                  </a:lnTo>
                  <a:lnTo>
                    <a:pt x="18219" y="11634"/>
                  </a:lnTo>
                  <a:lnTo>
                    <a:pt x="16000" y="10354"/>
                  </a:lnTo>
                  <a:lnTo>
                    <a:pt x="19484" y="6654"/>
                  </a:lnTo>
                  <a:lnTo>
                    <a:pt x="13961" y="5768"/>
                  </a:lnTo>
                  <a:lnTo>
                    <a:pt x="13239" y="4803"/>
                  </a:lnTo>
                  <a:lnTo>
                    <a:pt x="10890" y="5118"/>
                  </a:lnTo>
                  <a:lnTo>
                    <a:pt x="9626" y="1969"/>
                  </a:lnTo>
                  <a:lnTo>
                    <a:pt x="7148" y="0"/>
                  </a:lnTo>
                  <a:lnTo>
                    <a:pt x="5497" y="433"/>
                  </a:lnTo>
                  <a:lnTo>
                    <a:pt x="6916" y="2894"/>
                  </a:lnTo>
                  <a:lnTo>
                    <a:pt x="5961" y="4075"/>
                  </a:lnTo>
                  <a:lnTo>
                    <a:pt x="7226" y="3465"/>
                  </a:lnTo>
                  <a:lnTo>
                    <a:pt x="7742" y="5610"/>
                  </a:lnTo>
                  <a:lnTo>
                    <a:pt x="0" y="14409"/>
                  </a:lnTo>
                  <a:lnTo>
                    <a:pt x="206" y="15925"/>
                  </a:lnTo>
                  <a:close/>
                </a:path>
              </a:pathLst>
            </a:custGeom>
            <a:solidFill>
              <a:schemeClr val="accent2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122">
              <a:extLst>
                <a:ext uri="{FF2B5EF4-FFF2-40B4-BE49-F238E27FC236}">
                  <a16:creationId xmlns:a16="http://schemas.microsoft.com/office/drawing/2014/main" id="{BC99CC4F-495C-4CC4-89C0-63B78433C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" y="480"/>
              <a:ext cx="65" cy="44"/>
            </a:xfrm>
            <a:custGeom>
              <a:avLst/>
              <a:gdLst>
                <a:gd name="T0" fmla="*/ 102 w 20000"/>
                <a:gd name="T1" fmla="*/ 9387 h 20000"/>
                <a:gd name="T2" fmla="*/ 880 w 20000"/>
                <a:gd name="T3" fmla="*/ 7713 h 20000"/>
                <a:gd name="T4" fmla="*/ 2252 w 20000"/>
                <a:gd name="T5" fmla="*/ 8132 h 20000"/>
                <a:gd name="T6" fmla="*/ 1842 w 20000"/>
                <a:gd name="T7" fmla="*/ 6607 h 20000"/>
                <a:gd name="T8" fmla="*/ 3439 w 20000"/>
                <a:gd name="T9" fmla="*/ 3587 h 20000"/>
                <a:gd name="T10" fmla="*/ 2252 w 20000"/>
                <a:gd name="T11" fmla="*/ 2362 h 20000"/>
                <a:gd name="T12" fmla="*/ 2620 w 20000"/>
                <a:gd name="T13" fmla="*/ 359 h 20000"/>
                <a:gd name="T14" fmla="*/ 5363 w 20000"/>
                <a:gd name="T15" fmla="*/ 329 h 20000"/>
                <a:gd name="T16" fmla="*/ 6366 w 20000"/>
                <a:gd name="T17" fmla="*/ 0 h 20000"/>
                <a:gd name="T18" fmla="*/ 5589 w 20000"/>
                <a:gd name="T19" fmla="*/ 1256 h 20000"/>
                <a:gd name="T20" fmla="*/ 7595 w 20000"/>
                <a:gd name="T21" fmla="*/ 3797 h 20000"/>
                <a:gd name="T22" fmla="*/ 8905 w 20000"/>
                <a:gd name="T23" fmla="*/ 3169 h 20000"/>
                <a:gd name="T24" fmla="*/ 8782 w 20000"/>
                <a:gd name="T25" fmla="*/ 5022 h 20000"/>
                <a:gd name="T26" fmla="*/ 9867 w 20000"/>
                <a:gd name="T27" fmla="*/ 6009 h 20000"/>
                <a:gd name="T28" fmla="*/ 11709 w 20000"/>
                <a:gd name="T29" fmla="*/ 3587 h 20000"/>
                <a:gd name="T30" fmla="*/ 12835 w 20000"/>
                <a:gd name="T31" fmla="*/ 5351 h 20000"/>
                <a:gd name="T32" fmla="*/ 13408 w 20000"/>
                <a:gd name="T33" fmla="*/ 3019 h 20000"/>
                <a:gd name="T34" fmla="*/ 14350 w 20000"/>
                <a:gd name="T35" fmla="*/ 4155 h 20000"/>
                <a:gd name="T36" fmla="*/ 18219 w 20000"/>
                <a:gd name="T37" fmla="*/ 2123 h 20000"/>
                <a:gd name="T38" fmla="*/ 18035 w 20000"/>
                <a:gd name="T39" fmla="*/ 3617 h 20000"/>
                <a:gd name="T40" fmla="*/ 19611 w 20000"/>
                <a:gd name="T41" fmla="*/ 4096 h 20000"/>
                <a:gd name="T42" fmla="*/ 18321 w 20000"/>
                <a:gd name="T43" fmla="*/ 6278 h 20000"/>
                <a:gd name="T44" fmla="*/ 19980 w 20000"/>
                <a:gd name="T45" fmla="*/ 8132 h 20000"/>
                <a:gd name="T46" fmla="*/ 18731 w 20000"/>
                <a:gd name="T47" fmla="*/ 7713 h 20000"/>
                <a:gd name="T48" fmla="*/ 16499 w 20000"/>
                <a:gd name="T49" fmla="*/ 9895 h 20000"/>
                <a:gd name="T50" fmla="*/ 14596 w 20000"/>
                <a:gd name="T51" fmla="*/ 9178 h 20000"/>
                <a:gd name="T52" fmla="*/ 15312 w 20000"/>
                <a:gd name="T53" fmla="*/ 11480 h 20000"/>
                <a:gd name="T54" fmla="*/ 13961 w 20000"/>
                <a:gd name="T55" fmla="*/ 14081 h 20000"/>
                <a:gd name="T56" fmla="*/ 12590 w 20000"/>
                <a:gd name="T57" fmla="*/ 14200 h 20000"/>
                <a:gd name="T58" fmla="*/ 12651 w 20000"/>
                <a:gd name="T59" fmla="*/ 14529 h 20000"/>
                <a:gd name="T60" fmla="*/ 12917 w 20000"/>
                <a:gd name="T61" fmla="*/ 15546 h 20000"/>
                <a:gd name="T62" fmla="*/ 9806 w 20000"/>
                <a:gd name="T63" fmla="*/ 16263 h 20000"/>
                <a:gd name="T64" fmla="*/ 8762 w 20000"/>
                <a:gd name="T65" fmla="*/ 17578 h 20000"/>
                <a:gd name="T66" fmla="*/ 9744 w 20000"/>
                <a:gd name="T67" fmla="*/ 18505 h 20000"/>
                <a:gd name="T68" fmla="*/ 7410 w 20000"/>
                <a:gd name="T69" fmla="*/ 19970 h 20000"/>
                <a:gd name="T70" fmla="*/ 6366 w 20000"/>
                <a:gd name="T71" fmla="*/ 18296 h 20000"/>
                <a:gd name="T72" fmla="*/ 3132 w 20000"/>
                <a:gd name="T73" fmla="*/ 19193 h 20000"/>
                <a:gd name="T74" fmla="*/ 2334 w 20000"/>
                <a:gd name="T75" fmla="*/ 19163 h 20000"/>
                <a:gd name="T76" fmla="*/ 2231 w 20000"/>
                <a:gd name="T77" fmla="*/ 15157 h 20000"/>
                <a:gd name="T78" fmla="*/ 143 w 20000"/>
                <a:gd name="T79" fmla="*/ 14111 h 20000"/>
                <a:gd name="T80" fmla="*/ 1904 w 20000"/>
                <a:gd name="T81" fmla="*/ 11031 h 20000"/>
                <a:gd name="T82" fmla="*/ 0 w 20000"/>
                <a:gd name="T83" fmla="*/ 10105 h 20000"/>
                <a:gd name="T84" fmla="*/ 102 w 20000"/>
                <a:gd name="T85" fmla="*/ 93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02" y="9387"/>
                  </a:moveTo>
                  <a:lnTo>
                    <a:pt x="880" y="7713"/>
                  </a:lnTo>
                  <a:lnTo>
                    <a:pt x="2252" y="8132"/>
                  </a:lnTo>
                  <a:lnTo>
                    <a:pt x="1842" y="6607"/>
                  </a:lnTo>
                  <a:lnTo>
                    <a:pt x="3439" y="3587"/>
                  </a:lnTo>
                  <a:lnTo>
                    <a:pt x="2252" y="2362"/>
                  </a:lnTo>
                  <a:lnTo>
                    <a:pt x="2620" y="359"/>
                  </a:lnTo>
                  <a:lnTo>
                    <a:pt x="5363" y="329"/>
                  </a:lnTo>
                  <a:lnTo>
                    <a:pt x="6366" y="0"/>
                  </a:lnTo>
                  <a:lnTo>
                    <a:pt x="5589" y="1256"/>
                  </a:lnTo>
                  <a:lnTo>
                    <a:pt x="7595" y="3797"/>
                  </a:lnTo>
                  <a:lnTo>
                    <a:pt x="8905" y="3169"/>
                  </a:lnTo>
                  <a:lnTo>
                    <a:pt x="8782" y="5022"/>
                  </a:lnTo>
                  <a:lnTo>
                    <a:pt x="9867" y="6009"/>
                  </a:lnTo>
                  <a:lnTo>
                    <a:pt x="11709" y="3587"/>
                  </a:lnTo>
                  <a:lnTo>
                    <a:pt x="12835" y="5351"/>
                  </a:lnTo>
                  <a:lnTo>
                    <a:pt x="13408" y="3019"/>
                  </a:lnTo>
                  <a:lnTo>
                    <a:pt x="14350" y="4155"/>
                  </a:lnTo>
                  <a:lnTo>
                    <a:pt x="18219" y="2123"/>
                  </a:lnTo>
                  <a:lnTo>
                    <a:pt x="18035" y="3617"/>
                  </a:lnTo>
                  <a:lnTo>
                    <a:pt x="19611" y="4096"/>
                  </a:lnTo>
                  <a:lnTo>
                    <a:pt x="18321" y="6278"/>
                  </a:lnTo>
                  <a:lnTo>
                    <a:pt x="19980" y="8132"/>
                  </a:lnTo>
                  <a:lnTo>
                    <a:pt x="18731" y="7713"/>
                  </a:lnTo>
                  <a:lnTo>
                    <a:pt x="16499" y="9895"/>
                  </a:lnTo>
                  <a:lnTo>
                    <a:pt x="14596" y="9178"/>
                  </a:lnTo>
                  <a:lnTo>
                    <a:pt x="15312" y="11480"/>
                  </a:lnTo>
                  <a:lnTo>
                    <a:pt x="13961" y="14081"/>
                  </a:lnTo>
                  <a:lnTo>
                    <a:pt x="12590" y="14200"/>
                  </a:lnTo>
                  <a:lnTo>
                    <a:pt x="12651" y="14529"/>
                  </a:lnTo>
                  <a:lnTo>
                    <a:pt x="12917" y="15546"/>
                  </a:lnTo>
                  <a:lnTo>
                    <a:pt x="9806" y="16263"/>
                  </a:lnTo>
                  <a:lnTo>
                    <a:pt x="8762" y="17578"/>
                  </a:lnTo>
                  <a:lnTo>
                    <a:pt x="9744" y="18505"/>
                  </a:lnTo>
                  <a:lnTo>
                    <a:pt x="7410" y="19970"/>
                  </a:lnTo>
                  <a:lnTo>
                    <a:pt x="6366" y="18296"/>
                  </a:lnTo>
                  <a:lnTo>
                    <a:pt x="3132" y="19193"/>
                  </a:lnTo>
                  <a:lnTo>
                    <a:pt x="2334" y="19163"/>
                  </a:lnTo>
                  <a:lnTo>
                    <a:pt x="2231" y="15157"/>
                  </a:lnTo>
                  <a:lnTo>
                    <a:pt x="143" y="14111"/>
                  </a:lnTo>
                  <a:lnTo>
                    <a:pt x="1904" y="11031"/>
                  </a:lnTo>
                  <a:lnTo>
                    <a:pt x="0" y="10105"/>
                  </a:lnTo>
                  <a:lnTo>
                    <a:pt x="102" y="938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205">
            <a:extLst>
              <a:ext uri="{FF2B5EF4-FFF2-40B4-BE49-F238E27FC236}">
                <a16:creationId xmlns:a16="http://schemas.microsoft.com/office/drawing/2014/main" id="{0419760D-873B-4EF8-83F8-51AADECC7EF2}"/>
              </a:ext>
            </a:extLst>
          </p:cNvPr>
          <p:cNvGrpSpPr>
            <a:grpSpLocks/>
          </p:cNvGrpSpPr>
          <p:nvPr/>
        </p:nvGrpSpPr>
        <p:grpSpPr bwMode="auto">
          <a:xfrm>
            <a:off x="3695427" y="807966"/>
            <a:ext cx="3804705" cy="3866879"/>
            <a:chOff x="200" y="417"/>
            <a:chExt cx="214" cy="229"/>
          </a:xfrm>
        </p:grpSpPr>
        <p:sp>
          <p:nvSpPr>
            <p:cNvPr id="13" name="Freeform 121">
              <a:extLst>
                <a:ext uri="{FF2B5EF4-FFF2-40B4-BE49-F238E27FC236}">
                  <a16:creationId xmlns:a16="http://schemas.microsoft.com/office/drawing/2014/main" id="{553C1AD9-4E2B-4EF3-B805-1825A7BE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591"/>
              <a:ext cx="104" cy="55"/>
            </a:xfrm>
            <a:custGeom>
              <a:avLst/>
              <a:gdLst>
                <a:gd name="T0" fmla="*/ 0 w 20000"/>
                <a:gd name="T1" fmla="*/ 14172 h 20000"/>
                <a:gd name="T2" fmla="*/ 2765 w 20000"/>
                <a:gd name="T3" fmla="*/ 15796 h 20000"/>
                <a:gd name="T4" fmla="*/ 3913 w 20000"/>
                <a:gd name="T5" fmla="*/ 19395 h 20000"/>
                <a:gd name="T6" fmla="*/ 7322 w 20000"/>
                <a:gd name="T7" fmla="*/ 16433 h 20000"/>
                <a:gd name="T8" fmla="*/ 11183 w 20000"/>
                <a:gd name="T9" fmla="*/ 19968 h 20000"/>
                <a:gd name="T10" fmla="*/ 13078 w 20000"/>
                <a:gd name="T11" fmla="*/ 19713 h 20000"/>
                <a:gd name="T12" fmla="*/ 13130 w 20000"/>
                <a:gd name="T13" fmla="*/ 17516 h 20000"/>
                <a:gd name="T14" fmla="*/ 16870 w 20000"/>
                <a:gd name="T15" fmla="*/ 15127 h 20000"/>
                <a:gd name="T16" fmla="*/ 19983 w 20000"/>
                <a:gd name="T17" fmla="*/ 16624 h 20000"/>
                <a:gd name="T18" fmla="*/ 19478 w 20000"/>
                <a:gd name="T19" fmla="*/ 13885 h 20000"/>
                <a:gd name="T20" fmla="*/ 18348 w 20000"/>
                <a:gd name="T21" fmla="*/ 12962 h 20000"/>
                <a:gd name="T22" fmla="*/ 18122 w 20000"/>
                <a:gd name="T23" fmla="*/ 2739 h 20000"/>
                <a:gd name="T24" fmla="*/ 17948 w 20000"/>
                <a:gd name="T25" fmla="*/ 2516 h 20000"/>
                <a:gd name="T26" fmla="*/ 17270 w 20000"/>
                <a:gd name="T27" fmla="*/ 3949 h 20000"/>
                <a:gd name="T28" fmla="*/ 17217 w 20000"/>
                <a:gd name="T29" fmla="*/ 1752 h 20000"/>
                <a:gd name="T30" fmla="*/ 15774 w 20000"/>
                <a:gd name="T31" fmla="*/ 0 h 20000"/>
                <a:gd name="T32" fmla="*/ 13948 w 20000"/>
                <a:gd name="T33" fmla="*/ 2898 h 20000"/>
                <a:gd name="T34" fmla="*/ 8939 w 20000"/>
                <a:gd name="T35" fmla="*/ 2325 h 20000"/>
                <a:gd name="T36" fmla="*/ 8330 w 20000"/>
                <a:gd name="T37" fmla="*/ 2739 h 20000"/>
                <a:gd name="T38" fmla="*/ 8748 w 20000"/>
                <a:gd name="T39" fmla="*/ 6178 h 20000"/>
                <a:gd name="T40" fmla="*/ 6052 w 20000"/>
                <a:gd name="T41" fmla="*/ 8567 h 20000"/>
                <a:gd name="T42" fmla="*/ 3843 w 20000"/>
                <a:gd name="T43" fmla="*/ 8662 h 20000"/>
                <a:gd name="T44" fmla="*/ 765 w 20000"/>
                <a:gd name="T45" fmla="*/ 11529 h 20000"/>
                <a:gd name="T46" fmla="*/ 0 w 20000"/>
                <a:gd name="T47" fmla="*/ 1417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00" h="20000">
                  <a:moveTo>
                    <a:pt x="0" y="14172"/>
                  </a:moveTo>
                  <a:lnTo>
                    <a:pt x="2765" y="15796"/>
                  </a:lnTo>
                  <a:lnTo>
                    <a:pt x="3913" y="19395"/>
                  </a:lnTo>
                  <a:lnTo>
                    <a:pt x="7322" y="16433"/>
                  </a:lnTo>
                  <a:lnTo>
                    <a:pt x="11183" y="19968"/>
                  </a:lnTo>
                  <a:lnTo>
                    <a:pt x="13078" y="19713"/>
                  </a:lnTo>
                  <a:lnTo>
                    <a:pt x="13130" y="17516"/>
                  </a:lnTo>
                  <a:lnTo>
                    <a:pt x="16870" y="15127"/>
                  </a:lnTo>
                  <a:lnTo>
                    <a:pt x="19983" y="16624"/>
                  </a:lnTo>
                  <a:lnTo>
                    <a:pt x="19478" y="13885"/>
                  </a:lnTo>
                  <a:lnTo>
                    <a:pt x="18348" y="12962"/>
                  </a:lnTo>
                  <a:lnTo>
                    <a:pt x="18122" y="2739"/>
                  </a:lnTo>
                  <a:lnTo>
                    <a:pt x="17948" y="2516"/>
                  </a:lnTo>
                  <a:lnTo>
                    <a:pt x="17270" y="3949"/>
                  </a:lnTo>
                  <a:lnTo>
                    <a:pt x="17217" y="1752"/>
                  </a:lnTo>
                  <a:lnTo>
                    <a:pt x="15774" y="0"/>
                  </a:lnTo>
                  <a:lnTo>
                    <a:pt x="13948" y="2898"/>
                  </a:lnTo>
                  <a:lnTo>
                    <a:pt x="8939" y="2325"/>
                  </a:lnTo>
                  <a:lnTo>
                    <a:pt x="8330" y="2739"/>
                  </a:lnTo>
                  <a:lnTo>
                    <a:pt x="8748" y="6178"/>
                  </a:lnTo>
                  <a:lnTo>
                    <a:pt x="6052" y="8567"/>
                  </a:lnTo>
                  <a:lnTo>
                    <a:pt x="3843" y="8662"/>
                  </a:lnTo>
                  <a:lnTo>
                    <a:pt x="765" y="11529"/>
                  </a:lnTo>
                  <a:lnTo>
                    <a:pt x="0" y="1417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3EED694A-0717-4714-B230-5347FAF3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463"/>
              <a:ext cx="108" cy="96"/>
            </a:xfrm>
            <a:custGeom>
              <a:avLst/>
              <a:gdLst>
                <a:gd name="T0" fmla="*/ 130 w 20000"/>
                <a:gd name="T1" fmla="*/ 7285 h 20000"/>
                <a:gd name="T2" fmla="*/ 1381 w 20000"/>
                <a:gd name="T3" fmla="*/ 5802 h 20000"/>
                <a:gd name="T4" fmla="*/ 3542 w 20000"/>
                <a:gd name="T5" fmla="*/ 6914 h 20000"/>
                <a:gd name="T6" fmla="*/ 4614 w 20000"/>
                <a:gd name="T7" fmla="*/ 6803 h 20000"/>
                <a:gd name="T8" fmla="*/ 5167 w 20000"/>
                <a:gd name="T9" fmla="*/ 5487 h 20000"/>
                <a:gd name="T10" fmla="*/ 6726 w 20000"/>
                <a:gd name="T11" fmla="*/ 6636 h 20000"/>
                <a:gd name="T12" fmla="*/ 8903 w 20000"/>
                <a:gd name="T13" fmla="*/ 5857 h 20000"/>
                <a:gd name="T14" fmla="*/ 8611 w 20000"/>
                <a:gd name="T15" fmla="*/ 2465 h 20000"/>
                <a:gd name="T16" fmla="*/ 7831 w 20000"/>
                <a:gd name="T17" fmla="*/ 1501 h 20000"/>
                <a:gd name="T18" fmla="*/ 9245 w 20000"/>
                <a:gd name="T19" fmla="*/ 0 h 20000"/>
                <a:gd name="T20" fmla="*/ 10171 w 20000"/>
                <a:gd name="T21" fmla="*/ 1149 h 20000"/>
                <a:gd name="T22" fmla="*/ 9959 w 20000"/>
                <a:gd name="T23" fmla="*/ 2873 h 20000"/>
                <a:gd name="T24" fmla="*/ 10885 w 20000"/>
                <a:gd name="T25" fmla="*/ 2465 h 20000"/>
                <a:gd name="T26" fmla="*/ 12591 w 20000"/>
                <a:gd name="T27" fmla="*/ 3892 h 20000"/>
                <a:gd name="T28" fmla="*/ 13436 w 20000"/>
                <a:gd name="T29" fmla="*/ 2428 h 20000"/>
                <a:gd name="T30" fmla="*/ 14135 w 20000"/>
                <a:gd name="T31" fmla="*/ 2187 h 20000"/>
                <a:gd name="T32" fmla="*/ 14817 w 20000"/>
                <a:gd name="T33" fmla="*/ 3448 h 20000"/>
                <a:gd name="T34" fmla="*/ 15630 w 20000"/>
                <a:gd name="T35" fmla="*/ 2317 h 20000"/>
                <a:gd name="T36" fmla="*/ 17417 w 20000"/>
                <a:gd name="T37" fmla="*/ 3559 h 20000"/>
                <a:gd name="T38" fmla="*/ 18424 w 20000"/>
                <a:gd name="T39" fmla="*/ 5264 h 20000"/>
                <a:gd name="T40" fmla="*/ 18213 w 20000"/>
                <a:gd name="T41" fmla="*/ 6877 h 20000"/>
                <a:gd name="T42" fmla="*/ 19984 w 20000"/>
                <a:gd name="T43" fmla="*/ 8730 h 20000"/>
                <a:gd name="T44" fmla="*/ 18749 w 20000"/>
                <a:gd name="T45" fmla="*/ 10602 h 20000"/>
                <a:gd name="T46" fmla="*/ 17530 w 20000"/>
                <a:gd name="T47" fmla="*/ 11715 h 20000"/>
                <a:gd name="T48" fmla="*/ 17352 w 20000"/>
                <a:gd name="T49" fmla="*/ 15310 h 20000"/>
                <a:gd name="T50" fmla="*/ 15565 w 20000"/>
                <a:gd name="T51" fmla="*/ 15162 h 20000"/>
                <a:gd name="T52" fmla="*/ 14817 w 20000"/>
                <a:gd name="T53" fmla="*/ 16664 h 20000"/>
                <a:gd name="T54" fmla="*/ 15337 w 20000"/>
                <a:gd name="T55" fmla="*/ 17201 h 20000"/>
                <a:gd name="T56" fmla="*/ 12413 w 20000"/>
                <a:gd name="T57" fmla="*/ 19333 h 20000"/>
                <a:gd name="T58" fmla="*/ 12348 w 20000"/>
                <a:gd name="T59" fmla="*/ 19981 h 20000"/>
                <a:gd name="T60" fmla="*/ 11064 w 20000"/>
                <a:gd name="T61" fmla="*/ 19407 h 20000"/>
                <a:gd name="T62" fmla="*/ 10690 w 20000"/>
                <a:gd name="T63" fmla="*/ 18072 h 20000"/>
                <a:gd name="T64" fmla="*/ 10561 w 20000"/>
                <a:gd name="T65" fmla="*/ 17572 h 20000"/>
                <a:gd name="T66" fmla="*/ 10593 w 20000"/>
                <a:gd name="T67" fmla="*/ 17405 h 20000"/>
                <a:gd name="T68" fmla="*/ 11909 w 20000"/>
                <a:gd name="T69" fmla="*/ 16256 h 20000"/>
                <a:gd name="T70" fmla="*/ 11259 w 20000"/>
                <a:gd name="T71" fmla="*/ 14532 h 20000"/>
                <a:gd name="T72" fmla="*/ 8806 w 20000"/>
                <a:gd name="T73" fmla="*/ 13068 h 20000"/>
                <a:gd name="T74" fmla="*/ 8286 w 20000"/>
                <a:gd name="T75" fmla="*/ 11566 h 20000"/>
                <a:gd name="T76" fmla="*/ 6759 w 20000"/>
                <a:gd name="T77" fmla="*/ 11418 h 20000"/>
                <a:gd name="T78" fmla="*/ 6629 w 20000"/>
                <a:gd name="T79" fmla="*/ 9898 h 20000"/>
                <a:gd name="T80" fmla="*/ 5329 w 20000"/>
                <a:gd name="T81" fmla="*/ 10158 h 20000"/>
                <a:gd name="T82" fmla="*/ 3981 w 20000"/>
                <a:gd name="T83" fmla="*/ 12289 h 20000"/>
                <a:gd name="T84" fmla="*/ 1202 w 20000"/>
                <a:gd name="T85" fmla="*/ 10918 h 20000"/>
                <a:gd name="T86" fmla="*/ 2340 w 20000"/>
                <a:gd name="T87" fmla="*/ 8823 h 20000"/>
                <a:gd name="T88" fmla="*/ 0 w 20000"/>
                <a:gd name="T89" fmla="*/ 7414 h 20000"/>
                <a:gd name="T90" fmla="*/ 130 w 20000"/>
                <a:gd name="T91" fmla="*/ 728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000" h="20000">
                  <a:moveTo>
                    <a:pt x="130" y="7285"/>
                  </a:moveTo>
                  <a:lnTo>
                    <a:pt x="1381" y="5802"/>
                  </a:lnTo>
                  <a:lnTo>
                    <a:pt x="3542" y="6914"/>
                  </a:lnTo>
                  <a:lnTo>
                    <a:pt x="4614" y="6803"/>
                  </a:lnTo>
                  <a:lnTo>
                    <a:pt x="5167" y="5487"/>
                  </a:lnTo>
                  <a:lnTo>
                    <a:pt x="6726" y="6636"/>
                  </a:lnTo>
                  <a:lnTo>
                    <a:pt x="8903" y="5857"/>
                  </a:lnTo>
                  <a:lnTo>
                    <a:pt x="8611" y="2465"/>
                  </a:lnTo>
                  <a:lnTo>
                    <a:pt x="7831" y="1501"/>
                  </a:lnTo>
                  <a:lnTo>
                    <a:pt x="9245" y="0"/>
                  </a:lnTo>
                  <a:lnTo>
                    <a:pt x="10171" y="1149"/>
                  </a:lnTo>
                  <a:lnTo>
                    <a:pt x="9959" y="2873"/>
                  </a:lnTo>
                  <a:lnTo>
                    <a:pt x="10885" y="2465"/>
                  </a:lnTo>
                  <a:lnTo>
                    <a:pt x="12591" y="3892"/>
                  </a:lnTo>
                  <a:lnTo>
                    <a:pt x="13436" y="2428"/>
                  </a:lnTo>
                  <a:lnTo>
                    <a:pt x="14135" y="2187"/>
                  </a:lnTo>
                  <a:lnTo>
                    <a:pt x="14817" y="3448"/>
                  </a:lnTo>
                  <a:lnTo>
                    <a:pt x="15630" y="2317"/>
                  </a:lnTo>
                  <a:lnTo>
                    <a:pt x="17417" y="3559"/>
                  </a:lnTo>
                  <a:lnTo>
                    <a:pt x="18424" y="5264"/>
                  </a:lnTo>
                  <a:lnTo>
                    <a:pt x="18213" y="6877"/>
                  </a:lnTo>
                  <a:lnTo>
                    <a:pt x="19984" y="8730"/>
                  </a:lnTo>
                  <a:lnTo>
                    <a:pt x="18749" y="10602"/>
                  </a:lnTo>
                  <a:lnTo>
                    <a:pt x="17530" y="11715"/>
                  </a:lnTo>
                  <a:lnTo>
                    <a:pt x="17352" y="15310"/>
                  </a:lnTo>
                  <a:lnTo>
                    <a:pt x="15565" y="15162"/>
                  </a:lnTo>
                  <a:lnTo>
                    <a:pt x="14817" y="16664"/>
                  </a:lnTo>
                  <a:lnTo>
                    <a:pt x="15337" y="17201"/>
                  </a:lnTo>
                  <a:lnTo>
                    <a:pt x="12413" y="19333"/>
                  </a:lnTo>
                  <a:lnTo>
                    <a:pt x="12348" y="19981"/>
                  </a:lnTo>
                  <a:lnTo>
                    <a:pt x="11064" y="19407"/>
                  </a:lnTo>
                  <a:lnTo>
                    <a:pt x="10690" y="18072"/>
                  </a:lnTo>
                  <a:lnTo>
                    <a:pt x="10561" y="17572"/>
                  </a:lnTo>
                  <a:lnTo>
                    <a:pt x="10593" y="17405"/>
                  </a:lnTo>
                  <a:lnTo>
                    <a:pt x="11909" y="16256"/>
                  </a:lnTo>
                  <a:lnTo>
                    <a:pt x="11259" y="14532"/>
                  </a:lnTo>
                  <a:lnTo>
                    <a:pt x="8806" y="13068"/>
                  </a:lnTo>
                  <a:lnTo>
                    <a:pt x="8286" y="11566"/>
                  </a:lnTo>
                  <a:lnTo>
                    <a:pt x="6759" y="11418"/>
                  </a:lnTo>
                  <a:lnTo>
                    <a:pt x="6629" y="9898"/>
                  </a:lnTo>
                  <a:lnTo>
                    <a:pt x="5329" y="10158"/>
                  </a:lnTo>
                  <a:lnTo>
                    <a:pt x="3981" y="12289"/>
                  </a:lnTo>
                  <a:lnTo>
                    <a:pt x="1202" y="10918"/>
                  </a:lnTo>
                  <a:lnTo>
                    <a:pt x="2340" y="8823"/>
                  </a:lnTo>
                  <a:lnTo>
                    <a:pt x="0" y="7414"/>
                  </a:lnTo>
                  <a:lnTo>
                    <a:pt x="130" y="7285"/>
                  </a:lnTo>
                  <a:close/>
                </a:path>
              </a:pathLst>
            </a:custGeom>
            <a:solidFill>
              <a:schemeClr val="accent2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38">
              <a:extLst>
                <a:ext uri="{FF2B5EF4-FFF2-40B4-BE49-F238E27FC236}">
                  <a16:creationId xmlns:a16="http://schemas.microsoft.com/office/drawing/2014/main" id="{96AAF707-E448-4995-8237-EC4C09F7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" y="505"/>
              <a:ext cx="117" cy="65"/>
            </a:xfrm>
            <a:custGeom>
              <a:avLst/>
              <a:gdLst>
                <a:gd name="T0" fmla="*/ 46 w 20000"/>
                <a:gd name="T1" fmla="*/ 16285 h 20000"/>
                <a:gd name="T2" fmla="*/ 399 w 20000"/>
                <a:gd name="T3" fmla="*/ 14367 h 20000"/>
                <a:gd name="T4" fmla="*/ 1626 w 20000"/>
                <a:gd name="T5" fmla="*/ 13137 h 20000"/>
                <a:gd name="T6" fmla="*/ 997 w 20000"/>
                <a:gd name="T7" fmla="*/ 10554 h 20000"/>
                <a:gd name="T8" fmla="*/ 1365 w 20000"/>
                <a:gd name="T9" fmla="*/ 8143 h 20000"/>
                <a:gd name="T10" fmla="*/ 2607 w 20000"/>
                <a:gd name="T11" fmla="*/ 9299 h 20000"/>
                <a:gd name="T12" fmla="*/ 4831 w 20000"/>
                <a:gd name="T13" fmla="*/ 7183 h 20000"/>
                <a:gd name="T14" fmla="*/ 6273 w 20000"/>
                <a:gd name="T15" fmla="*/ 7183 h 20000"/>
                <a:gd name="T16" fmla="*/ 6380 w 20000"/>
                <a:gd name="T17" fmla="*/ 3444 h 20000"/>
                <a:gd name="T18" fmla="*/ 8252 w 20000"/>
                <a:gd name="T19" fmla="*/ 3936 h 20000"/>
                <a:gd name="T20" fmla="*/ 8727 w 20000"/>
                <a:gd name="T21" fmla="*/ 1943 h 20000"/>
                <a:gd name="T22" fmla="*/ 9862 w 20000"/>
                <a:gd name="T23" fmla="*/ 1353 h 20000"/>
                <a:gd name="T24" fmla="*/ 12485 w 20000"/>
                <a:gd name="T25" fmla="*/ 3173 h 20000"/>
                <a:gd name="T26" fmla="*/ 13773 w 20000"/>
                <a:gd name="T27" fmla="*/ 320 h 20000"/>
                <a:gd name="T28" fmla="*/ 14985 w 20000"/>
                <a:gd name="T29" fmla="*/ 0 h 20000"/>
                <a:gd name="T30" fmla="*/ 15107 w 20000"/>
                <a:gd name="T31" fmla="*/ 2017 h 20000"/>
                <a:gd name="T32" fmla="*/ 16549 w 20000"/>
                <a:gd name="T33" fmla="*/ 2214 h 20000"/>
                <a:gd name="T34" fmla="*/ 17055 w 20000"/>
                <a:gd name="T35" fmla="*/ 4207 h 20000"/>
                <a:gd name="T36" fmla="*/ 19356 w 20000"/>
                <a:gd name="T37" fmla="*/ 6150 h 20000"/>
                <a:gd name="T38" fmla="*/ 19985 w 20000"/>
                <a:gd name="T39" fmla="*/ 8438 h 20000"/>
                <a:gd name="T40" fmla="*/ 18742 w 20000"/>
                <a:gd name="T41" fmla="*/ 9963 h 20000"/>
                <a:gd name="T42" fmla="*/ 18696 w 20000"/>
                <a:gd name="T43" fmla="*/ 10209 h 20000"/>
                <a:gd name="T44" fmla="*/ 18819 w 20000"/>
                <a:gd name="T45" fmla="*/ 10849 h 20000"/>
                <a:gd name="T46" fmla="*/ 16488 w 20000"/>
                <a:gd name="T47" fmla="*/ 11882 h 20000"/>
                <a:gd name="T48" fmla="*/ 11702 w 20000"/>
                <a:gd name="T49" fmla="*/ 18549 h 20000"/>
                <a:gd name="T50" fmla="*/ 10706 w 20000"/>
                <a:gd name="T51" fmla="*/ 18007 h 20000"/>
                <a:gd name="T52" fmla="*/ 8466 w 20000"/>
                <a:gd name="T53" fmla="*/ 19975 h 20000"/>
                <a:gd name="T54" fmla="*/ 4279 w 20000"/>
                <a:gd name="T55" fmla="*/ 17023 h 20000"/>
                <a:gd name="T56" fmla="*/ 3988 w 20000"/>
                <a:gd name="T57" fmla="*/ 15572 h 20000"/>
                <a:gd name="T58" fmla="*/ 2623 w 20000"/>
                <a:gd name="T59" fmla="*/ 18868 h 20000"/>
                <a:gd name="T60" fmla="*/ 1810 w 20000"/>
                <a:gd name="T61" fmla="*/ 17122 h 20000"/>
                <a:gd name="T62" fmla="*/ 951 w 20000"/>
                <a:gd name="T63" fmla="*/ 17958 h 20000"/>
                <a:gd name="T64" fmla="*/ 0 w 20000"/>
                <a:gd name="T65" fmla="*/ 16335 h 20000"/>
                <a:gd name="T66" fmla="*/ 46 w 20000"/>
                <a:gd name="T67" fmla="*/ 1628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46" y="16285"/>
                  </a:moveTo>
                  <a:lnTo>
                    <a:pt x="399" y="14367"/>
                  </a:lnTo>
                  <a:lnTo>
                    <a:pt x="1626" y="13137"/>
                  </a:lnTo>
                  <a:lnTo>
                    <a:pt x="997" y="10554"/>
                  </a:lnTo>
                  <a:lnTo>
                    <a:pt x="1365" y="8143"/>
                  </a:lnTo>
                  <a:lnTo>
                    <a:pt x="2607" y="9299"/>
                  </a:lnTo>
                  <a:lnTo>
                    <a:pt x="4831" y="7183"/>
                  </a:lnTo>
                  <a:lnTo>
                    <a:pt x="6273" y="7183"/>
                  </a:lnTo>
                  <a:lnTo>
                    <a:pt x="6380" y="3444"/>
                  </a:lnTo>
                  <a:lnTo>
                    <a:pt x="8252" y="3936"/>
                  </a:lnTo>
                  <a:lnTo>
                    <a:pt x="8727" y="1943"/>
                  </a:lnTo>
                  <a:lnTo>
                    <a:pt x="9862" y="1353"/>
                  </a:lnTo>
                  <a:lnTo>
                    <a:pt x="12485" y="3173"/>
                  </a:lnTo>
                  <a:lnTo>
                    <a:pt x="13773" y="320"/>
                  </a:lnTo>
                  <a:lnTo>
                    <a:pt x="14985" y="0"/>
                  </a:lnTo>
                  <a:lnTo>
                    <a:pt x="15107" y="2017"/>
                  </a:lnTo>
                  <a:lnTo>
                    <a:pt x="16549" y="2214"/>
                  </a:lnTo>
                  <a:lnTo>
                    <a:pt x="17055" y="4207"/>
                  </a:lnTo>
                  <a:lnTo>
                    <a:pt x="19356" y="6150"/>
                  </a:lnTo>
                  <a:lnTo>
                    <a:pt x="19985" y="8438"/>
                  </a:lnTo>
                  <a:lnTo>
                    <a:pt x="18742" y="9963"/>
                  </a:lnTo>
                  <a:lnTo>
                    <a:pt x="18696" y="10209"/>
                  </a:lnTo>
                  <a:lnTo>
                    <a:pt x="18819" y="10849"/>
                  </a:lnTo>
                  <a:lnTo>
                    <a:pt x="16488" y="11882"/>
                  </a:lnTo>
                  <a:lnTo>
                    <a:pt x="11702" y="18549"/>
                  </a:lnTo>
                  <a:lnTo>
                    <a:pt x="10706" y="18007"/>
                  </a:lnTo>
                  <a:lnTo>
                    <a:pt x="8466" y="19975"/>
                  </a:lnTo>
                  <a:lnTo>
                    <a:pt x="4279" y="17023"/>
                  </a:lnTo>
                  <a:lnTo>
                    <a:pt x="3988" y="15572"/>
                  </a:lnTo>
                  <a:lnTo>
                    <a:pt x="2623" y="18868"/>
                  </a:lnTo>
                  <a:lnTo>
                    <a:pt x="1810" y="17122"/>
                  </a:lnTo>
                  <a:lnTo>
                    <a:pt x="951" y="17958"/>
                  </a:lnTo>
                  <a:lnTo>
                    <a:pt x="0" y="16335"/>
                  </a:lnTo>
                  <a:lnTo>
                    <a:pt x="46" y="1628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41">
              <a:extLst>
                <a:ext uri="{FF2B5EF4-FFF2-40B4-BE49-F238E27FC236}">
                  <a16:creationId xmlns:a16="http://schemas.microsoft.com/office/drawing/2014/main" id="{413541A2-A496-46F5-A0D1-48EE5B21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" y="417"/>
              <a:ext cx="68" cy="81"/>
            </a:xfrm>
            <a:custGeom>
              <a:avLst/>
              <a:gdLst>
                <a:gd name="T0" fmla="*/ 203 w 20000"/>
                <a:gd name="T1" fmla="*/ 7202 h 20000"/>
                <a:gd name="T2" fmla="*/ 2389 w 20000"/>
                <a:gd name="T3" fmla="*/ 1996 h 20000"/>
                <a:gd name="T4" fmla="*/ 3964 w 20000"/>
                <a:gd name="T5" fmla="*/ 2386 h 20000"/>
                <a:gd name="T6" fmla="*/ 5032 w 20000"/>
                <a:gd name="T7" fmla="*/ 694 h 20000"/>
                <a:gd name="T8" fmla="*/ 7446 w 20000"/>
                <a:gd name="T9" fmla="*/ 0 h 20000"/>
                <a:gd name="T10" fmla="*/ 9682 w 20000"/>
                <a:gd name="T11" fmla="*/ 3796 h 20000"/>
                <a:gd name="T12" fmla="*/ 12961 w 20000"/>
                <a:gd name="T13" fmla="*/ 2104 h 20000"/>
                <a:gd name="T14" fmla="*/ 17205 w 20000"/>
                <a:gd name="T15" fmla="*/ 5228 h 20000"/>
                <a:gd name="T16" fmla="*/ 17205 w 20000"/>
                <a:gd name="T17" fmla="*/ 6052 h 20000"/>
                <a:gd name="T18" fmla="*/ 17357 w 20000"/>
                <a:gd name="T19" fmla="*/ 6334 h 20000"/>
                <a:gd name="T20" fmla="*/ 19975 w 20000"/>
                <a:gd name="T21" fmla="*/ 11887 h 20000"/>
                <a:gd name="T22" fmla="*/ 17738 w 20000"/>
                <a:gd name="T23" fmla="*/ 13644 h 20000"/>
                <a:gd name="T24" fmla="*/ 18983 w 20000"/>
                <a:gd name="T25" fmla="*/ 14772 h 20000"/>
                <a:gd name="T26" fmla="*/ 19416 w 20000"/>
                <a:gd name="T27" fmla="*/ 18742 h 20000"/>
                <a:gd name="T28" fmla="*/ 16036 w 20000"/>
                <a:gd name="T29" fmla="*/ 19653 h 20000"/>
                <a:gd name="T30" fmla="*/ 13571 w 20000"/>
                <a:gd name="T31" fmla="*/ 18308 h 20000"/>
                <a:gd name="T32" fmla="*/ 12706 w 20000"/>
                <a:gd name="T33" fmla="*/ 19848 h 20000"/>
                <a:gd name="T34" fmla="*/ 11055 w 20000"/>
                <a:gd name="T35" fmla="*/ 19978 h 20000"/>
                <a:gd name="T36" fmla="*/ 7649 w 20000"/>
                <a:gd name="T37" fmla="*/ 18677 h 20000"/>
                <a:gd name="T38" fmla="*/ 4320 w 20000"/>
                <a:gd name="T39" fmla="*/ 18156 h 20000"/>
                <a:gd name="T40" fmla="*/ 4727 w 20000"/>
                <a:gd name="T41" fmla="*/ 17289 h 20000"/>
                <a:gd name="T42" fmla="*/ 2694 w 20000"/>
                <a:gd name="T43" fmla="*/ 16551 h 20000"/>
                <a:gd name="T44" fmla="*/ 3100 w 20000"/>
                <a:gd name="T45" fmla="*/ 12408 h 20000"/>
                <a:gd name="T46" fmla="*/ 0 w 20000"/>
                <a:gd name="T47" fmla="*/ 7527 h 20000"/>
                <a:gd name="T48" fmla="*/ 203 w 20000"/>
                <a:gd name="T49" fmla="*/ 720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203" y="7202"/>
                  </a:moveTo>
                  <a:lnTo>
                    <a:pt x="2389" y="1996"/>
                  </a:lnTo>
                  <a:lnTo>
                    <a:pt x="3964" y="2386"/>
                  </a:lnTo>
                  <a:lnTo>
                    <a:pt x="5032" y="694"/>
                  </a:lnTo>
                  <a:lnTo>
                    <a:pt x="7446" y="0"/>
                  </a:lnTo>
                  <a:lnTo>
                    <a:pt x="9682" y="3796"/>
                  </a:lnTo>
                  <a:lnTo>
                    <a:pt x="12961" y="2104"/>
                  </a:lnTo>
                  <a:lnTo>
                    <a:pt x="17205" y="5228"/>
                  </a:lnTo>
                  <a:lnTo>
                    <a:pt x="17205" y="6052"/>
                  </a:lnTo>
                  <a:lnTo>
                    <a:pt x="17357" y="6334"/>
                  </a:lnTo>
                  <a:lnTo>
                    <a:pt x="19975" y="11887"/>
                  </a:lnTo>
                  <a:lnTo>
                    <a:pt x="17738" y="13644"/>
                  </a:lnTo>
                  <a:lnTo>
                    <a:pt x="18983" y="14772"/>
                  </a:lnTo>
                  <a:lnTo>
                    <a:pt x="19416" y="18742"/>
                  </a:lnTo>
                  <a:lnTo>
                    <a:pt x="16036" y="19653"/>
                  </a:lnTo>
                  <a:lnTo>
                    <a:pt x="13571" y="18308"/>
                  </a:lnTo>
                  <a:lnTo>
                    <a:pt x="12706" y="19848"/>
                  </a:lnTo>
                  <a:lnTo>
                    <a:pt x="11055" y="19978"/>
                  </a:lnTo>
                  <a:lnTo>
                    <a:pt x="7649" y="18677"/>
                  </a:lnTo>
                  <a:lnTo>
                    <a:pt x="4320" y="18156"/>
                  </a:lnTo>
                  <a:lnTo>
                    <a:pt x="4727" y="17289"/>
                  </a:lnTo>
                  <a:lnTo>
                    <a:pt x="2694" y="16551"/>
                  </a:lnTo>
                  <a:lnTo>
                    <a:pt x="3100" y="12408"/>
                  </a:lnTo>
                  <a:lnTo>
                    <a:pt x="0" y="7527"/>
                  </a:lnTo>
                  <a:lnTo>
                    <a:pt x="203" y="7202"/>
                  </a:lnTo>
                  <a:close/>
                </a:path>
              </a:pathLst>
            </a:custGeom>
            <a:solidFill>
              <a:schemeClr val="accent2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80E7DD4B-4716-4F9F-BBCE-30459F294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547"/>
              <a:ext cx="95" cy="71"/>
            </a:xfrm>
            <a:custGeom>
              <a:avLst/>
              <a:gdLst>
                <a:gd name="T0" fmla="*/ 180 w 20000"/>
                <a:gd name="T1" fmla="*/ 4271 h 20000"/>
                <a:gd name="T2" fmla="*/ 524 w 20000"/>
                <a:gd name="T3" fmla="*/ 2824 h 20000"/>
                <a:gd name="T4" fmla="*/ 1637 w 20000"/>
                <a:gd name="T5" fmla="*/ 2730 h 20000"/>
                <a:gd name="T6" fmla="*/ 2160 w 20000"/>
                <a:gd name="T7" fmla="*/ 187 h 20000"/>
                <a:gd name="T8" fmla="*/ 2848 w 20000"/>
                <a:gd name="T9" fmla="*/ 1447 h 20000"/>
                <a:gd name="T10" fmla="*/ 4468 w 20000"/>
                <a:gd name="T11" fmla="*/ 513 h 20000"/>
                <a:gd name="T12" fmla="*/ 6792 w 20000"/>
                <a:gd name="T13" fmla="*/ 1844 h 20000"/>
                <a:gd name="T14" fmla="*/ 7381 w 20000"/>
                <a:gd name="T15" fmla="*/ 0 h 20000"/>
                <a:gd name="T16" fmla="*/ 11358 w 20000"/>
                <a:gd name="T17" fmla="*/ 980 h 20000"/>
                <a:gd name="T18" fmla="*/ 10998 w 20000"/>
                <a:gd name="T19" fmla="*/ 2800 h 20000"/>
                <a:gd name="T20" fmla="*/ 10949 w 20000"/>
                <a:gd name="T21" fmla="*/ 2824 h 20000"/>
                <a:gd name="T22" fmla="*/ 11964 w 20000"/>
                <a:gd name="T23" fmla="*/ 4364 h 20000"/>
                <a:gd name="T24" fmla="*/ 12881 w 20000"/>
                <a:gd name="T25" fmla="*/ 3571 h 20000"/>
                <a:gd name="T26" fmla="*/ 13748 w 20000"/>
                <a:gd name="T27" fmla="*/ 5251 h 20000"/>
                <a:gd name="T28" fmla="*/ 15205 w 20000"/>
                <a:gd name="T29" fmla="*/ 2100 h 20000"/>
                <a:gd name="T30" fmla="*/ 15499 w 20000"/>
                <a:gd name="T31" fmla="*/ 3477 h 20000"/>
                <a:gd name="T32" fmla="*/ 19984 w 20000"/>
                <a:gd name="T33" fmla="*/ 6278 h 20000"/>
                <a:gd name="T34" fmla="*/ 18020 w 20000"/>
                <a:gd name="T35" fmla="*/ 10082 h 20000"/>
                <a:gd name="T36" fmla="*/ 17283 w 20000"/>
                <a:gd name="T37" fmla="*/ 8938 h 20000"/>
                <a:gd name="T38" fmla="*/ 17954 w 20000"/>
                <a:gd name="T39" fmla="*/ 10245 h 20000"/>
                <a:gd name="T40" fmla="*/ 17332 w 20000"/>
                <a:gd name="T41" fmla="*/ 13116 h 20000"/>
                <a:gd name="T42" fmla="*/ 17201 w 20000"/>
                <a:gd name="T43" fmla="*/ 12065 h 20000"/>
                <a:gd name="T44" fmla="*/ 16759 w 20000"/>
                <a:gd name="T45" fmla="*/ 12555 h 20000"/>
                <a:gd name="T46" fmla="*/ 17627 w 20000"/>
                <a:gd name="T47" fmla="*/ 13699 h 20000"/>
                <a:gd name="T48" fmla="*/ 17365 w 20000"/>
                <a:gd name="T49" fmla="*/ 15706 h 20000"/>
                <a:gd name="T50" fmla="*/ 17185 w 20000"/>
                <a:gd name="T51" fmla="*/ 15543 h 20000"/>
                <a:gd name="T52" fmla="*/ 16989 w 20000"/>
                <a:gd name="T53" fmla="*/ 13512 h 20000"/>
                <a:gd name="T54" fmla="*/ 16498 w 20000"/>
                <a:gd name="T55" fmla="*/ 14982 h 20000"/>
                <a:gd name="T56" fmla="*/ 15139 w 20000"/>
                <a:gd name="T57" fmla="*/ 13699 h 20000"/>
                <a:gd name="T58" fmla="*/ 13421 w 20000"/>
                <a:gd name="T59" fmla="*/ 15823 h 20000"/>
                <a:gd name="T60" fmla="*/ 8707 w 20000"/>
                <a:gd name="T61" fmla="*/ 15379 h 20000"/>
                <a:gd name="T62" fmla="*/ 8134 w 20000"/>
                <a:gd name="T63" fmla="*/ 15706 h 20000"/>
                <a:gd name="T64" fmla="*/ 8527 w 20000"/>
                <a:gd name="T65" fmla="*/ 18203 h 20000"/>
                <a:gd name="T66" fmla="*/ 5990 w 20000"/>
                <a:gd name="T67" fmla="*/ 19977 h 20000"/>
                <a:gd name="T68" fmla="*/ 4910 w 20000"/>
                <a:gd name="T69" fmla="*/ 17643 h 20000"/>
                <a:gd name="T70" fmla="*/ 3241 w 20000"/>
                <a:gd name="T71" fmla="*/ 18063 h 20000"/>
                <a:gd name="T72" fmla="*/ 2046 w 20000"/>
                <a:gd name="T73" fmla="*/ 15939 h 20000"/>
                <a:gd name="T74" fmla="*/ 3715 w 20000"/>
                <a:gd name="T75" fmla="*/ 14562 h 20000"/>
                <a:gd name="T76" fmla="*/ 3044 w 20000"/>
                <a:gd name="T77" fmla="*/ 12905 h 20000"/>
                <a:gd name="T78" fmla="*/ 3961 w 20000"/>
                <a:gd name="T79" fmla="*/ 12462 h 20000"/>
                <a:gd name="T80" fmla="*/ 3764 w 20000"/>
                <a:gd name="T81" fmla="*/ 10642 h 20000"/>
                <a:gd name="T82" fmla="*/ 3241 w 20000"/>
                <a:gd name="T83" fmla="*/ 8355 h 20000"/>
                <a:gd name="T84" fmla="*/ 278 w 20000"/>
                <a:gd name="T85" fmla="*/ 6604 h 20000"/>
                <a:gd name="T86" fmla="*/ 0 w 20000"/>
                <a:gd name="T87" fmla="*/ 4457 h 20000"/>
                <a:gd name="T88" fmla="*/ 180 w 20000"/>
                <a:gd name="T89" fmla="*/ 427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180" y="4271"/>
                  </a:moveTo>
                  <a:lnTo>
                    <a:pt x="524" y="2824"/>
                  </a:lnTo>
                  <a:lnTo>
                    <a:pt x="1637" y="2730"/>
                  </a:lnTo>
                  <a:lnTo>
                    <a:pt x="2160" y="187"/>
                  </a:lnTo>
                  <a:lnTo>
                    <a:pt x="2848" y="1447"/>
                  </a:lnTo>
                  <a:lnTo>
                    <a:pt x="4468" y="513"/>
                  </a:lnTo>
                  <a:lnTo>
                    <a:pt x="6792" y="1844"/>
                  </a:lnTo>
                  <a:lnTo>
                    <a:pt x="7381" y="0"/>
                  </a:lnTo>
                  <a:lnTo>
                    <a:pt x="11358" y="980"/>
                  </a:lnTo>
                  <a:lnTo>
                    <a:pt x="10998" y="2800"/>
                  </a:lnTo>
                  <a:lnTo>
                    <a:pt x="10949" y="2824"/>
                  </a:lnTo>
                  <a:lnTo>
                    <a:pt x="11964" y="4364"/>
                  </a:lnTo>
                  <a:lnTo>
                    <a:pt x="12881" y="3571"/>
                  </a:lnTo>
                  <a:lnTo>
                    <a:pt x="13748" y="5251"/>
                  </a:lnTo>
                  <a:lnTo>
                    <a:pt x="15205" y="2100"/>
                  </a:lnTo>
                  <a:lnTo>
                    <a:pt x="15499" y="3477"/>
                  </a:lnTo>
                  <a:lnTo>
                    <a:pt x="19984" y="6278"/>
                  </a:lnTo>
                  <a:lnTo>
                    <a:pt x="18020" y="10082"/>
                  </a:lnTo>
                  <a:lnTo>
                    <a:pt x="17283" y="8938"/>
                  </a:lnTo>
                  <a:lnTo>
                    <a:pt x="17954" y="10245"/>
                  </a:lnTo>
                  <a:lnTo>
                    <a:pt x="17332" y="13116"/>
                  </a:lnTo>
                  <a:lnTo>
                    <a:pt x="17201" y="12065"/>
                  </a:lnTo>
                  <a:lnTo>
                    <a:pt x="16759" y="12555"/>
                  </a:lnTo>
                  <a:lnTo>
                    <a:pt x="17627" y="13699"/>
                  </a:lnTo>
                  <a:lnTo>
                    <a:pt x="17365" y="15706"/>
                  </a:lnTo>
                  <a:lnTo>
                    <a:pt x="17185" y="15543"/>
                  </a:lnTo>
                  <a:lnTo>
                    <a:pt x="16989" y="13512"/>
                  </a:lnTo>
                  <a:lnTo>
                    <a:pt x="16498" y="14982"/>
                  </a:lnTo>
                  <a:lnTo>
                    <a:pt x="15139" y="13699"/>
                  </a:lnTo>
                  <a:lnTo>
                    <a:pt x="13421" y="15823"/>
                  </a:lnTo>
                  <a:lnTo>
                    <a:pt x="8707" y="15379"/>
                  </a:lnTo>
                  <a:lnTo>
                    <a:pt x="8134" y="15706"/>
                  </a:lnTo>
                  <a:lnTo>
                    <a:pt x="8527" y="18203"/>
                  </a:lnTo>
                  <a:lnTo>
                    <a:pt x="5990" y="19977"/>
                  </a:lnTo>
                  <a:lnTo>
                    <a:pt x="4910" y="17643"/>
                  </a:lnTo>
                  <a:lnTo>
                    <a:pt x="3241" y="18063"/>
                  </a:lnTo>
                  <a:lnTo>
                    <a:pt x="2046" y="15939"/>
                  </a:lnTo>
                  <a:lnTo>
                    <a:pt x="3715" y="14562"/>
                  </a:lnTo>
                  <a:lnTo>
                    <a:pt x="3044" y="12905"/>
                  </a:lnTo>
                  <a:lnTo>
                    <a:pt x="3961" y="12462"/>
                  </a:lnTo>
                  <a:lnTo>
                    <a:pt x="3764" y="10642"/>
                  </a:lnTo>
                  <a:lnTo>
                    <a:pt x="3241" y="8355"/>
                  </a:lnTo>
                  <a:lnTo>
                    <a:pt x="278" y="6604"/>
                  </a:lnTo>
                  <a:lnTo>
                    <a:pt x="0" y="4457"/>
                  </a:lnTo>
                  <a:lnTo>
                    <a:pt x="180" y="42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09E55D2-07B9-48C3-9590-B3C79B87AC1C}"/>
              </a:ext>
            </a:extLst>
          </p:cNvPr>
          <p:cNvSpPr txBox="1"/>
          <p:nvPr/>
        </p:nvSpPr>
        <p:spPr>
          <a:xfrm>
            <a:off x="5544443" y="1368735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Lozère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075C26A-35DD-4349-A95D-DA4E55982464}"/>
              </a:ext>
            </a:extLst>
          </p:cNvPr>
          <p:cNvSpPr txBox="1"/>
          <p:nvPr/>
        </p:nvSpPr>
        <p:spPr>
          <a:xfrm>
            <a:off x="6604557" y="2145459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Gard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37312F9-B480-4523-B30E-3A751E84F346}"/>
              </a:ext>
            </a:extLst>
          </p:cNvPr>
          <p:cNvSpPr txBox="1"/>
          <p:nvPr/>
        </p:nvSpPr>
        <p:spPr>
          <a:xfrm>
            <a:off x="5504565" y="2729680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Hérault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C2BB79B-A35B-4C77-9BB7-133600651AAE}"/>
              </a:ext>
            </a:extLst>
          </p:cNvPr>
          <p:cNvSpPr txBox="1"/>
          <p:nvPr/>
        </p:nvSpPr>
        <p:spPr>
          <a:xfrm>
            <a:off x="4597195" y="174729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Aveyron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11CDE8C-F910-4C17-A77B-2951C9A3FD5A}"/>
              </a:ext>
            </a:extLst>
          </p:cNvPr>
          <p:cNvSpPr txBox="1"/>
          <p:nvPr/>
        </p:nvSpPr>
        <p:spPr>
          <a:xfrm>
            <a:off x="3473304" y="124910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71D8F7D-BE09-4FF0-A53A-CB1AD12A1542}"/>
              </a:ext>
            </a:extLst>
          </p:cNvPr>
          <p:cNvSpPr txBox="1"/>
          <p:nvPr/>
        </p:nvSpPr>
        <p:spPr>
          <a:xfrm>
            <a:off x="2976592" y="1995743"/>
            <a:ext cx="86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Tarn-et-Garonne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A9538B0-8D57-42C3-8A27-E98FA10BBD39}"/>
              </a:ext>
            </a:extLst>
          </p:cNvPr>
          <p:cNvSpPr txBox="1"/>
          <p:nvPr/>
        </p:nvSpPr>
        <p:spPr>
          <a:xfrm>
            <a:off x="2182742" y="2537677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E5806AE-7F88-4427-BAE7-48640528A115}"/>
              </a:ext>
            </a:extLst>
          </p:cNvPr>
          <p:cNvSpPr txBox="1"/>
          <p:nvPr/>
        </p:nvSpPr>
        <p:spPr>
          <a:xfrm>
            <a:off x="1820480" y="3292989"/>
            <a:ext cx="7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Hautes-Pyrénées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A27F546-C754-44C4-BE13-B63160BC0DAF}"/>
              </a:ext>
            </a:extLst>
          </p:cNvPr>
          <p:cNvSpPr txBox="1"/>
          <p:nvPr/>
        </p:nvSpPr>
        <p:spPr>
          <a:xfrm>
            <a:off x="3967000" y="245005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17682C3-137C-4BA1-A2C7-1B324774D24F}"/>
              </a:ext>
            </a:extLst>
          </p:cNvPr>
          <p:cNvSpPr txBox="1"/>
          <p:nvPr/>
        </p:nvSpPr>
        <p:spPr>
          <a:xfrm>
            <a:off x="4237801" y="3336502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8C2ECA2-6596-4A9D-AF2C-359DCE59D9DD}"/>
              </a:ext>
            </a:extLst>
          </p:cNvPr>
          <p:cNvSpPr txBox="1"/>
          <p:nvPr/>
        </p:nvSpPr>
        <p:spPr>
          <a:xfrm>
            <a:off x="3240470" y="3598402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Ariège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FEA3B18-6330-45D1-B5D9-FFBF465D41C5}"/>
              </a:ext>
            </a:extLst>
          </p:cNvPr>
          <p:cNvSpPr txBox="1"/>
          <p:nvPr/>
        </p:nvSpPr>
        <p:spPr>
          <a:xfrm>
            <a:off x="4362253" y="4091435"/>
            <a:ext cx="99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Pyrénées-Orientales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E6A6FD7-7050-49CB-8F06-03217639B55A}"/>
              </a:ext>
            </a:extLst>
          </p:cNvPr>
          <p:cNvSpPr txBox="1"/>
          <p:nvPr/>
        </p:nvSpPr>
        <p:spPr>
          <a:xfrm>
            <a:off x="3248782" y="2727096"/>
            <a:ext cx="7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Haute-Garonne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1517FC-A44F-4DAC-9560-5C72498A8543}"/>
              </a:ext>
            </a:extLst>
          </p:cNvPr>
          <p:cNvSpPr txBox="1"/>
          <p:nvPr/>
        </p:nvSpPr>
        <p:spPr>
          <a:xfrm>
            <a:off x="5640224" y="1572226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B605400-A92D-40F8-8648-F72BDF659DCC}"/>
              </a:ext>
            </a:extLst>
          </p:cNvPr>
          <p:cNvSpPr txBox="1"/>
          <p:nvPr/>
        </p:nvSpPr>
        <p:spPr>
          <a:xfrm>
            <a:off x="6712893" y="234605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D079E16-444F-4CEF-B7D1-88EF2F679B50}"/>
              </a:ext>
            </a:extLst>
          </p:cNvPr>
          <p:cNvSpPr txBox="1"/>
          <p:nvPr/>
        </p:nvSpPr>
        <p:spPr>
          <a:xfrm>
            <a:off x="4792509" y="1964219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58%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8952D16-D151-4565-9E78-409481CA432F}"/>
              </a:ext>
            </a:extLst>
          </p:cNvPr>
          <p:cNvSpPr txBox="1"/>
          <p:nvPr/>
        </p:nvSpPr>
        <p:spPr>
          <a:xfrm>
            <a:off x="5610043" y="289334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1B81E08-8B86-43A5-AB35-C79966925E79}"/>
              </a:ext>
            </a:extLst>
          </p:cNvPr>
          <p:cNvSpPr txBox="1"/>
          <p:nvPr/>
        </p:nvSpPr>
        <p:spPr>
          <a:xfrm>
            <a:off x="4399331" y="353681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983C8B0-D9B9-45A7-9314-A111CCA6167E}"/>
              </a:ext>
            </a:extLst>
          </p:cNvPr>
          <p:cNvSpPr txBox="1"/>
          <p:nvPr/>
        </p:nvSpPr>
        <p:spPr>
          <a:xfrm>
            <a:off x="4133314" y="2614438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1186E15-DDB6-46DF-83C4-9CD32735FCC0}"/>
              </a:ext>
            </a:extLst>
          </p:cNvPr>
          <p:cNvSpPr txBox="1"/>
          <p:nvPr/>
        </p:nvSpPr>
        <p:spPr>
          <a:xfrm>
            <a:off x="3391701" y="375952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61%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CB22748-AEA4-4D60-9B30-ECAAEF11E426}"/>
              </a:ext>
            </a:extLst>
          </p:cNvPr>
          <p:cNvSpPr txBox="1"/>
          <p:nvPr/>
        </p:nvSpPr>
        <p:spPr>
          <a:xfrm>
            <a:off x="1934425" y="3634058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55%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6BFA4D5-CE70-42B9-804B-70D13FBDE826}"/>
              </a:ext>
            </a:extLst>
          </p:cNvPr>
          <p:cNvSpPr txBox="1"/>
          <p:nvPr/>
        </p:nvSpPr>
        <p:spPr>
          <a:xfrm>
            <a:off x="2341924" y="2698902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58%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0CEBAF1-6127-4E34-A180-EB417D5FABC8}"/>
              </a:ext>
            </a:extLst>
          </p:cNvPr>
          <p:cNvSpPr txBox="1"/>
          <p:nvPr/>
        </p:nvSpPr>
        <p:spPr>
          <a:xfrm>
            <a:off x="3638814" y="142583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61%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D0E8DD7-933B-4359-A7FF-8601FEFDDD33}"/>
              </a:ext>
            </a:extLst>
          </p:cNvPr>
          <p:cNvSpPr txBox="1"/>
          <p:nvPr/>
        </p:nvSpPr>
        <p:spPr>
          <a:xfrm>
            <a:off x="3050294" y="306072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51%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A2EC2D5-2112-4554-955D-326B80EBBE46}"/>
              </a:ext>
            </a:extLst>
          </p:cNvPr>
          <p:cNvSpPr txBox="1"/>
          <p:nvPr/>
        </p:nvSpPr>
        <p:spPr>
          <a:xfrm>
            <a:off x="3133211" y="227929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62%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0D36BE6-5084-41C6-A82A-CE94F1E2CEB0}"/>
              </a:ext>
            </a:extLst>
          </p:cNvPr>
          <p:cNvSpPr txBox="1"/>
          <p:nvPr/>
        </p:nvSpPr>
        <p:spPr>
          <a:xfrm>
            <a:off x="4144324" y="4190512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817B1E-DEC1-4AEC-BD85-4AF36E271D0D}"/>
              </a:ext>
            </a:extLst>
          </p:cNvPr>
          <p:cNvSpPr txBox="1"/>
          <p:nvPr/>
        </p:nvSpPr>
        <p:spPr>
          <a:xfrm>
            <a:off x="167839" y="801994"/>
            <a:ext cx="2599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achètent souvent des produits locaux de la région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Rappel ensemble des répondants : 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54%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B64C4F2-256B-477A-8669-96A580C5F8DA}"/>
              </a:ext>
            </a:extLst>
          </p:cNvPr>
          <p:cNvSpPr txBox="1"/>
          <p:nvPr/>
        </p:nvSpPr>
        <p:spPr>
          <a:xfrm>
            <a:off x="161373" y="26110"/>
            <a:ext cx="6443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Tarn-et-Garonne, Lot et Ariège, les départements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plus en pointe sur l’achat des produits locaux</a:t>
            </a:r>
          </a:p>
        </p:txBody>
      </p:sp>
      <p:sp>
        <p:nvSpPr>
          <p:cNvPr id="56" name="Espace réservé du numéro de diapositive 1">
            <a:extLst>
              <a:ext uri="{FF2B5EF4-FFF2-40B4-BE49-F238E27FC236}">
                <a16:creationId xmlns:a16="http://schemas.microsoft.com/office/drawing/2014/main" id="{E681DA9D-A9EB-4EA5-816C-F308464ADD59}"/>
              </a:ext>
            </a:extLst>
          </p:cNvPr>
          <p:cNvSpPr txBox="1">
            <a:spLocks/>
          </p:cNvSpPr>
          <p:nvPr/>
        </p:nvSpPr>
        <p:spPr>
          <a:xfrm>
            <a:off x="6998643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F126CE3-3D61-7144-94D3-4AC4E8BBDFC0}" type="slidenum">
              <a:rPr lang="fr-FR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16</a:t>
            </a:fld>
            <a:endParaRPr lang="fr-FR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ACE804D9-76B1-40EC-A361-4E373B038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540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975534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Où déjeunez-vous en semaine la plupart du temps 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ensemble – Une seule réponse possible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80942"/>
            <a:ext cx="663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semaine, le rituel de la 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pause méridienne se fait la plupart du temps à domicile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DFE5588-ED7C-4037-9900-30305FAA3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989981"/>
              </p:ext>
            </p:extLst>
          </p:nvPr>
        </p:nvGraphicFramePr>
        <p:xfrm>
          <a:off x="161374" y="1574846"/>
          <a:ext cx="8601626" cy="337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F910E78-7699-47CE-A5FA-E7D7F444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5625AC-D4D1-41F3-A7B8-7AC00FE8D257}"/>
              </a:ext>
            </a:extLst>
          </p:cNvPr>
          <p:cNvSpPr/>
          <p:nvPr/>
        </p:nvSpPr>
        <p:spPr>
          <a:xfrm>
            <a:off x="0" y="4354964"/>
            <a:ext cx="2574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*(entreprise, administration, établissement scolaire, etc.)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**(sandwicheries, fast-food, plats à emporter, etc.)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8F5831-67CB-4E7F-A154-732B9E3231B3}"/>
              </a:ext>
            </a:extLst>
          </p:cNvPr>
          <p:cNvSpPr txBox="1"/>
          <p:nvPr/>
        </p:nvSpPr>
        <p:spPr>
          <a:xfrm>
            <a:off x="5691232" y="2144795"/>
            <a:ext cx="27935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Femmes : </a:t>
            </a:r>
            <a:r>
              <a:rPr lang="fr-FR" sz="1050" b="1" dirty="0">
                <a:solidFill>
                  <a:srgbClr val="36B6AC"/>
                </a:solidFill>
              </a:rPr>
              <a:t>25%</a:t>
            </a:r>
            <a:r>
              <a:rPr lang="fr-FR" sz="1050" dirty="0"/>
              <a:t> / Hommes : </a:t>
            </a:r>
            <a:r>
              <a:rPr lang="fr-FR" sz="1050" b="1" dirty="0">
                <a:solidFill>
                  <a:srgbClr val="36B6AC"/>
                </a:solidFill>
              </a:rPr>
              <a:t>14%</a:t>
            </a:r>
          </a:p>
          <a:p>
            <a:r>
              <a:rPr lang="fr-FR" sz="1050" dirty="0"/>
              <a:t>25-34 ans : </a:t>
            </a:r>
            <a:r>
              <a:rPr lang="fr-FR" sz="1050" b="1" dirty="0">
                <a:solidFill>
                  <a:srgbClr val="36B6AC"/>
                </a:solidFill>
              </a:rPr>
              <a:t>37%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F763DF-FDBD-4440-8648-AB60C66152A6}"/>
              </a:ext>
            </a:extLst>
          </p:cNvPr>
          <p:cNvSpPr txBox="1"/>
          <p:nvPr/>
        </p:nvSpPr>
        <p:spPr>
          <a:xfrm>
            <a:off x="5432572" y="2499612"/>
            <a:ext cx="27935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Moins de 18 ans : </a:t>
            </a:r>
            <a:r>
              <a:rPr lang="fr-FR" sz="1050" b="1" dirty="0">
                <a:solidFill>
                  <a:srgbClr val="36B6AC"/>
                </a:solidFill>
              </a:rPr>
              <a:t>67%</a:t>
            </a:r>
          </a:p>
          <a:p>
            <a:r>
              <a:rPr lang="fr-FR" sz="1050" dirty="0"/>
              <a:t>Etudiants : </a:t>
            </a:r>
            <a:r>
              <a:rPr lang="fr-FR" sz="1050" b="1" dirty="0">
                <a:solidFill>
                  <a:srgbClr val="36B6AC"/>
                </a:solidFill>
              </a:rPr>
              <a:t>45%</a:t>
            </a:r>
          </a:p>
          <a:p>
            <a:r>
              <a:rPr lang="fr-FR" sz="1050" dirty="0"/>
              <a:t>Ouvriers : </a:t>
            </a:r>
            <a:r>
              <a:rPr lang="fr-FR" sz="1050" b="1" dirty="0">
                <a:solidFill>
                  <a:srgbClr val="36B6AC"/>
                </a:solidFill>
              </a:rPr>
              <a:t>24%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705E082-8081-43E0-B171-859B2987B876}"/>
              </a:ext>
            </a:extLst>
          </p:cNvPr>
          <p:cNvCxnSpPr/>
          <p:nvPr/>
        </p:nvCxnSpPr>
        <p:spPr>
          <a:xfrm>
            <a:off x="5466128" y="2524779"/>
            <a:ext cx="0" cy="515456"/>
          </a:xfrm>
          <a:prstGeom prst="line">
            <a:avLst/>
          </a:prstGeom>
          <a:ln>
            <a:solidFill>
              <a:srgbClr val="36B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D5DD178-7517-428A-A441-C1CDAD44FC9C}"/>
              </a:ext>
            </a:extLst>
          </p:cNvPr>
          <p:cNvCxnSpPr/>
          <p:nvPr/>
        </p:nvCxnSpPr>
        <p:spPr>
          <a:xfrm>
            <a:off x="5708010" y="2178993"/>
            <a:ext cx="0" cy="360000"/>
          </a:xfrm>
          <a:prstGeom prst="line">
            <a:avLst/>
          </a:prstGeom>
          <a:ln>
            <a:solidFill>
              <a:srgbClr val="36B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0CFF4DA-0110-41DA-BCC6-2063E27D8328}"/>
              </a:ext>
            </a:extLst>
          </p:cNvPr>
          <p:cNvSpPr txBox="1"/>
          <p:nvPr/>
        </p:nvSpPr>
        <p:spPr>
          <a:xfrm>
            <a:off x="7261372" y="1868592"/>
            <a:ext cx="27935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Zones rurales : </a:t>
            </a:r>
            <a:r>
              <a:rPr lang="fr-FR" sz="1050" b="1" dirty="0">
                <a:solidFill>
                  <a:srgbClr val="36B6AC"/>
                </a:solidFill>
              </a:rPr>
              <a:t>57%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8A9CAA35-B862-4102-B614-9D4D61D6A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618250"/>
              </p:ext>
            </p:extLst>
          </p:nvPr>
        </p:nvGraphicFramePr>
        <p:xfrm>
          <a:off x="5386871" y="870953"/>
          <a:ext cx="3417813" cy="91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7DF9D66C-2EEF-4446-B30A-A2EC76ACE59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60097" y="1560102"/>
            <a:ext cx="493458" cy="290121"/>
          </a:xfrm>
          <a:prstGeom prst="bentConnector2">
            <a:avLst/>
          </a:prstGeom>
          <a:ln>
            <a:solidFill>
              <a:srgbClr val="36B6A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50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975534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moyenne, mangez-vous de la viande…?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ensemble – Une seule réponse possible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73353"/>
            <a:ext cx="6391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Les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habitants 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mangent local, bio mais pas végétarien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sp>
        <p:nvSpPr>
          <p:cNvPr id="10" name="Rectangle à coins arrondis 40">
            <a:extLst>
              <a:ext uri="{FF2B5EF4-FFF2-40B4-BE49-F238E27FC236}">
                <a16:creationId xmlns:a16="http://schemas.microsoft.com/office/drawing/2014/main" id="{AA223641-7299-4D34-87C6-DF2F8141FFDB}"/>
              </a:ext>
            </a:extLst>
          </p:cNvPr>
          <p:cNvSpPr/>
          <p:nvPr/>
        </p:nvSpPr>
        <p:spPr>
          <a:xfrm>
            <a:off x="6505575" y="1639187"/>
            <a:ext cx="2770128" cy="720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A83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moins plusieurs fois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A83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 semaine :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A83A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61%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19C802-061A-43C8-B4F4-B11B0668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1ADF22AB-03B4-48A9-BAF2-09074AA0E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258747"/>
              </p:ext>
            </p:extLst>
          </p:nvPr>
        </p:nvGraphicFramePr>
        <p:xfrm>
          <a:off x="892039" y="1426625"/>
          <a:ext cx="6594611" cy="325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arenthèse fermante 8">
            <a:extLst>
              <a:ext uri="{FF2B5EF4-FFF2-40B4-BE49-F238E27FC236}">
                <a16:creationId xmlns:a16="http://schemas.microsoft.com/office/drawing/2014/main" id="{752C0B07-38DB-4EE8-ACF2-509678ADF094}"/>
              </a:ext>
            </a:extLst>
          </p:cNvPr>
          <p:cNvSpPr/>
          <p:nvPr/>
        </p:nvSpPr>
        <p:spPr>
          <a:xfrm>
            <a:off x="6457950" y="1426625"/>
            <a:ext cx="95250" cy="1145125"/>
          </a:xfrm>
          <a:prstGeom prst="rightBracket">
            <a:avLst/>
          </a:prstGeom>
          <a:ln>
            <a:solidFill>
              <a:srgbClr val="5A8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0F95EC-4B05-42E7-B0AA-8C8BE83B7920}"/>
              </a:ext>
            </a:extLst>
          </p:cNvPr>
          <p:cNvSpPr txBox="1"/>
          <p:nvPr/>
        </p:nvSpPr>
        <p:spPr>
          <a:xfrm>
            <a:off x="4778918" y="3972773"/>
            <a:ext cx="27935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Professions libérales : </a:t>
            </a:r>
            <a:r>
              <a:rPr lang="fr-FR" sz="1050" b="1" dirty="0">
                <a:solidFill>
                  <a:srgbClr val="F9786D"/>
                </a:solidFill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3415172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72B326EC-7A7F-4D31-9321-9780B51DA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165135"/>
              </p:ext>
            </p:extLst>
          </p:nvPr>
        </p:nvGraphicFramePr>
        <p:xfrm>
          <a:off x="2566988" y="2012973"/>
          <a:ext cx="6315075" cy="222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3" y="73353"/>
            <a:ext cx="683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Focus sur les consommateurs quotidiens de viande (1/2) 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une fréquence qui diminue avec l’âge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19C802-061A-43C8-B4F4-B11B0668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33ECEB-2714-49EC-AA4A-3383580C1AB6}"/>
              </a:ext>
            </a:extLst>
          </p:cNvPr>
          <p:cNvSpPr txBox="1"/>
          <p:nvPr/>
        </p:nvSpPr>
        <p:spPr>
          <a:xfrm>
            <a:off x="321406" y="2146510"/>
            <a:ext cx="215625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Hommes : </a:t>
            </a:r>
            <a:r>
              <a:rPr lang="fr-FR" sz="1400" b="1" dirty="0">
                <a:solidFill>
                  <a:srgbClr val="5A83AD"/>
                </a:solidFill>
              </a:rPr>
              <a:t>23%</a:t>
            </a:r>
          </a:p>
          <a:p>
            <a:pPr algn="ctr"/>
            <a:r>
              <a:rPr lang="fr-FR" sz="1400" dirty="0"/>
              <a:t>Femmes : </a:t>
            </a:r>
            <a:r>
              <a:rPr lang="fr-FR" sz="1400" b="1" dirty="0">
                <a:solidFill>
                  <a:srgbClr val="5A83AD"/>
                </a:solidFill>
              </a:rPr>
              <a:t>18%</a:t>
            </a:r>
          </a:p>
          <a:p>
            <a:pPr algn="ctr"/>
            <a:endParaRPr lang="fr-FR" sz="900" dirty="0"/>
          </a:p>
          <a:p>
            <a:pPr algn="ctr"/>
            <a:r>
              <a:rPr lang="fr-FR" sz="1400" dirty="0"/>
              <a:t>Étudiants : </a:t>
            </a:r>
            <a:r>
              <a:rPr lang="fr-FR" sz="1400" b="1" dirty="0">
                <a:solidFill>
                  <a:srgbClr val="5A83AD"/>
                </a:solidFill>
              </a:rPr>
              <a:t>33%</a:t>
            </a:r>
          </a:p>
          <a:p>
            <a:pPr algn="ctr"/>
            <a:r>
              <a:rPr lang="fr-FR" sz="1400" dirty="0"/>
              <a:t>Agriculteurs : </a:t>
            </a:r>
            <a:r>
              <a:rPr lang="fr-FR" sz="1400" b="1" dirty="0">
                <a:solidFill>
                  <a:srgbClr val="5A83AD"/>
                </a:solidFill>
              </a:rPr>
              <a:t>31% </a:t>
            </a:r>
          </a:p>
          <a:p>
            <a:pPr algn="ctr"/>
            <a:r>
              <a:rPr lang="fr-FR" sz="1400" dirty="0"/>
              <a:t>Ouvriers : </a:t>
            </a:r>
            <a:r>
              <a:rPr lang="fr-FR" sz="1400" b="1" dirty="0">
                <a:solidFill>
                  <a:srgbClr val="5A83AD"/>
                </a:solidFill>
              </a:rPr>
              <a:t>27%</a:t>
            </a:r>
          </a:p>
          <a:p>
            <a:pPr algn="ctr"/>
            <a:r>
              <a:rPr lang="fr-FR" sz="1400" dirty="0"/>
              <a:t>Cadres : </a:t>
            </a:r>
            <a:r>
              <a:rPr lang="fr-FR" sz="1400" b="1" dirty="0">
                <a:solidFill>
                  <a:srgbClr val="5A83AD"/>
                </a:solidFill>
              </a:rPr>
              <a:t>19%</a:t>
            </a:r>
          </a:p>
          <a:p>
            <a:pPr algn="ctr"/>
            <a:endParaRPr lang="fr-FR" sz="1400" b="1" dirty="0">
              <a:solidFill>
                <a:srgbClr val="5A83AD"/>
              </a:solidFill>
            </a:endParaRPr>
          </a:p>
          <a:p>
            <a:pPr algn="ctr"/>
            <a:r>
              <a:rPr lang="fr-FR" sz="1400" dirty="0"/>
              <a:t>Rural : </a:t>
            </a:r>
            <a:r>
              <a:rPr lang="fr-FR" sz="1400" b="1" dirty="0">
                <a:solidFill>
                  <a:srgbClr val="5A83AD"/>
                </a:solidFill>
              </a:rPr>
              <a:t>24% </a:t>
            </a:r>
            <a:endParaRPr lang="fr-FR" sz="1600" b="1" dirty="0">
              <a:solidFill>
                <a:srgbClr val="5A83AD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A4DA2F-1DA4-4D60-B4E4-C145630F819F}"/>
              </a:ext>
            </a:extLst>
          </p:cNvPr>
          <p:cNvSpPr txBox="1"/>
          <p:nvPr/>
        </p:nvSpPr>
        <p:spPr>
          <a:xfrm>
            <a:off x="2566988" y="2031776"/>
            <a:ext cx="21085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% Tous les jours ou presque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0C7D9B-574A-4F9A-8F07-2D69BA9C82C2}"/>
              </a:ext>
            </a:extLst>
          </p:cNvPr>
          <p:cNvSpPr txBox="1"/>
          <p:nvPr/>
        </p:nvSpPr>
        <p:spPr>
          <a:xfrm>
            <a:off x="259262" y="1260716"/>
            <a:ext cx="862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5A83AD"/>
                </a:solidFill>
              </a:rPr>
              <a:t>20% </a:t>
            </a:r>
            <a:r>
              <a:rPr lang="fr-FR" sz="2000" dirty="0"/>
              <a:t>des répondants déclarent</a:t>
            </a:r>
            <a:r>
              <a:rPr lang="fr-FR" sz="2000" b="1" dirty="0">
                <a:solidFill>
                  <a:srgbClr val="5A83AD"/>
                </a:solidFill>
              </a:rPr>
              <a:t> manger de la viande tous les jours ou presque</a:t>
            </a:r>
          </a:p>
        </p:txBody>
      </p:sp>
    </p:spTree>
    <p:extLst>
      <p:ext uri="{BB962C8B-B14F-4D97-AF65-F5344CB8AC3E}">
        <p14:creationId xmlns:p14="http://schemas.microsoft.com/office/powerpoint/2010/main" val="124335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14AF725-769E-4A45-A357-349A38F9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C5C251-D4C2-46D9-9FCB-B700FA8C3C0D}"/>
              </a:ext>
            </a:extLst>
          </p:cNvPr>
          <p:cNvSpPr txBox="1"/>
          <p:nvPr/>
        </p:nvSpPr>
        <p:spPr>
          <a:xfrm>
            <a:off x="1846555" y="318599"/>
            <a:ext cx="362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Méthodologie</a:t>
            </a:r>
          </a:p>
        </p:txBody>
      </p:sp>
      <p:sp>
        <p:nvSpPr>
          <p:cNvPr id="6" name="Chevron 44">
            <a:extLst>
              <a:ext uri="{FF2B5EF4-FFF2-40B4-BE49-F238E27FC236}">
                <a16:creationId xmlns:a16="http://schemas.microsoft.com/office/drawing/2014/main" id="{DCF4A702-7D85-490E-96A9-6896C2A87D3D}"/>
              </a:ext>
            </a:extLst>
          </p:cNvPr>
          <p:cNvSpPr/>
          <p:nvPr/>
        </p:nvSpPr>
        <p:spPr>
          <a:xfrm>
            <a:off x="450136" y="1481304"/>
            <a:ext cx="1706453" cy="484632"/>
          </a:xfrm>
          <a:prstGeom prst="chevron">
            <a:avLst>
              <a:gd name="adj" fmla="val 31257"/>
            </a:avLst>
          </a:prstGeom>
          <a:solidFill>
            <a:srgbClr val="5A83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0F5C3E-2B58-49DC-9AA0-3798001501C9}"/>
              </a:ext>
            </a:extLst>
          </p:cNvPr>
          <p:cNvSpPr/>
          <p:nvPr/>
        </p:nvSpPr>
        <p:spPr>
          <a:xfrm>
            <a:off x="667137" y="1579530"/>
            <a:ext cx="1324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spc="-41" dirty="0">
                <a:solidFill>
                  <a:schemeClr val="bg1"/>
                </a:solidFill>
                <a:latin typeface="+mj-lt"/>
                <a:sym typeface="Rajdhani Semibold"/>
              </a:rPr>
              <a:t>MODE S DE RECUEIL</a:t>
            </a:r>
            <a:endParaRPr lang="en-US" sz="1200" dirty="0">
              <a:latin typeface="+mj-lt"/>
            </a:endParaRPr>
          </a:p>
        </p:txBody>
      </p:sp>
      <p:sp>
        <p:nvSpPr>
          <p:cNvPr id="9" name="Freeform 173">
            <a:extLst>
              <a:ext uri="{FF2B5EF4-FFF2-40B4-BE49-F238E27FC236}">
                <a16:creationId xmlns:a16="http://schemas.microsoft.com/office/drawing/2014/main" id="{09ED3149-7A60-4C58-B27D-03C2789ABDCD}"/>
              </a:ext>
            </a:extLst>
          </p:cNvPr>
          <p:cNvSpPr>
            <a:spLocks noEditPoints="1"/>
          </p:cNvSpPr>
          <p:nvPr/>
        </p:nvSpPr>
        <p:spPr bwMode="auto">
          <a:xfrm>
            <a:off x="7193002" y="1105277"/>
            <a:ext cx="470106" cy="323851"/>
          </a:xfrm>
          <a:custGeom>
            <a:avLst/>
            <a:gdLst>
              <a:gd name="T0" fmla="*/ 78 w 84"/>
              <a:gd name="T1" fmla="*/ 23 h 58"/>
              <a:gd name="T2" fmla="*/ 63 w 84"/>
              <a:gd name="T3" fmla="*/ 22 h 58"/>
              <a:gd name="T4" fmla="*/ 56 w 84"/>
              <a:gd name="T5" fmla="*/ 18 h 58"/>
              <a:gd name="T6" fmla="*/ 52 w 84"/>
              <a:gd name="T7" fmla="*/ 11 h 58"/>
              <a:gd name="T8" fmla="*/ 36 w 84"/>
              <a:gd name="T9" fmla="*/ 6 h 58"/>
              <a:gd name="T10" fmla="*/ 31 w 84"/>
              <a:gd name="T11" fmla="*/ 18 h 58"/>
              <a:gd name="T12" fmla="*/ 23 w 84"/>
              <a:gd name="T13" fmla="*/ 12 h 58"/>
              <a:gd name="T14" fmla="*/ 15 w 84"/>
              <a:gd name="T15" fmla="*/ 0 h 58"/>
              <a:gd name="T16" fmla="*/ 0 w 84"/>
              <a:gd name="T17" fmla="*/ 23 h 58"/>
              <a:gd name="T18" fmla="*/ 5 w 84"/>
              <a:gd name="T19" fmla="*/ 39 h 58"/>
              <a:gd name="T20" fmla="*/ 7 w 84"/>
              <a:gd name="T21" fmla="*/ 57 h 58"/>
              <a:gd name="T22" fmla="*/ 18 w 84"/>
              <a:gd name="T23" fmla="*/ 58 h 58"/>
              <a:gd name="T24" fmla="*/ 24 w 84"/>
              <a:gd name="T25" fmla="*/ 32 h 58"/>
              <a:gd name="T26" fmla="*/ 29 w 84"/>
              <a:gd name="T27" fmla="*/ 36 h 58"/>
              <a:gd name="T28" fmla="*/ 31 w 84"/>
              <a:gd name="T29" fmla="*/ 36 h 58"/>
              <a:gd name="T30" fmla="*/ 33 w 84"/>
              <a:gd name="T31" fmla="*/ 42 h 58"/>
              <a:gd name="T32" fmla="*/ 34 w 84"/>
              <a:gd name="T33" fmla="*/ 52 h 58"/>
              <a:gd name="T34" fmla="*/ 43 w 84"/>
              <a:gd name="T35" fmla="*/ 57 h 58"/>
              <a:gd name="T36" fmla="*/ 52 w 84"/>
              <a:gd name="T37" fmla="*/ 52 h 58"/>
              <a:gd name="T38" fmla="*/ 56 w 84"/>
              <a:gd name="T39" fmla="*/ 40 h 58"/>
              <a:gd name="T40" fmla="*/ 57 w 84"/>
              <a:gd name="T41" fmla="*/ 36 h 58"/>
              <a:gd name="T42" fmla="*/ 62 w 84"/>
              <a:gd name="T43" fmla="*/ 35 h 58"/>
              <a:gd name="T44" fmla="*/ 63 w 84"/>
              <a:gd name="T45" fmla="*/ 57 h 58"/>
              <a:gd name="T46" fmla="*/ 73 w 84"/>
              <a:gd name="T47" fmla="*/ 58 h 58"/>
              <a:gd name="T48" fmla="*/ 84 w 84"/>
              <a:gd name="T49" fmla="*/ 40 h 58"/>
              <a:gd name="T50" fmla="*/ 39 w 84"/>
              <a:gd name="T51" fmla="*/ 7 h 58"/>
              <a:gd name="T52" fmla="*/ 49 w 84"/>
              <a:gd name="T53" fmla="*/ 12 h 58"/>
              <a:gd name="T54" fmla="*/ 41 w 84"/>
              <a:gd name="T55" fmla="*/ 12 h 58"/>
              <a:gd name="T56" fmla="*/ 15 w 84"/>
              <a:gd name="T57" fmla="*/ 3 h 58"/>
              <a:gd name="T58" fmla="*/ 10 w 84"/>
              <a:gd name="T59" fmla="*/ 8 h 58"/>
              <a:gd name="T60" fmla="*/ 79 w 84"/>
              <a:gd name="T61" fmla="*/ 42 h 58"/>
              <a:gd name="T62" fmla="*/ 76 w 84"/>
              <a:gd name="T63" fmla="*/ 32 h 58"/>
              <a:gd name="T64" fmla="*/ 73 w 84"/>
              <a:gd name="T65" fmla="*/ 55 h 58"/>
              <a:gd name="T66" fmla="*/ 70 w 84"/>
              <a:gd name="T67" fmla="*/ 42 h 58"/>
              <a:gd name="T68" fmla="*/ 65 w 84"/>
              <a:gd name="T69" fmla="*/ 53 h 58"/>
              <a:gd name="T70" fmla="*/ 57 w 84"/>
              <a:gd name="T71" fmla="*/ 33 h 58"/>
              <a:gd name="T72" fmla="*/ 50 w 84"/>
              <a:gd name="T73" fmla="*/ 22 h 58"/>
              <a:gd name="T74" fmla="*/ 48 w 84"/>
              <a:gd name="T75" fmla="*/ 38 h 58"/>
              <a:gd name="T76" fmla="*/ 44 w 84"/>
              <a:gd name="T77" fmla="*/ 52 h 58"/>
              <a:gd name="T78" fmla="*/ 42 w 84"/>
              <a:gd name="T79" fmla="*/ 52 h 58"/>
              <a:gd name="T80" fmla="*/ 38 w 84"/>
              <a:gd name="T81" fmla="*/ 38 h 58"/>
              <a:gd name="T82" fmla="*/ 37 w 84"/>
              <a:gd name="T83" fmla="*/ 22 h 58"/>
              <a:gd name="T84" fmla="*/ 30 w 84"/>
              <a:gd name="T85" fmla="*/ 33 h 58"/>
              <a:gd name="T86" fmla="*/ 22 w 84"/>
              <a:gd name="T87" fmla="*/ 22 h 58"/>
              <a:gd name="T88" fmla="*/ 21 w 84"/>
              <a:gd name="T89" fmla="*/ 52 h 58"/>
              <a:gd name="T90" fmla="*/ 15 w 84"/>
              <a:gd name="T91" fmla="*/ 37 h 58"/>
              <a:gd name="T92" fmla="*/ 11 w 84"/>
              <a:gd name="T93" fmla="*/ 55 h 58"/>
              <a:gd name="T94" fmla="*/ 9 w 84"/>
              <a:gd name="T95" fmla="*/ 22 h 58"/>
              <a:gd name="T96" fmla="*/ 5 w 84"/>
              <a:gd name="T97" fmla="*/ 36 h 58"/>
              <a:gd name="T98" fmla="*/ 10 w 84"/>
              <a:gd name="T99" fmla="*/ 14 h 58"/>
              <a:gd name="T100" fmla="*/ 26 w 84"/>
              <a:gd name="T101" fmla="*/ 19 h 58"/>
              <a:gd name="T102" fmla="*/ 37 w 84"/>
              <a:gd name="T103" fmla="*/ 15 h 58"/>
              <a:gd name="T104" fmla="*/ 44 w 84"/>
              <a:gd name="T105" fmla="*/ 16 h 58"/>
              <a:gd name="T106" fmla="*/ 50 w 84"/>
              <a:gd name="T107" fmla="*/ 15 h 58"/>
              <a:gd name="T108" fmla="*/ 68 w 84"/>
              <a:gd name="T109" fmla="*/ 26 h 58"/>
              <a:gd name="T110" fmla="*/ 75 w 84"/>
              <a:gd name="T111" fmla="*/ 23 h 58"/>
              <a:gd name="T112" fmla="*/ 81 w 84"/>
              <a:gd name="T113" fmla="*/ 3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4" h="58">
                <a:moveTo>
                  <a:pt x="81" y="26"/>
                </a:moveTo>
                <a:cubicBezTo>
                  <a:pt x="80" y="26"/>
                  <a:pt x="79" y="25"/>
                  <a:pt x="78" y="24"/>
                </a:cubicBezTo>
                <a:cubicBezTo>
                  <a:pt x="78" y="24"/>
                  <a:pt x="78" y="23"/>
                  <a:pt x="78" y="23"/>
                </a:cubicBezTo>
                <a:cubicBezTo>
                  <a:pt x="78" y="20"/>
                  <a:pt x="78" y="18"/>
                  <a:pt x="76" y="17"/>
                </a:cubicBezTo>
                <a:cubicBezTo>
                  <a:pt x="75" y="15"/>
                  <a:pt x="73" y="15"/>
                  <a:pt x="71" y="15"/>
                </a:cubicBezTo>
                <a:cubicBezTo>
                  <a:pt x="66" y="15"/>
                  <a:pt x="63" y="18"/>
                  <a:pt x="63" y="22"/>
                </a:cubicBezTo>
                <a:cubicBezTo>
                  <a:pt x="63" y="23"/>
                  <a:pt x="63" y="24"/>
                  <a:pt x="63" y="24"/>
                </a:cubicBezTo>
                <a:cubicBezTo>
                  <a:pt x="62" y="24"/>
                  <a:pt x="61" y="25"/>
                  <a:pt x="60" y="25"/>
                </a:cubicBezTo>
                <a:cubicBezTo>
                  <a:pt x="59" y="23"/>
                  <a:pt x="58" y="21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5" y="15"/>
                  <a:pt x="54" y="14"/>
                  <a:pt x="52" y="13"/>
                </a:cubicBezTo>
                <a:cubicBezTo>
                  <a:pt x="52" y="12"/>
                  <a:pt x="52" y="12"/>
                  <a:pt x="52" y="11"/>
                </a:cubicBezTo>
                <a:cubicBezTo>
                  <a:pt x="51" y="6"/>
                  <a:pt x="51" y="6"/>
                  <a:pt x="51" y="6"/>
                </a:cubicBezTo>
                <a:cubicBezTo>
                  <a:pt x="50" y="2"/>
                  <a:pt x="47" y="0"/>
                  <a:pt x="44" y="0"/>
                </a:cubicBezTo>
                <a:cubicBezTo>
                  <a:pt x="40" y="0"/>
                  <a:pt x="37" y="2"/>
                  <a:pt x="36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5" y="12"/>
                  <a:pt x="35" y="13"/>
                </a:cubicBezTo>
                <a:cubicBezTo>
                  <a:pt x="33" y="14"/>
                  <a:pt x="32" y="15"/>
                  <a:pt x="31" y="18"/>
                </a:cubicBezTo>
                <a:cubicBezTo>
                  <a:pt x="30" y="18"/>
                  <a:pt x="30" y="19"/>
                  <a:pt x="30" y="20"/>
                </a:cubicBezTo>
                <a:cubicBezTo>
                  <a:pt x="30" y="19"/>
                  <a:pt x="29" y="18"/>
                  <a:pt x="29" y="18"/>
                </a:cubicBezTo>
                <a:cubicBezTo>
                  <a:pt x="27" y="14"/>
                  <a:pt x="25" y="12"/>
                  <a:pt x="23" y="12"/>
                </a:cubicBezTo>
                <a:cubicBezTo>
                  <a:pt x="23" y="11"/>
                  <a:pt x="24" y="9"/>
                  <a:pt x="24" y="8"/>
                </a:cubicBezTo>
                <a:cubicBezTo>
                  <a:pt x="24" y="6"/>
                  <a:pt x="23" y="4"/>
                  <a:pt x="21" y="2"/>
                </a:cubicBezTo>
                <a:cubicBezTo>
                  <a:pt x="20" y="0"/>
                  <a:pt x="18" y="0"/>
                  <a:pt x="15" y="0"/>
                </a:cubicBezTo>
                <a:cubicBezTo>
                  <a:pt x="11" y="0"/>
                  <a:pt x="7" y="3"/>
                  <a:pt x="7" y="8"/>
                </a:cubicBezTo>
                <a:cubicBezTo>
                  <a:pt x="7" y="9"/>
                  <a:pt x="7" y="11"/>
                  <a:pt x="8" y="12"/>
                </a:cubicBezTo>
                <a:cubicBezTo>
                  <a:pt x="4" y="13"/>
                  <a:pt x="0" y="18"/>
                  <a:pt x="0" y="2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7"/>
                  <a:pt x="2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4"/>
                  <a:pt x="6" y="56"/>
                  <a:pt x="7" y="57"/>
                </a:cubicBezTo>
                <a:cubicBezTo>
                  <a:pt x="8" y="58"/>
                  <a:pt x="9" y="58"/>
                  <a:pt x="11" y="58"/>
                </a:cubicBezTo>
                <a:cubicBezTo>
                  <a:pt x="12" y="58"/>
                  <a:pt x="13" y="58"/>
                  <a:pt x="14" y="57"/>
                </a:cubicBezTo>
                <a:cubicBezTo>
                  <a:pt x="15" y="58"/>
                  <a:pt x="17" y="58"/>
                  <a:pt x="18" y="58"/>
                </a:cubicBezTo>
                <a:cubicBezTo>
                  <a:pt x="21" y="58"/>
                  <a:pt x="24" y="56"/>
                  <a:pt x="24" y="52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2"/>
                  <a:pt x="24" y="32"/>
                  <a:pt x="24" y="32"/>
                </a:cubicBezTo>
                <a:cubicBezTo>
                  <a:pt x="25" y="33"/>
                  <a:pt x="25" y="33"/>
                  <a:pt x="25" y="33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6"/>
                  <a:pt x="28" y="36"/>
                  <a:pt x="29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1" y="36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9"/>
                  <a:pt x="30" y="40"/>
                  <a:pt x="31" y="40"/>
                </a:cubicBezTo>
                <a:cubicBezTo>
                  <a:pt x="31" y="41"/>
                  <a:pt x="32" y="42"/>
                  <a:pt x="33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4"/>
                  <a:pt x="35" y="56"/>
                  <a:pt x="36" y="57"/>
                </a:cubicBezTo>
                <a:cubicBezTo>
                  <a:pt x="37" y="58"/>
                  <a:pt x="38" y="58"/>
                  <a:pt x="40" y="58"/>
                </a:cubicBezTo>
                <a:cubicBezTo>
                  <a:pt x="41" y="58"/>
                  <a:pt x="42" y="58"/>
                  <a:pt x="43" y="57"/>
                </a:cubicBezTo>
                <a:cubicBezTo>
                  <a:pt x="44" y="58"/>
                  <a:pt x="45" y="58"/>
                  <a:pt x="46" y="58"/>
                </a:cubicBezTo>
                <a:cubicBezTo>
                  <a:pt x="49" y="58"/>
                  <a:pt x="52" y="56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42"/>
                  <a:pt x="51" y="42"/>
                  <a:pt x="51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4" y="42"/>
                  <a:pt x="55" y="41"/>
                  <a:pt x="56" y="40"/>
                </a:cubicBezTo>
                <a:cubicBezTo>
                  <a:pt x="56" y="40"/>
                  <a:pt x="57" y="39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6"/>
                  <a:pt x="56" y="36"/>
                  <a:pt x="57" y="36"/>
                </a:cubicBezTo>
                <a:cubicBezTo>
                  <a:pt x="57" y="36"/>
                  <a:pt x="57" y="36"/>
                  <a:pt x="58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62" y="53"/>
                  <a:pt x="62" y="53"/>
                  <a:pt x="62" y="53"/>
                </a:cubicBezTo>
                <a:cubicBezTo>
                  <a:pt x="62" y="54"/>
                  <a:pt x="62" y="56"/>
                  <a:pt x="63" y="57"/>
                </a:cubicBezTo>
                <a:cubicBezTo>
                  <a:pt x="64" y="58"/>
                  <a:pt x="66" y="58"/>
                  <a:pt x="67" y="58"/>
                </a:cubicBezTo>
                <a:cubicBezTo>
                  <a:pt x="68" y="58"/>
                  <a:pt x="69" y="58"/>
                  <a:pt x="70" y="57"/>
                </a:cubicBezTo>
                <a:cubicBezTo>
                  <a:pt x="71" y="58"/>
                  <a:pt x="72" y="58"/>
                  <a:pt x="73" y="58"/>
                </a:cubicBezTo>
                <a:cubicBezTo>
                  <a:pt x="76" y="58"/>
                  <a:pt x="79" y="56"/>
                  <a:pt x="79" y="53"/>
                </a:cubicBezTo>
                <a:cubicBezTo>
                  <a:pt x="79" y="45"/>
                  <a:pt x="79" y="45"/>
                  <a:pt x="79" y="45"/>
                </a:cubicBezTo>
                <a:cubicBezTo>
                  <a:pt x="81" y="45"/>
                  <a:pt x="83" y="43"/>
                  <a:pt x="84" y="40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30"/>
                  <a:pt x="83" y="28"/>
                  <a:pt x="81" y="26"/>
                </a:cubicBezTo>
                <a:close/>
                <a:moveTo>
                  <a:pt x="39" y="7"/>
                </a:moveTo>
                <a:cubicBezTo>
                  <a:pt x="40" y="4"/>
                  <a:pt x="42" y="3"/>
                  <a:pt x="44" y="3"/>
                </a:cubicBezTo>
                <a:cubicBezTo>
                  <a:pt x="46" y="3"/>
                  <a:pt x="48" y="4"/>
                  <a:pt x="48" y="7"/>
                </a:cubicBezTo>
                <a:cubicBezTo>
                  <a:pt x="49" y="12"/>
                  <a:pt x="49" y="12"/>
                  <a:pt x="49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6" y="13"/>
                  <a:pt x="45" y="13"/>
                  <a:pt x="44" y="13"/>
                </a:cubicBezTo>
                <a:cubicBezTo>
                  <a:pt x="42" y="13"/>
                  <a:pt x="41" y="13"/>
                  <a:pt x="41" y="12"/>
                </a:cubicBezTo>
                <a:cubicBezTo>
                  <a:pt x="38" y="12"/>
                  <a:pt x="38" y="12"/>
                  <a:pt x="38" y="12"/>
                </a:cubicBezTo>
                <a:lnTo>
                  <a:pt x="39" y="7"/>
                </a:lnTo>
                <a:close/>
                <a:moveTo>
                  <a:pt x="15" y="3"/>
                </a:moveTo>
                <a:cubicBezTo>
                  <a:pt x="18" y="3"/>
                  <a:pt x="21" y="5"/>
                  <a:pt x="20" y="8"/>
                </a:cubicBezTo>
                <a:cubicBezTo>
                  <a:pt x="20" y="11"/>
                  <a:pt x="18" y="13"/>
                  <a:pt x="15" y="13"/>
                </a:cubicBezTo>
                <a:cubicBezTo>
                  <a:pt x="12" y="13"/>
                  <a:pt x="10" y="11"/>
                  <a:pt x="10" y="8"/>
                </a:cubicBezTo>
                <a:cubicBezTo>
                  <a:pt x="10" y="5"/>
                  <a:pt x="13" y="3"/>
                  <a:pt x="15" y="3"/>
                </a:cubicBezTo>
                <a:close/>
                <a:moveTo>
                  <a:pt x="80" y="40"/>
                </a:moveTo>
                <a:cubicBezTo>
                  <a:pt x="80" y="41"/>
                  <a:pt x="80" y="42"/>
                  <a:pt x="79" y="42"/>
                </a:cubicBezTo>
                <a:cubicBezTo>
                  <a:pt x="77" y="42"/>
                  <a:pt x="77" y="41"/>
                  <a:pt x="77" y="40"/>
                </a:cubicBezTo>
                <a:cubicBezTo>
                  <a:pt x="77" y="32"/>
                  <a:pt x="77" y="32"/>
                  <a:pt x="77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40"/>
                  <a:pt x="76" y="40"/>
                  <a:pt x="76" y="40"/>
                </a:cubicBezTo>
                <a:cubicBezTo>
                  <a:pt x="75" y="53"/>
                  <a:pt x="75" y="53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2" y="55"/>
                  <a:pt x="71" y="54"/>
                  <a:pt x="71" y="53"/>
                </a:cubicBezTo>
                <a:cubicBezTo>
                  <a:pt x="71" y="42"/>
                  <a:pt x="71" y="42"/>
                  <a:pt x="71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4"/>
                  <a:pt x="68" y="55"/>
                  <a:pt x="67" y="55"/>
                </a:cubicBezTo>
                <a:cubicBezTo>
                  <a:pt x="66" y="55"/>
                  <a:pt x="65" y="54"/>
                  <a:pt x="65" y="53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1"/>
                  <a:pt x="65" y="31"/>
                  <a:pt x="65" y="31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6" y="33"/>
                  <a:pt x="55" y="32"/>
                  <a:pt x="54" y="31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53" y="38"/>
                  <a:pt x="53" y="38"/>
                  <a:pt x="53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4"/>
                  <a:pt x="48" y="55"/>
                  <a:pt x="46" y="55"/>
                </a:cubicBezTo>
                <a:cubicBezTo>
                  <a:pt x="45" y="55"/>
                  <a:pt x="44" y="54"/>
                  <a:pt x="44" y="52"/>
                </a:cubicBezTo>
                <a:cubicBezTo>
                  <a:pt x="45" y="38"/>
                  <a:pt x="45" y="38"/>
                  <a:pt x="45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4"/>
                  <a:pt x="41" y="55"/>
                  <a:pt x="40" y="55"/>
                </a:cubicBezTo>
                <a:cubicBezTo>
                  <a:pt x="38" y="55"/>
                  <a:pt x="37" y="54"/>
                  <a:pt x="38" y="52"/>
                </a:cubicBezTo>
                <a:cubicBezTo>
                  <a:pt x="38" y="38"/>
                  <a:pt x="38" y="38"/>
                  <a:pt x="38" y="38"/>
                </a:cubicBezTo>
                <a:cubicBezTo>
                  <a:pt x="33" y="38"/>
                  <a:pt x="33" y="38"/>
                  <a:pt x="33" y="38"/>
                </a:cubicBezTo>
                <a:cubicBezTo>
                  <a:pt x="38" y="22"/>
                  <a:pt x="38" y="22"/>
                  <a:pt x="38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3"/>
                  <a:pt x="31" y="33"/>
                  <a:pt x="30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29" y="33"/>
                </a:cubicBezTo>
                <a:cubicBezTo>
                  <a:pt x="29" y="33"/>
                  <a:pt x="28" y="33"/>
                  <a:pt x="27" y="3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4"/>
                  <a:pt x="19" y="55"/>
                  <a:pt x="18" y="55"/>
                </a:cubicBezTo>
                <a:cubicBezTo>
                  <a:pt x="16" y="55"/>
                  <a:pt x="15" y="54"/>
                  <a:pt x="15" y="52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4"/>
                  <a:pt x="12" y="55"/>
                  <a:pt x="11" y="55"/>
                </a:cubicBezTo>
                <a:cubicBezTo>
                  <a:pt x="9" y="55"/>
                  <a:pt x="8" y="54"/>
                  <a:pt x="8" y="52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6" y="36"/>
                  <a:pt x="5" y="36"/>
                </a:cubicBezTo>
                <a:cubicBezTo>
                  <a:pt x="4" y="36"/>
                  <a:pt x="3" y="35"/>
                  <a:pt x="3" y="34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19"/>
                  <a:pt x="6" y="15"/>
                  <a:pt x="10" y="14"/>
                </a:cubicBezTo>
                <a:cubicBezTo>
                  <a:pt x="11" y="16"/>
                  <a:pt x="13" y="16"/>
                  <a:pt x="15" y="16"/>
                </a:cubicBezTo>
                <a:cubicBezTo>
                  <a:pt x="17" y="16"/>
                  <a:pt x="19" y="16"/>
                  <a:pt x="21" y="14"/>
                </a:cubicBezTo>
                <a:cubicBezTo>
                  <a:pt x="23" y="15"/>
                  <a:pt x="25" y="16"/>
                  <a:pt x="26" y="19"/>
                </a:cubicBezTo>
                <a:cubicBezTo>
                  <a:pt x="28" y="22"/>
                  <a:pt x="29" y="25"/>
                  <a:pt x="30" y="27"/>
                </a:cubicBezTo>
                <a:cubicBezTo>
                  <a:pt x="31" y="25"/>
                  <a:pt x="32" y="22"/>
                  <a:pt x="33" y="19"/>
                </a:cubicBezTo>
                <a:cubicBezTo>
                  <a:pt x="34" y="17"/>
                  <a:pt x="36" y="16"/>
                  <a:pt x="37" y="15"/>
                </a:cubicBezTo>
                <a:cubicBezTo>
                  <a:pt x="37" y="15"/>
                  <a:pt x="38" y="15"/>
                  <a:pt x="38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1" y="16"/>
                  <a:pt x="42" y="16"/>
                  <a:pt x="44" y="16"/>
                </a:cubicBezTo>
                <a:cubicBezTo>
                  <a:pt x="45" y="16"/>
                  <a:pt x="47" y="16"/>
                  <a:pt x="48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1" y="16"/>
                  <a:pt x="52" y="17"/>
                  <a:pt x="54" y="19"/>
                </a:cubicBezTo>
                <a:cubicBezTo>
                  <a:pt x="55" y="23"/>
                  <a:pt x="57" y="27"/>
                  <a:pt x="58" y="29"/>
                </a:cubicBezTo>
                <a:cubicBezTo>
                  <a:pt x="61" y="28"/>
                  <a:pt x="65" y="26"/>
                  <a:pt x="68" y="26"/>
                </a:cubicBezTo>
                <a:cubicBezTo>
                  <a:pt x="67" y="26"/>
                  <a:pt x="66" y="24"/>
                  <a:pt x="66" y="23"/>
                </a:cubicBezTo>
                <a:cubicBezTo>
                  <a:pt x="66" y="20"/>
                  <a:pt x="68" y="18"/>
                  <a:pt x="71" y="18"/>
                </a:cubicBezTo>
                <a:cubicBezTo>
                  <a:pt x="73" y="18"/>
                  <a:pt x="75" y="20"/>
                  <a:pt x="75" y="23"/>
                </a:cubicBezTo>
                <a:cubicBezTo>
                  <a:pt x="75" y="24"/>
                  <a:pt x="75" y="26"/>
                  <a:pt x="73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7" y="26"/>
                  <a:pt x="81" y="29"/>
                  <a:pt x="81" y="32"/>
                </a:cubicBezTo>
                <a:lnTo>
                  <a:pt x="80" y="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" name="Freeform 76">
            <a:extLst>
              <a:ext uri="{FF2B5EF4-FFF2-40B4-BE49-F238E27FC236}">
                <a16:creationId xmlns:a16="http://schemas.microsoft.com/office/drawing/2014/main" id="{16345EE1-5658-4F79-88E2-7C9EE360A5B2}"/>
              </a:ext>
            </a:extLst>
          </p:cNvPr>
          <p:cNvSpPr>
            <a:spLocks noEditPoints="1"/>
          </p:cNvSpPr>
          <p:nvPr/>
        </p:nvSpPr>
        <p:spPr bwMode="auto">
          <a:xfrm>
            <a:off x="4029187" y="1083202"/>
            <a:ext cx="297734" cy="347357"/>
          </a:xfrm>
          <a:custGeom>
            <a:avLst/>
            <a:gdLst>
              <a:gd name="T0" fmla="*/ 107 w 114"/>
              <a:gd name="T1" fmla="*/ 13 h 133"/>
              <a:gd name="T2" fmla="*/ 107 w 114"/>
              <a:gd name="T3" fmla="*/ 126 h 133"/>
              <a:gd name="T4" fmla="*/ 6 w 114"/>
              <a:gd name="T5" fmla="*/ 126 h 133"/>
              <a:gd name="T6" fmla="*/ 6 w 114"/>
              <a:gd name="T7" fmla="*/ 13 h 133"/>
              <a:gd name="T8" fmla="*/ 0 w 114"/>
              <a:gd name="T9" fmla="*/ 13 h 133"/>
              <a:gd name="T10" fmla="*/ 0 w 114"/>
              <a:gd name="T11" fmla="*/ 133 h 133"/>
              <a:gd name="T12" fmla="*/ 114 w 114"/>
              <a:gd name="T13" fmla="*/ 133 h 133"/>
              <a:gd name="T14" fmla="*/ 114 w 114"/>
              <a:gd name="T15" fmla="*/ 13 h 133"/>
              <a:gd name="T16" fmla="*/ 107 w 114"/>
              <a:gd name="T17" fmla="*/ 13 h 133"/>
              <a:gd name="T18" fmla="*/ 19 w 114"/>
              <a:gd name="T19" fmla="*/ 0 h 133"/>
              <a:gd name="T20" fmla="*/ 13 w 114"/>
              <a:gd name="T21" fmla="*/ 0 h 133"/>
              <a:gd name="T22" fmla="*/ 13 w 114"/>
              <a:gd name="T23" fmla="*/ 23 h 133"/>
              <a:gd name="T24" fmla="*/ 19 w 114"/>
              <a:gd name="T25" fmla="*/ 23 h 133"/>
              <a:gd name="T26" fmla="*/ 19 w 114"/>
              <a:gd name="T27" fmla="*/ 0 h 133"/>
              <a:gd name="T28" fmla="*/ 36 w 114"/>
              <a:gd name="T29" fmla="*/ 0 h 133"/>
              <a:gd name="T30" fmla="*/ 30 w 114"/>
              <a:gd name="T31" fmla="*/ 0 h 133"/>
              <a:gd name="T32" fmla="*/ 30 w 114"/>
              <a:gd name="T33" fmla="*/ 23 h 133"/>
              <a:gd name="T34" fmla="*/ 36 w 114"/>
              <a:gd name="T35" fmla="*/ 23 h 133"/>
              <a:gd name="T36" fmla="*/ 36 w 114"/>
              <a:gd name="T37" fmla="*/ 0 h 133"/>
              <a:gd name="T38" fmla="*/ 51 w 114"/>
              <a:gd name="T39" fmla="*/ 0 h 133"/>
              <a:gd name="T40" fmla="*/ 45 w 114"/>
              <a:gd name="T41" fmla="*/ 0 h 133"/>
              <a:gd name="T42" fmla="*/ 45 w 114"/>
              <a:gd name="T43" fmla="*/ 23 h 133"/>
              <a:gd name="T44" fmla="*/ 51 w 114"/>
              <a:gd name="T45" fmla="*/ 23 h 133"/>
              <a:gd name="T46" fmla="*/ 51 w 114"/>
              <a:gd name="T47" fmla="*/ 0 h 133"/>
              <a:gd name="T48" fmla="*/ 69 w 114"/>
              <a:gd name="T49" fmla="*/ 0 h 133"/>
              <a:gd name="T50" fmla="*/ 62 w 114"/>
              <a:gd name="T51" fmla="*/ 0 h 133"/>
              <a:gd name="T52" fmla="*/ 62 w 114"/>
              <a:gd name="T53" fmla="*/ 23 h 133"/>
              <a:gd name="T54" fmla="*/ 69 w 114"/>
              <a:gd name="T55" fmla="*/ 23 h 133"/>
              <a:gd name="T56" fmla="*/ 69 w 114"/>
              <a:gd name="T57" fmla="*/ 0 h 133"/>
              <a:gd name="T58" fmla="*/ 86 w 114"/>
              <a:gd name="T59" fmla="*/ 0 h 133"/>
              <a:gd name="T60" fmla="*/ 79 w 114"/>
              <a:gd name="T61" fmla="*/ 0 h 133"/>
              <a:gd name="T62" fmla="*/ 79 w 114"/>
              <a:gd name="T63" fmla="*/ 23 h 133"/>
              <a:gd name="T64" fmla="*/ 86 w 114"/>
              <a:gd name="T65" fmla="*/ 23 h 133"/>
              <a:gd name="T66" fmla="*/ 86 w 114"/>
              <a:gd name="T67" fmla="*/ 0 h 133"/>
              <a:gd name="T68" fmla="*/ 101 w 114"/>
              <a:gd name="T69" fmla="*/ 0 h 133"/>
              <a:gd name="T70" fmla="*/ 94 w 114"/>
              <a:gd name="T71" fmla="*/ 0 h 133"/>
              <a:gd name="T72" fmla="*/ 94 w 114"/>
              <a:gd name="T73" fmla="*/ 23 h 133"/>
              <a:gd name="T74" fmla="*/ 101 w 114"/>
              <a:gd name="T75" fmla="*/ 23 h 133"/>
              <a:gd name="T76" fmla="*/ 101 w 114"/>
              <a:gd name="T77" fmla="*/ 0 h 133"/>
              <a:gd name="T78" fmla="*/ 34 w 114"/>
              <a:gd name="T79" fmla="*/ 68 h 133"/>
              <a:gd name="T80" fmla="*/ 34 w 114"/>
              <a:gd name="T81" fmla="*/ 68 h 133"/>
              <a:gd name="T82" fmla="*/ 34 w 114"/>
              <a:gd name="T83" fmla="*/ 68 h 133"/>
              <a:gd name="T84" fmla="*/ 34 w 114"/>
              <a:gd name="T85" fmla="*/ 68 h 133"/>
              <a:gd name="T86" fmla="*/ 41 w 114"/>
              <a:gd name="T87" fmla="*/ 60 h 133"/>
              <a:gd name="T88" fmla="*/ 41 w 114"/>
              <a:gd name="T89" fmla="*/ 105 h 133"/>
              <a:gd name="T90" fmla="*/ 47 w 114"/>
              <a:gd name="T91" fmla="*/ 105 h 133"/>
              <a:gd name="T92" fmla="*/ 47 w 114"/>
              <a:gd name="T93" fmla="*/ 45 h 133"/>
              <a:gd name="T94" fmla="*/ 28 w 114"/>
              <a:gd name="T95" fmla="*/ 64 h 133"/>
              <a:gd name="T96" fmla="*/ 34 w 114"/>
              <a:gd name="T97" fmla="*/ 68 h 133"/>
              <a:gd name="T98" fmla="*/ 41 w 114"/>
              <a:gd name="T99" fmla="*/ 60 h 133"/>
              <a:gd name="T100" fmla="*/ 81 w 114"/>
              <a:gd name="T101" fmla="*/ 105 h 133"/>
              <a:gd name="T102" fmla="*/ 81 w 114"/>
              <a:gd name="T103" fmla="*/ 45 h 133"/>
              <a:gd name="T104" fmla="*/ 62 w 114"/>
              <a:gd name="T105" fmla="*/ 64 h 133"/>
              <a:gd name="T106" fmla="*/ 66 w 114"/>
              <a:gd name="T107" fmla="*/ 68 h 133"/>
              <a:gd name="T108" fmla="*/ 66 w 114"/>
              <a:gd name="T109" fmla="*/ 68 h 133"/>
              <a:gd name="T110" fmla="*/ 75 w 114"/>
              <a:gd name="T111" fmla="*/ 60 h 133"/>
              <a:gd name="T112" fmla="*/ 75 w 114"/>
              <a:gd name="T113" fmla="*/ 105 h 133"/>
              <a:gd name="T114" fmla="*/ 81 w 114"/>
              <a:gd name="T115" fmla="*/ 10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4" h="133">
                <a:moveTo>
                  <a:pt x="107" y="13"/>
                </a:moveTo>
                <a:lnTo>
                  <a:pt x="107" y="126"/>
                </a:lnTo>
                <a:lnTo>
                  <a:pt x="6" y="126"/>
                </a:lnTo>
                <a:lnTo>
                  <a:pt x="6" y="13"/>
                </a:lnTo>
                <a:lnTo>
                  <a:pt x="0" y="13"/>
                </a:lnTo>
                <a:lnTo>
                  <a:pt x="0" y="133"/>
                </a:lnTo>
                <a:lnTo>
                  <a:pt x="114" y="133"/>
                </a:lnTo>
                <a:lnTo>
                  <a:pt x="114" y="13"/>
                </a:lnTo>
                <a:lnTo>
                  <a:pt x="107" y="13"/>
                </a:lnTo>
                <a:close/>
                <a:moveTo>
                  <a:pt x="19" y="0"/>
                </a:moveTo>
                <a:lnTo>
                  <a:pt x="13" y="0"/>
                </a:lnTo>
                <a:lnTo>
                  <a:pt x="13" y="23"/>
                </a:lnTo>
                <a:lnTo>
                  <a:pt x="19" y="23"/>
                </a:lnTo>
                <a:lnTo>
                  <a:pt x="19" y="0"/>
                </a:lnTo>
                <a:close/>
                <a:moveTo>
                  <a:pt x="36" y="0"/>
                </a:moveTo>
                <a:lnTo>
                  <a:pt x="30" y="0"/>
                </a:lnTo>
                <a:lnTo>
                  <a:pt x="30" y="23"/>
                </a:lnTo>
                <a:lnTo>
                  <a:pt x="36" y="23"/>
                </a:lnTo>
                <a:lnTo>
                  <a:pt x="36" y="0"/>
                </a:lnTo>
                <a:close/>
                <a:moveTo>
                  <a:pt x="51" y="0"/>
                </a:moveTo>
                <a:lnTo>
                  <a:pt x="45" y="0"/>
                </a:lnTo>
                <a:lnTo>
                  <a:pt x="45" y="23"/>
                </a:lnTo>
                <a:lnTo>
                  <a:pt x="51" y="23"/>
                </a:lnTo>
                <a:lnTo>
                  <a:pt x="51" y="0"/>
                </a:lnTo>
                <a:close/>
                <a:moveTo>
                  <a:pt x="69" y="0"/>
                </a:moveTo>
                <a:lnTo>
                  <a:pt x="62" y="0"/>
                </a:lnTo>
                <a:lnTo>
                  <a:pt x="62" y="23"/>
                </a:lnTo>
                <a:lnTo>
                  <a:pt x="69" y="23"/>
                </a:lnTo>
                <a:lnTo>
                  <a:pt x="69" y="0"/>
                </a:lnTo>
                <a:close/>
                <a:moveTo>
                  <a:pt x="86" y="0"/>
                </a:moveTo>
                <a:lnTo>
                  <a:pt x="79" y="0"/>
                </a:lnTo>
                <a:lnTo>
                  <a:pt x="79" y="23"/>
                </a:lnTo>
                <a:lnTo>
                  <a:pt x="86" y="23"/>
                </a:lnTo>
                <a:lnTo>
                  <a:pt x="86" y="0"/>
                </a:lnTo>
                <a:close/>
                <a:moveTo>
                  <a:pt x="101" y="0"/>
                </a:moveTo>
                <a:lnTo>
                  <a:pt x="94" y="0"/>
                </a:lnTo>
                <a:lnTo>
                  <a:pt x="94" y="23"/>
                </a:lnTo>
                <a:lnTo>
                  <a:pt x="101" y="23"/>
                </a:lnTo>
                <a:lnTo>
                  <a:pt x="101" y="0"/>
                </a:lnTo>
                <a:close/>
                <a:moveTo>
                  <a:pt x="34" y="68"/>
                </a:moveTo>
                <a:lnTo>
                  <a:pt x="34" y="68"/>
                </a:lnTo>
                <a:lnTo>
                  <a:pt x="34" y="68"/>
                </a:lnTo>
                <a:lnTo>
                  <a:pt x="34" y="68"/>
                </a:lnTo>
                <a:close/>
                <a:moveTo>
                  <a:pt x="41" y="60"/>
                </a:moveTo>
                <a:lnTo>
                  <a:pt x="41" y="105"/>
                </a:lnTo>
                <a:lnTo>
                  <a:pt x="47" y="105"/>
                </a:lnTo>
                <a:lnTo>
                  <a:pt x="47" y="45"/>
                </a:lnTo>
                <a:lnTo>
                  <a:pt x="28" y="64"/>
                </a:lnTo>
                <a:lnTo>
                  <a:pt x="34" y="68"/>
                </a:lnTo>
                <a:lnTo>
                  <a:pt x="41" y="60"/>
                </a:lnTo>
                <a:close/>
                <a:moveTo>
                  <a:pt x="81" y="105"/>
                </a:moveTo>
                <a:lnTo>
                  <a:pt x="81" y="45"/>
                </a:lnTo>
                <a:lnTo>
                  <a:pt x="62" y="64"/>
                </a:lnTo>
                <a:lnTo>
                  <a:pt x="66" y="68"/>
                </a:lnTo>
                <a:lnTo>
                  <a:pt x="66" y="68"/>
                </a:lnTo>
                <a:lnTo>
                  <a:pt x="75" y="60"/>
                </a:lnTo>
                <a:lnTo>
                  <a:pt x="75" y="105"/>
                </a:lnTo>
                <a:lnTo>
                  <a:pt x="81" y="10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cxnSp>
        <p:nvCxnSpPr>
          <p:cNvPr id="11" name="Straight Connector 109">
            <a:extLst>
              <a:ext uri="{FF2B5EF4-FFF2-40B4-BE49-F238E27FC236}">
                <a16:creationId xmlns:a16="http://schemas.microsoft.com/office/drawing/2014/main" id="{81EF2EF4-B341-44FD-9EF7-FD9B73013C4E}"/>
              </a:ext>
            </a:extLst>
          </p:cNvPr>
          <p:cNvCxnSpPr/>
          <p:nvPr/>
        </p:nvCxnSpPr>
        <p:spPr>
          <a:xfrm>
            <a:off x="2598400" y="2154640"/>
            <a:ext cx="0" cy="2376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D301F71-228C-4DCE-8420-30F80740D556}"/>
              </a:ext>
            </a:extLst>
          </p:cNvPr>
          <p:cNvGrpSpPr/>
          <p:nvPr/>
        </p:nvGrpSpPr>
        <p:grpSpPr>
          <a:xfrm>
            <a:off x="2694449" y="2309044"/>
            <a:ext cx="1186118" cy="839689"/>
            <a:chOff x="3371950" y="1964541"/>
            <a:chExt cx="1186118" cy="839689"/>
          </a:xfrm>
        </p:grpSpPr>
        <p:grpSp>
          <p:nvGrpSpPr>
            <p:cNvPr id="14" name="Gruppierung 3">
              <a:extLst>
                <a:ext uri="{FF2B5EF4-FFF2-40B4-BE49-F238E27FC236}">
                  <a16:creationId xmlns:a16="http://schemas.microsoft.com/office/drawing/2014/main" id="{F2AC602A-3E37-454B-875D-AD1EDFC7DE69}"/>
                </a:ext>
              </a:extLst>
            </p:cNvPr>
            <p:cNvGrpSpPr/>
            <p:nvPr/>
          </p:nvGrpSpPr>
          <p:grpSpPr>
            <a:xfrm>
              <a:off x="3589967" y="1964541"/>
              <a:ext cx="785041" cy="838199"/>
              <a:chOff x="798835" y="957077"/>
              <a:chExt cx="2476754" cy="2644460"/>
            </a:xfrm>
          </p:grpSpPr>
          <p:sp>
            <p:nvSpPr>
              <p:cNvPr id="16" name="Shape 1021">
                <a:extLst>
                  <a:ext uri="{FF2B5EF4-FFF2-40B4-BE49-F238E27FC236}">
                    <a16:creationId xmlns:a16="http://schemas.microsoft.com/office/drawing/2014/main" id="{F9B1981A-7058-4739-8165-6184DEC0FE69}"/>
                  </a:ext>
                </a:extLst>
              </p:cNvPr>
              <p:cNvSpPr/>
              <p:nvPr/>
            </p:nvSpPr>
            <p:spPr>
              <a:xfrm>
                <a:off x="798836" y="1137542"/>
                <a:ext cx="2476753" cy="2463995"/>
              </a:xfrm>
              <a:prstGeom prst="rect">
                <a:avLst/>
              </a:prstGeom>
              <a:noFill/>
              <a:ln w="12700" cap="flat" cmpd="sng">
                <a:solidFill>
                  <a:schemeClr val="bg1">
                    <a:lumMod val="85000"/>
                  </a:schemeClr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  <a:defRPr sz="1800"/>
                </a:pPr>
                <a:endParaRPr sz="1100" b="1" spc="-41" dirty="0">
                  <a:solidFill>
                    <a:srgbClr val="FFFFFF"/>
                  </a:solidFill>
                  <a:latin typeface="+mj-lt"/>
                  <a:ea typeface="Rajdhani Semibold"/>
                  <a:cs typeface="Raleway"/>
                  <a:sym typeface="Rajdhani Semibold"/>
                </a:endParaRPr>
              </a:p>
            </p:txBody>
          </p:sp>
          <p:sp>
            <p:nvSpPr>
              <p:cNvPr id="17" name="Shape 1021">
                <a:extLst>
                  <a:ext uri="{FF2B5EF4-FFF2-40B4-BE49-F238E27FC236}">
                    <a16:creationId xmlns:a16="http://schemas.microsoft.com/office/drawing/2014/main" id="{D13B02E6-13E8-45DC-88BB-24B6396E8CFA}"/>
                  </a:ext>
                </a:extLst>
              </p:cNvPr>
              <p:cNvSpPr/>
              <p:nvPr/>
            </p:nvSpPr>
            <p:spPr>
              <a:xfrm>
                <a:off x="798835" y="957077"/>
                <a:ext cx="2476754" cy="1015042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85000"/>
                  </a:schemeClr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  <a:defRPr sz="1800"/>
                </a:pPr>
                <a:r>
                  <a:rPr lang="en-US" sz="800" b="1" dirty="0">
                    <a:solidFill>
                      <a:srgbClr val="70AD47"/>
                    </a:solidFill>
                    <a:latin typeface="+mj-lt"/>
                    <a:ea typeface="Rajdhani Semibold"/>
                    <a:cs typeface="Raleway"/>
                    <a:sym typeface="Rajdhani Semibold"/>
                  </a:rPr>
                  <a:t>MARS</a:t>
                </a:r>
              </a:p>
              <a:p>
                <a:pPr lvl="0" algn="ctr">
                  <a:lnSpc>
                    <a:spcPct val="90000"/>
                  </a:lnSpc>
                  <a:defRPr sz="1800"/>
                </a:pPr>
                <a:r>
                  <a:rPr lang="en-US" sz="900" b="1" dirty="0">
                    <a:solidFill>
                      <a:srgbClr val="70AD47"/>
                    </a:solidFill>
                    <a:latin typeface="+mj-lt"/>
                    <a:ea typeface="Rajdhani Semibold"/>
                    <a:cs typeface="Raleway"/>
                    <a:sym typeface="Rajdhani Semibold"/>
                  </a:rPr>
                  <a:t>2018</a:t>
                </a:r>
                <a:endParaRPr sz="900" b="1" dirty="0">
                  <a:solidFill>
                    <a:srgbClr val="70AD47"/>
                  </a:solidFill>
                  <a:latin typeface="+mj-lt"/>
                  <a:ea typeface="Rajdhani Semibold"/>
                  <a:cs typeface="Raleway"/>
                  <a:sym typeface="Rajdhani Semibold"/>
                </a:endParaRPr>
              </a:p>
            </p:txBody>
          </p:sp>
        </p:grpSp>
        <p:sp>
          <p:nvSpPr>
            <p:cNvPr id="15" name="Textfeld 4">
              <a:extLst>
                <a:ext uri="{FF2B5EF4-FFF2-40B4-BE49-F238E27FC236}">
                  <a16:creationId xmlns:a16="http://schemas.microsoft.com/office/drawing/2014/main" id="{DA1891A5-8B51-4EF6-AFB3-35F317422BC2}"/>
                </a:ext>
              </a:extLst>
            </p:cNvPr>
            <p:cNvSpPr txBox="1"/>
            <p:nvPr/>
          </p:nvSpPr>
          <p:spPr>
            <a:xfrm>
              <a:off x="3371950" y="2281010"/>
              <a:ext cx="118611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ahoma"/>
                </a:rPr>
                <a:t>30</a:t>
              </a:r>
            </a:p>
          </p:txBody>
        </p:sp>
      </p:grpSp>
      <p:pic>
        <p:nvPicPr>
          <p:cNvPr id="18" name="Picture 4">
            <a:extLst>
              <a:ext uri="{FF2B5EF4-FFF2-40B4-BE49-F238E27FC236}">
                <a16:creationId xmlns:a16="http://schemas.microsoft.com/office/drawing/2014/main" id="{B2CA3887-82B3-4A13-A8CF-1CF445CD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31" y="2751257"/>
            <a:ext cx="176857" cy="14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eform 16">
            <a:extLst>
              <a:ext uri="{FF2B5EF4-FFF2-40B4-BE49-F238E27FC236}">
                <a16:creationId xmlns:a16="http://schemas.microsoft.com/office/drawing/2014/main" id="{430DA9DC-0BCD-4576-9E2C-92BE4B13B38D}"/>
              </a:ext>
            </a:extLst>
          </p:cNvPr>
          <p:cNvSpPr>
            <a:spLocks noEditPoints="1"/>
          </p:cNvSpPr>
          <p:nvPr/>
        </p:nvSpPr>
        <p:spPr bwMode="auto">
          <a:xfrm>
            <a:off x="509156" y="1149548"/>
            <a:ext cx="332060" cy="285572"/>
          </a:xfrm>
          <a:custGeom>
            <a:avLst/>
            <a:gdLst>
              <a:gd name="T0" fmla="*/ 18 w 70"/>
              <a:gd name="T1" fmla="*/ 33 h 60"/>
              <a:gd name="T2" fmla="*/ 20 w 70"/>
              <a:gd name="T3" fmla="*/ 35 h 60"/>
              <a:gd name="T4" fmla="*/ 35 w 70"/>
              <a:gd name="T5" fmla="*/ 29 h 60"/>
              <a:gd name="T6" fmla="*/ 49 w 70"/>
              <a:gd name="T7" fmla="*/ 35 h 60"/>
              <a:gd name="T8" fmla="*/ 51 w 70"/>
              <a:gd name="T9" fmla="*/ 33 h 60"/>
              <a:gd name="T10" fmla="*/ 35 w 70"/>
              <a:gd name="T11" fmla="*/ 26 h 60"/>
              <a:gd name="T12" fmla="*/ 18 w 70"/>
              <a:gd name="T13" fmla="*/ 33 h 60"/>
              <a:gd name="T14" fmla="*/ 35 w 70"/>
              <a:gd name="T15" fmla="*/ 40 h 60"/>
              <a:gd name="T16" fmla="*/ 28 w 70"/>
              <a:gd name="T17" fmla="*/ 43 h 60"/>
              <a:gd name="T18" fmla="*/ 25 w 70"/>
              <a:gd name="T19" fmla="*/ 50 h 60"/>
              <a:gd name="T20" fmla="*/ 28 w 70"/>
              <a:gd name="T21" fmla="*/ 57 h 60"/>
              <a:gd name="T22" fmla="*/ 35 w 70"/>
              <a:gd name="T23" fmla="*/ 60 h 60"/>
              <a:gd name="T24" fmla="*/ 35 w 70"/>
              <a:gd name="T25" fmla="*/ 60 h 60"/>
              <a:gd name="T26" fmla="*/ 42 w 70"/>
              <a:gd name="T27" fmla="*/ 57 h 60"/>
              <a:gd name="T28" fmla="*/ 45 w 70"/>
              <a:gd name="T29" fmla="*/ 50 h 60"/>
              <a:gd name="T30" fmla="*/ 42 w 70"/>
              <a:gd name="T31" fmla="*/ 43 h 60"/>
              <a:gd name="T32" fmla="*/ 35 w 70"/>
              <a:gd name="T33" fmla="*/ 40 h 60"/>
              <a:gd name="T34" fmla="*/ 40 w 70"/>
              <a:gd name="T35" fmla="*/ 55 h 60"/>
              <a:gd name="T36" fmla="*/ 35 w 70"/>
              <a:gd name="T37" fmla="*/ 57 h 60"/>
              <a:gd name="T38" fmla="*/ 30 w 70"/>
              <a:gd name="T39" fmla="*/ 55 h 60"/>
              <a:gd name="T40" fmla="*/ 29 w 70"/>
              <a:gd name="T41" fmla="*/ 56 h 60"/>
              <a:gd name="T42" fmla="*/ 30 w 70"/>
              <a:gd name="T43" fmla="*/ 55 h 60"/>
              <a:gd name="T44" fmla="*/ 28 w 70"/>
              <a:gd name="T45" fmla="*/ 50 h 60"/>
              <a:gd name="T46" fmla="*/ 30 w 70"/>
              <a:gd name="T47" fmla="*/ 45 h 60"/>
              <a:gd name="T48" fmla="*/ 35 w 70"/>
              <a:gd name="T49" fmla="*/ 43 h 60"/>
              <a:gd name="T50" fmla="*/ 40 w 70"/>
              <a:gd name="T51" fmla="*/ 45 h 60"/>
              <a:gd name="T52" fmla="*/ 42 w 70"/>
              <a:gd name="T53" fmla="*/ 50 h 60"/>
              <a:gd name="T54" fmla="*/ 40 w 70"/>
              <a:gd name="T55" fmla="*/ 55 h 60"/>
              <a:gd name="T56" fmla="*/ 9 w 70"/>
              <a:gd name="T57" fmla="*/ 24 h 60"/>
              <a:gd name="T58" fmla="*/ 11 w 70"/>
              <a:gd name="T59" fmla="*/ 26 h 60"/>
              <a:gd name="T60" fmla="*/ 11 w 70"/>
              <a:gd name="T61" fmla="*/ 26 h 60"/>
              <a:gd name="T62" fmla="*/ 35 w 70"/>
              <a:gd name="T63" fmla="*/ 16 h 60"/>
              <a:gd name="T64" fmla="*/ 59 w 70"/>
              <a:gd name="T65" fmla="*/ 26 h 60"/>
              <a:gd name="T66" fmla="*/ 61 w 70"/>
              <a:gd name="T67" fmla="*/ 24 h 60"/>
              <a:gd name="T68" fmla="*/ 35 w 70"/>
              <a:gd name="T69" fmla="*/ 13 h 60"/>
              <a:gd name="T70" fmla="*/ 9 w 70"/>
              <a:gd name="T71" fmla="*/ 24 h 60"/>
              <a:gd name="T72" fmla="*/ 35 w 70"/>
              <a:gd name="T73" fmla="*/ 0 h 60"/>
              <a:gd name="T74" fmla="*/ 0 w 70"/>
              <a:gd name="T75" fmla="*/ 15 h 60"/>
              <a:gd name="T76" fmla="*/ 2 w 70"/>
              <a:gd name="T77" fmla="*/ 17 h 60"/>
              <a:gd name="T78" fmla="*/ 35 w 70"/>
              <a:gd name="T79" fmla="*/ 3 h 60"/>
              <a:gd name="T80" fmla="*/ 68 w 70"/>
              <a:gd name="T81" fmla="*/ 17 h 60"/>
              <a:gd name="T82" fmla="*/ 70 w 70"/>
              <a:gd name="T83" fmla="*/ 15 h 60"/>
              <a:gd name="T84" fmla="*/ 35 w 70"/>
              <a:gd name="T8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" h="60">
                <a:moveTo>
                  <a:pt x="18" y="33"/>
                </a:moveTo>
                <a:cubicBezTo>
                  <a:pt x="20" y="35"/>
                  <a:pt x="20" y="35"/>
                  <a:pt x="20" y="35"/>
                </a:cubicBezTo>
                <a:cubicBezTo>
                  <a:pt x="24" y="31"/>
                  <a:pt x="30" y="29"/>
                  <a:pt x="35" y="29"/>
                </a:cubicBezTo>
                <a:cubicBezTo>
                  <a:pt x="40" y="29"/>
                  <a:pt x="45" y="31"/>
                  <a:pt x="49" y="35"/>
                </a:cubicBezTo>
                <a:cubicBezTo>
                  <a:pt x="51" y="33"/>
                  <a:pt x="51" y="33"/>
                  <a:pt x="51" y="33"/>
                </a:cubicBezTo>
                <a:cubicBezTo>
                  <a:pt x="47" y="29"/>
                  <a:pt x="41" y="26"/>
                  <a:pt x="35" y="26"/>
                </a:cubicBezTo>
                <a:cubicBezTo>
                  <a:pt x="29" y="26"/>
                  <a:pt x="23" y="29"/>
                  <a:pt x="18" y="33"/>
                </a:cubicBezTo>
                <a:close/>
                <a:moveTo>
                  <a:pt x="35" y="40"/>
                </a:moveTo>
                <a:cubicBezTo>
                  <a:pt x="32" y="40"/>
                  <a:pt x="30" y="41"/>
                  <a:pt x="28" y="43"/>
                </a:cubicBezTo>
                <a:cubicBezTo>
                  <a:pt x="26" y="45"/>
                  <a:pt x="25" y="47"/>
                  <a:pt x="25" y="50"/>
                </a:cubicBezTo>
                <a:cubicBezTo>
                  <a:pt x="25" y="52"/>
                  <a:pt x="26" y="55"/>
                  <a:pt x="28" y="57"/>
                </a:cubicBezTo>
                <a:cubicBezTo>
                  <a:pt x="30" y="59"/>
                  <a:pt x="32" y="60"/>
                  <a:pt x="35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7" y="60"/>
                  <a:pt x="40" y="59"/>
                  <a:pt x="42" y="57"/>
                </a:cubicBezTo>
                <a:cubicBezTo>
                  <a:pt x="44" y="55"/>
                  <a:pt x="45" y="52"/>
                  <a:pt x="45" y="50"/>
                </a:cubicBezTo>
                <a:cubicBezTo>
                  <a:pt x="45" y="47"/>
                  <a:pt x="44" y="45"/>
                  <a:pt x="42" y="43"/>
                </a:cubicBezTo>
                <a:cubicBezTo>
                  <a:pt x="40" y="41"/>
                  <a:pt x="37" y="40"/>
                  <a:pt x="35" y="40"/>
                </a:cubicBezTo>
                <a:close/>
                <a:moveTo>
                  <a:pt x="40" y="55"/>
                </a:moveTo>
                <a:cubicBezTo>
                  <a:pt x="38" y="56"/>
                  <a:pt x="37" y="57"/>
                  <a:pt x="35" y="57"/>
                </a:cubicBezTo>
                <a:cubicBezTo>
                  <a:pt x="33" y="57"/>
                  <a:pt x="31" y="56"/>
                  <a:pt x="30" y="55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55"/>
                  <a:pt x="30" y="55"/>
                  <a:pt x="30" y="55"/>
                </a:cubicBezTo>
                <a:cubicBezTo>
                  <a:pt x="28" y="54"/>
                  <a:pt x="28" y="52"/>
                  <a:pt x="28" y="50"/>
                </a:cubicBezTo>
                <a:cubicBezTo>
                  <a:pt x="28" y="48"/>
                  <a:pt x="28" y="46"/>
                  <a:pt x="30" y="45"/>
                </a:cubicBezTo>
                <a:cubicBezTo>
                  <a:pt x="31" y="44"/>
                  <a:pt x="33" y="43"/>
                  <a:pt x="35" y="43"/>
                </a:cubicBezTo>
                <a:cubicBezTo>
                  <a:pt x="37" y="43"/>
                  <a:pt x="38" y="44"/>
                  <a:pt x="40" y="45"/>
                </a:cubicBezTo>
                <a:cubicBezTo>
                  <a:pt x="41" y="46"/>
                  <a:pt x="42" y="48"/>
                  <a:pt x="42" y="50"/>
                </a:cubicBezTo>
                <a:cubicBezTo>
                  <a:pt x="42" y="52"/>
                  <a:pt x="41" y="54"/>
                  <a:pt x="40" y="55"/>
                </a:cubicBezTo>
                <a:close/>
                <a:moveTo>
                  <a:pt x="9" y="24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8" y="19"/>
                  <a:pt x="26" y="16"/>
                  <a:pt x="35" y="16"/>
                </a:cubicBezTo>
                <a:cubicBezTo>
                  <a:pt x="43" y="16"/>
                  <a:pt x="52" y="19"/>
                  <a:pt x="59" y="26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17"/>
                  <a:pt x="44" y="13"/>
                  <a:pt x="35" y="13"/>
                </a:cubicBezTo>
                <a:cubicBezTo>
                  <a:pt x="25" y="13"/>
                  <a:pt x="16" y="17"/>
                  <a:pt x="9" y="24"/>
                </a:cubicBezTo>
                <a:close/>
                <a:moveTo>
                  <a:pt x="35" y="0"/>
                </a:moveTo>
                <a:cubicBezTo>
                  <a:pt x="22" y="0"/>
                  <a:pt x="9" y="5"/>
                  <a:pt x="0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11" y="8"/>
                  <a:pt x="23" y="3"/>
                  <a:pt x="35" y="3"/>
                </a:cubicBezTo>
                <a:cubicBezTo>
                  <a:pt x="47" y="3"/>
                  <a:pt x="59" y="8"/>
                  <a:pt x="68" y="17"/>
                </a:cubicBezTo>
                <a:cubicBezTo>
                  <a:pt x="70" y="15"/>
                  <a:pt x="70" y="15"/>
                  <a:pt x="70" y="15"/>
                </a:cubicBezTo>
                <a:cubicBezTo>
                  <a:pt x="60" y="5"/>
                  <a:pt x="48" y="0"/>
                  <a:pt x="35" y="0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rgbClr val="5A83AD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n>
                <a:solidFill>
                  <a:srgbClr val="702D83"/>
                </a:solidFill>
              </a:ln>
              <a:solidFill>
                <a:srgbClr val="702D83"/>
              </a:solidFill>
            </a:endParaRPr>
          </a:p>
        </p:txBody>
      </p:sp>
      <p:sp>
        <p:nvSpPr>
          <p:cNvPr id="20" name="Chevron 36">
            <a:extLst>
              <a:ext uri="{FF2B5EF4-FFF2-40B4-BE49-F238E27FC236}">
                <a16:creationId xmlns:a16="http://schemas.microsoft.com/office/drawing/2014/main" id="{508D7A1D-7B8F-4F69-AA5F-A4FF67BDC02E}"/>
              </a:ext>
            </a:extLst>
          </p:cNvPr>
          <p:cNvSpPr/>
          <p:nvPr/>
        </p:nvSpPr>
        <p:spPr>
          <a:xfrm>
            <a:off x="3290566" y="1481304"/>
            <a:ext cx="1774977" cy="484632"/>
          </a:xfrm>
          <a:prstGeom prst="chevron">
            <a:avLst>
              <a:gd name="adj" fmla="val 31257"/>
            </a:avLst>
          </a:prstGeom>
          <a:solidFill>
            <a:srgbClr val="70AD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7C14EA-87EA-4CC3-820E-A2B9198583CA}"/>
              </a:ext>
            </a:extLst>
          </p:cNvPr>
          <p:cNvSpPr/>
          <p:nvPr/>
        </p:nvSpPr>
        <p:spPr>
          <a:xfrm>
            <a:off x="3381682" y="1595141"/>
            <a:ext cx="1592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spc="-41" dirty="0">
                <a:solidFill>
                  <a:schemeClr val="bg1"/>
                </a:solidFill>
                <a:latin typeface="+mj-lt"/>
                <a:sym typeface="Rajdhani Semibold"/>
              </a:rPr>
              <a:t>DATES DE TERRAIN</a:t>
            </a:r>
            <a:endParaRPr lang="en-US" sz="1200" dirty="0">
              <a:latin typeface="+mj-lt"/>
            </a:endParaRPr>
          </a:p>
        </p:txBody>
      </p:sp>
      <p:sp>
        <p:nvSpPr>
          <p:cNvPr id="22" name="Chevron 38">
            <a:extLst>
              <a:ext uri="{FF2B5EF4-FFF2-40B4-BE49-F238E27FC236}">
                <a16:creationId xmlns:a16="http://schemas.microsoft.com/office/drawing/2014/main" id="{2397927E-B8CF-4AF2-9948-F61396648AA8}"/>
              </a:ext>
            </a:extLst>
          </p:cNvPr>
          <p:cNvSpPr/>
          <p:nvPr/>
        </p:nvSpPr>
        <p:spPr>
          <a:xfrm>
            <a:off x="6577102" y="1481304"/>
            <a:ext cx="1759767" cy="484632"/>
          </a:xfrm>
          <a:prstGeom prst="chevron">
            <a:avLst>
              <a:gd name="adj" fmla="val 3125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2F681B-66DC-44D4-AFC6-24AA73A8181D}"/>
              </a:ext>
            </a:extLst>
          </p:cNvPr>
          <p:cNvSpPr/>
          <p:nvPr/>
        </p:nvSpPr>
        <p:spPr>
          <a:xfrm>
            <a:off x="6613449" y="1568280"/>
            <a:ext cx="17323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spc="-41" dirty="0">
                <a:solidFill>
                  <a:schemeClr val="bg1"/>
                </a:solidFill>
                <a:latin typeface="+mj-lt"/>
                <a:sym typeface="Rajdhani Semibold"/>
              </a:rPr>
              <a:t>CIBLE INT</a:t>
            </a:r>
            <a:r>
              <a:rPr lang="fr-FR" sz="1200" b="1" dirty="0">
                <a:solidFill>
                  <a:schemeClr val="bg1"/>
                </a:solidFill>
                <a:sym typeface="Rajdhani Semibold"/>
              </a:rPr>
              <a:t>ER</a:t>
            </a:r>
            <a:r>
              <a:rPr lang="en-US" sz="1200" b="1" spc="-41" dirty="0">
                <a:solidFill>
                  <a:schemeClr val="bg1"/>
                </a:solidFill>
                <a:latin typeface="+mj-lt"/>
                <a:sym typeface="Rajdhani Semibold"/>
              </a:rPr>
              <a:t>ROG</a:t>
            </a:r>
            <a:r>
              <a:rPr lang="fr-FR" sz="1200" b="1" dirty="0">
                <a:solidFill>
                  <a:schemeClr val="bg1"/>
                </a:solidFill>
              </a:rPr>
              <a:t>É</a:t>
            </a:r>
            <a:r>
              <a:rPr lang="en-US" sz="1200" b="1" spc="-41" dirty="0">
                <a:solidFill>
                  <a:schemeClr val="bg1"/>
                </a:solidFill>
                <a:latin typeface="+mj-lt"/>
                <a:sym typeface="Rajdhani Semibold"/>
              </a:rPr>
              <a:t>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FC6439FC-A1AA-4433-9F7B-C0BD723EC503}"/>
              </a:ext>
            </a:extLst>
          </p:cNvPr>
          <p:cNvGrpSpPr/>
          <p:nvPr/>
        </p:nvGrpSpPr>
        <p:grpSpPr>
          <a:xfrm>
            <a:off x="4417500" y="2309038"/>
            <a:ext cx="1186118" cy="839689"/>
            <a:chOff x="4608126" y="1964535"/>
            <a:chExt cx="1186118" cy="839689"/>
          </a:xfrm>
        </p:grpSpPr>
        <p:grpSp>
          <p:nvGrpSpPr>
            <p:cNvPr id="25" name="Gruppierung 3">
              <a:extLst>
                <a:ext uri="{FF2B5EF4-FFF2-40B4-BE49-F238E27FC236}">
                  <a16:creationId xmlns:a16="http://schemas.microsoft.com/office/drawing/2014/main" id="{100408F3-20A1-4752-A6A4-0F59D29431B4}"/>
                </a:ext>
              </a:extLst>
            </p:cNvPr>
            <p:cNvGrpSpPr/>
            <p:nvPr/>
          </p:nvGrpSpPr>
          <p:grpSpPr>
            <a:xfrm>
              <a:off x="4826143" y="1964535"/>
              <a:ext cx="785041" cy="838199"/>
              <a:chOff x="798835" y="957077"/>
              <a:chExt cx="2476754" cy="2644460"/>
            </a:xfrm>
          </p:grpSpPr>
          <p:sp>
            <p:nvSpPr>
              <p:cNvPr id="27" name="Shape 1021">
                <a:extLst>
                  <a:ext uri="{FF2B5EF4-FFF2-40B4-BE49-F238E27FC236}">
                    <a16:creationId xmlns:a16="http://schemas.microsoft.com/office/drawing/2014/main" id="{B12B8617-6F7F-40EE-9744-E023F41C9F4A}"/>
                  </a:ext>
                </a:extLst>
              </p:cNvPr>
              <p:cNvSpPr/>
              <p:nvPr/>
            </p:nvSpPr>
            <p:spPr>
              <a:xfrm>
                <a:off x="798836" y="1137542"/>
                <a:ext cx="2476753" cy="2463995"/>
              </a:xfrm>
              <a:prstGeom prst="rect">
                <a:avLst/>
              </a:prstGeom>
              <a:noFill/>
              <a:ln w="12700" cap="flat" cmpd="sng">
                <a:solidFill>
                  <a:schemeClr val="bg1">
                    <a:lumMod val="85000"/>
                  </a:schemeClr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  <a:defRPr sz="1800"/>
                </a:pPr>
                <a:endParaRPr sz="1100" b="1" spc="-41" dirty="0">
                  <a:solidFill>
                    <a:srgbClr val="FFFFFF"/>
                  </a:solidFill>
                  <a:latin typeface="+mj-lt"/>
                  <a:ea typeface="Rajdhani Semibold"/>
                  <a:cs typeface="Raleway"/>
                  <a:sym typeface="Rajdhani Semibold"/>
                </a:endParaRPr>
              </a:p>
            </p:txBody>
          </p:sp>
          <p:sp>
            <p:nvSpPr>
              <p:cNvPr id="28" name="Shape 1021">
                <a:extLst>
                  <a:ext uri="{FF2B5EF4-FFF2-40B4-BE49-F238E27FC236}">
                    <a16:creationId xmlns:a16="http://schemas.microsoft.com/office/drawing/2014/main" id="{EB800877-D5B9-4895-B058-C709FE51E307}"/>
                  </a:ext>
                </a:extLst>
              </p:cNvPr>
              <p:cNvSpPr/>
              <p:nvPr/>
            </p:nvSpPr>
            <p:spPr>
              <a:xfrm>
                <a:off x="798835" y="957077"/>
                <a:ext cx="2476754" cy="1015042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>
                    <a:lumMod val="85000"/>
                  </a:schemeClr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  <a:defRPr sz="1800"/>
                </a:pPr>
                <a:r>
                  <a:rPr lang="fr-FR" sz="800" b="1" cap="all" dirty="0">
                    <a:solidFill>
                      <a:srgbClr val="70AD47"/>
                    </a:solidFill>
                    <a:sym typeface="Rajdhani Semibold"/>
                  </a:rPr>
                  <a:t>Août</a:t>
                </a:r>
                <a:endParaRPr lang="fr-FR" sz="800" b="1" cap="all" dirty="0">
                  <a:solidFill>
                    <a:srgbClr val="70AD47"/>
                  </a:solidFill>
                  <a:ea typeface="Rajdhani Semibold"/>
                  <a:cs typeface="Raleway"/>
                  <a:sym typeface="Rajdhani Semibold"/>
                </a:endParaRPr>
              </a:p>
              <a:p>
                <a:pPr lvl="0" algn="ctr">
                  <a:lnSpc>
                    <a:spcPct val="90000"/>
                  </a:lnSpc>
                  <a:defRPr sz="1800"/>
                </a:pPr>
                <a:r>
                  <a:rPr lang="en-US" sz="900" b="1" dirty="0">
                    <a:solidFill>
                      <a:srgbClr val="70AD47"/>
                    </a:solidFill>
                    <a:ea typeface="Rajdhani Semibold"/>
                    <a:cs typeface="Raleway"/>
                    <a:sym typeface="Rajdhani Semibold"/>
                  </a:rPr>
                  <a:t>2018</a:t>
                </a:r>
              </a:p>
            </p:txBody>
          </p:sp>
        </p:grpSp>
        <p:sp>
          <p:nvSpPr>
            <p:cNvPr id="26" name="Textfeld 4">
              <a:extLst>
                <a:ext uri="{FF2B5EF4-FFF2-40B4-BE49-F238E27FC236}">
                  <a16:creationId xmlns:a16="http://schemas.microsoft.com/office/drawing/2014/main" id="{ADDDBB07-AAA7-4B79-8993-81569C2075C6}"/>
                </a:ext>
              </a:extLst>
            </p:cNvPr>
            <p:cNvSpPr txBox="1"/>
            <p:nvPr/>
          </p:nvSpPr>
          <p:spPr>
            <a:xfrm>
              <a:off x="4608126" y="2281004"/>
              <a:ext cx="118611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Tahoma"/>
                </a:rPr>
                <a:t>31</a:t>
              </a:r>
            </a:p>
          </p:txBody>
        </p:sp>
      </p:grpSp>
      <p:cxnSp>
        <p:nvCxnSpPr>
          <p:cNvPr id="29" name="Straight Connector 109">
            <a:extLst>
              <a:ext uri="{FF2B5EF4-FFF2-40B4-BE49-F238E27FC236}">
                <a16:creationId xmlns:a16="http://schemas.microsoft.com/office/drawing/2014/main" id="{00700998-F9EF-4B93-8DBC-4EA0652EF8B2}"/>
              </a:ext>
            </a:extLst>
          </p:cNvPr>
          <p:cNvCxnSpPr/>
          <p:nvPr/>
        </p:nvCxnSpPr>
        <p:spPr>
          <a:xfrm>
            <a:off x="5825681" y="2154640"/>
            <a:ext cx="0" cy="237600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E7923FD-DCF1-4D52-99E8-ABD0503BE65A}"/>
              </a:ext>
            </a:extLst>
          </p:cNvPr>
          <p:cNvSpPr/>
          <p:nvPr/>
        </p:nvSpPr>
        <p:spPr>
          <a:xfrm>
            <a:off x="3964217" y="3364191"/>
            <a:ext cx="639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spc="-41" dirty="0">
                <a:solidFill>
                  <a:schemeClr val="bg1"/>
                </a:solidFill>
                <a:latin typeface="+mj-lt"/>
                <a:ea typeface="Rajdhani Semibold"/>
                <a:cs typeface="Raleway"/>
                <a:sym typeface="Rajdhani Semibold"/>
              </a:rPr>
              <a:t>DATE</a:t>
            </a:r>
            <a:endParaRPr lang="en-US" sz="1400" dirty="0">
              <a:latin typeface="+mj-lt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B29FCBF-859B-4C8F-B006-BC595061B76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9118" y="1083202"/>
            <a:ext cx="388906" cy="388906"/>
          </a:xfrm>
          <a:prstGeom prst="rect">
            <a:avLst/>
          </a:prstGeom>
        </p:spPr>
      </p:pic>
      <p:sp>
        <p:nvSpPr>
          <p:cNvPr id="32" name="TextBox 45">
            <a:extLst>
              <a:ext uri="{FF2B5EF4-FFF2-40B4-BE49-F238E27FC236}">
                <a16:creationId xmlns:a16="http://schemas.microsoft.com/office/drawing/2014/main" id="{E32731EF-F807-466C-8EBD-B1BD420CD7E2}"/>
              </a:ext>
            </a:extLst>
          </p:cNvPr>
          <p:cNvSpPr txBox="1"/>
          <p:nvPr/>
        </p:nvSpPr>
        <p:spPr>
          <a:xfrm>
            <a:off x="58813" y="2243002"/>
            <a:ext cx="2539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900" dirty="0">
                <a:cs typeface="Gisha" pitchFamily="34" charset="-79"/>
              </a:rPr>
              <a:t>Questionnaire administré :</a:t>
            </a:r>
          </a:p>
          <a:p>
            <a:pPr defTabSz="457200"/>
            <a:endParaRPr lang="fr-FR" sz="900" dirty="0">
              <a:solidFill>
                <a:srgbClr val="FFFFFF">
                  <a:lumMod val="65000"/>
                </a:srgbClr>
              </a:solidFill>
              <a:cs typeface="Gisha" pitchFamily="34" charset="-79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fr-FR" sz="900" b="1" dirty="0">
                <a:solidFill>
                  <a:srgbClr val="5A83AD"/>
                </a:solidFill>
                <a:cs typeface="Gisha" pitchFamily="34" charset="-79"/>
              </a:rPr>
              <a:t>en ligne </a:t>
            </a:r>
            <a:r>
              <a:rPr lang="fr-FR" sz="900" dirty="0">
                <a:cs typeface="Gisha" pitchFamily="34" charset="-79"/>
              </a:rPr>
              <a:t>sur le site </a:t>
            </a:r>
            <a:r>
              <a:rPr lang="fr-FR" sz="900" b="1" dirty="0">
                <a:solidFill>
                  <a:srgbClr val="5A83AD"/>
                </a:solidFill>
                <a:cs typeface="Gisha" pitchFamily="34" charset="-79"/>
              </a:rPr>
              <a:t>laregion.fr/alimentation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fr-FR" sz="900" b="1" dirty="0">
              <a:solidFill>
                <a:srgbClr val="5A83AD"/>
              </a:solidFill>
              <a:cs typeface="Gisha" pitchFamily="34" charset="-79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fr-FR" sz="900" b="1" dirty="0">
                <a:solidFill>
                  <a:srgbClr val="5A83AD"/>
                </a:solidFill>
                <a:cs typeface="Gisha" pitchFamily="34" charset="-79"/>
              </a:rPr>
              <a:t>en face-à-face </a:t>
            </a:r>
            <a:r>
              <a:rPr lang="fr-FR" sz="900" dirty="0">
                <a:solidFill>
                  <a:prstClr val="black"/>
                </a:solidFill>
                <a:cs typeface="Gisha" pitchFamily="34" charset="-79"/>
              </a:rPr>
              <a:t>(lors de la Foire Internationale de Toulouse du 7 au 16 avril 2018 et dans plusieurs communes en Occitanie).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endParaRPr lang="fr-FR" sz="900" b="1" i="1" dirty="0">
              <a:solidFill>
                <a:schemeClr val="accent5"/>
              </a:solidFill>
              <a:cs typeface="Gisha" pitchFamily="34" charset="-79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fr-FR" sz="900" b="1" dirty="0">
                <a:solidFill>
                  <a:srgbClr val="5A83AD"/>
                </a:solidFill>
                <a:cs typeface="Gisha" pitchFamily="34" charset="-79"/>
              </a:rPr>
              <a:t>via la distribution de questionnaires papier </a:t>
            </a:r>
            <a:r>
              <a:rPr lang="fr-FR" sz="900" dirty="0">
                <a:solidFill>
                  <a:prstClr val="black"/>
                </a:solidFill>
                <a:cs typeface="Gisha" pitchFamily="34" charset="-79"/>
              </a:rPr>
              <a:t>dans différents magazines (</a:t>
            </a:r>
            <a:r>
              <a:rPr lang="fr-FR" sz="900" i="1" dirty="0">
                <a:solidFill>
                  <a:prstClr val="black"/>
                </a:solidFill>
                <a:cs typeface="Gisha" pitchFamily="34" charset="-79"/>
              </a:rPr>
              <a:t>Le Journal de ma région, Le goût d’ici</a:t>
            </a:r>
            <a:r>
              <a:rPr lang="fr-FR" sz="900" dirty="0">
                <a:solidFill>
                  <a:prstClr val="black"/>
                </a:solidFill>
                <a:cs typeface="Gisha" pitchFamily="34" charset="-79"/>
              </a:rPr>
              <a:t>) et dans plus de 100 communes de la région.</a:t>
            </a:r>
          </a:p>
        </p:txBody>
      </p:sp>
      <p:sp>
        <p:nvSpPr>
          <p:cNvPr id="35" name="ZoneTexte 6">
            <a:extLst>
              <a:ext uri="{FF2B5EF4-FFF2-40B4-BE49-F238E27FC236}">
                <a16:creationId xmlns:a16="http://schemas.microsoft.com/office/drawing/2014/main" id="{11B7785B-FD31-463A-9D39-66368DC29E79}"/>
              </a:ext>
            </a:extLst>
          </p:cNvPr>
          <p:cNvSpPr txBox="1"/>
          <p:nvPr/>
        </p:nvSpPr>
        <p:spPr>
          <a:xfrm>
            <a:off x="6075309" y="2482865"/>
            <a:ext cx="29757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b="1" dirty="0">
                <a:solidFill>
                  <a:schemeClr val="accent2"/>
                </a:solidFill>
              </a:rPr>
              <a:t>52 809 personnes </a:t>
            </a:r>
            <a:r>
              <a:rPr lang="fr-FR" sz="1000" dirty="0"/>
              <a:t>ont participé à l’enquête, et </a:t>
            </a:r>
            <a:r>
              <a:rPr lang="fr-FR" sz="1000" b="1" dirty="0">
                <a:solidFill>
                  <a:schemeClr val="accent2"/>
                </a:solidFill>
              </a:rPr>
              <a:t>près de 80%</a:t>
            </a:r>
            <a:r>
              <a:rPr lang="fr-FR" sz="1000" b="1" dirty="0"/>
              <a:t> d’entre eux ont complété le questionnaire dans son intégralité.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E4E544-1067-49F0-BDA1-657D15B7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D37102-8460-4B93-A42F-7839543DE308}"/>
              </a:ext>
            </a:extLst>
          </p:cNvPr>
          <p:cNvSpPr txBox="1"/>
          <p:nvPr/>
        </p:nvSpPr>
        <p:spPr>
          <a:xfrm>
            <a:off x="2676693" y="3361831"/>
            <a:ext cx="298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800" i="1" dirty="0"/>
              <a:t>Le terrain en ligne s’est déroulé du 30 mars au 31 août 2018.</a:t>
            </a:r>
          </a:p>
          <a:p>
            <a:pPr marL="171450" indent="-171450">
              <a:buFontTx/>
              <a:buChar char="-"/>
            </a:pPr>
            <a:r>
              <a:rPr lang="fr-FR" sz="800" i="1" dirty="0"/>
              <a:t>Le premier volet en face-à-face à la Foire de Toulouse du 7 au 16 avril 2018.</a:t>
            </a:r>
          </a:p>
          <a:p>
            <a:pPr marL="171450" indent="-171450">
              <a:buFontTx/>
              <a:buChar char="-"/>
            </a:pPr>
            <a:r>
              <a:rPr lang="fr-FR" sz="800" i="1" dirty="0"/>
              <a:t>Le second volet en face-à-face dans différentes communes en Occitanie du 19 avril au 4 mai 2018 </a:t>
            </a:r>
          </a:p>
          <a:p>
            <a:pPr marL="171450" indent="-171450">
              <a:buFontTx/>
              <a:buChar char="-"/>
            </a:pPr>
            <a:r>
              <a:rPr lang="fr-FR" sz="800" i="1" dirty="0"/>
              <a:t>Le volet papier à partir de mai jusqu'au 31 juillet 2018.</a:t>
            </a:r>
          </a:p>
        </p:txBody>
      </p:sp>
      <p:sp>
        <p:nvSpPr>
          <p:cNvPr id="38" name="TextBox 45">
            <a:extLst>
              <a:ext uri="{FF2B5EF4-FFF2-40B4-BE49-F238E27FC236}">
                <a16:creationId xmlns:a16="http://schemas.microsoft.com/office/drawing/2014/main" id="{6F04812C-69E1-49E3-9BE9-A667985110C6}"/>
              </a:ext>
            </a:extLst>
          </p:cNvPr>
          <p:cNvSpPr txBox="1"/>
          <p:nvPr/>
        </p:nvSpPr>
        <p:spPr>
          <a:xfrm>
            <a:off x="6069074" y="3119939"/>
            <a:ext cx="2891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cs typeface="Gisha" pitchFamily="34" charset="-79"/>
              </a:rPr>
              <a:t>Les résultats présentés dans ce rapport sont établis sur la base de </a:t>
            </a:r>
            <a:r>
              <a:rPr lang="fr-FR" sz="1000" b="1" dirty="0"/>
              <a:t>39 285 </a:t>
            </a:r>
            <a:r>
              <a:rPr lang="fr-FR" sz="1000" b="1" dirty="0">
                <a:cs typeface="Gisha" pitchFamily="34" charset="-79"/>
              </a:rPr>
              <a:t>personnes ayant complété le questionnaire dans son intégralité et résidant en région Occitanie.</a:t>
            </a:r>
          </a:p>
          <a:p>
            <a:pPr algn="ctr"/>
            <a:endParaRPr lang="fr-FR" sz="1000" b="1" dirty="0">
              <a:cs typeface="Gisha" pitchFamily="34" charset="-79"/>
            </a:endParaRPr>
          </a:p>
          <a:p>
            <a:pPr algn="ctr"/>
            <a:r>
              <a:rPr lang="fr-FR" sz="1000" i="1" dirty="0">
                <a:cs typeface="Gisha" pitchFamily="34" charset="-79"/>
              </a:rPr>
              <a:t>L’échantillon a été redressé selon les dernières données INSEE issues du recensement 2014 sur le sexe, l’âge, la profession de l’individu, le département de résidence et la catégorie d’agglomération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12D5422-24DA-4DCD-B1BF-418B5D72A41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9370" y="1078805"/>
            <a:ext cx="425824" cy="4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02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6">
            <a:extLst>
              <a:ext uri="{FF2B5EF4-FFF2-40B4-BE49-F238E27FC236}">
                <a16:creationId xmlns:a16="http://schemas.microsoft.com/office/drawing/2014/main" id="{610CA067-0EC1-479D-B404-D66CEDC09E2C}"/>
              </a:ext>
            </a:extLst>
          </p:cNvPr>
          <p:cNvGrpSpPr>
            <a:grpSpLocks/>
          </p:cNvGrpSpPr>
          <p:nvPr/>
        </p:nvGrpSpPr>
        <p:grpSpPr bwMode="auto">
          <a:xfrm>
            <a:off x="1654850" y="876300"/>
            <a:ext cx="4169940" cy="3390900"/>
            <a:chOff x="196" y="434"/>
            <a:chExt cx="198" cy="177"/>
          </a:xfrm>
          <a:solidFill>
            <a:schemeClr val="accent4">
              <a:lumMod val="50000"/>
            </a:schemeClr>
          </a:solidFill>
        </p:grpSpPr>
        <p:sp>
          <p:nvSpPr>
            <p:cNvPr id="112" name="Freeform 100">
              <a:extLst>
                <a:ext uri="{FF2B5EF4-FFF2-40B4-BE49-F238E27FC236}">
                  <a16:creationId xmlns:a16="http://schemas.microsoft.com/office/drawing/2014/main" id="{E26CB98A-5726-43E6-8C9A-0F28BE3C5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" y="434"/>
              <a:ext cx="64" cy="59"/>
            </a:xfrm>
            <a:custGeom>
              <a:avLst/>
              <a:gdLst>
                <a:gd name="T0" fmla="*/ 85 w 20000"/>
                <a:gd name="T1" fmla="*/ 11480 h 20000"/>
                <a:gd name="T2" fmla="*/ 1501 w 20000"/>
                <a:gd name="T3" fmla="*/ 10938 h 20000"/>
                <a:gd name="T4" fmla="*/ 7653 w 20000"/>
                <a:gd name="T5" fmla="*/ 3706 h 20000"/>
                <a:gd name="T6" fmla="*/ 7844 w 20000"/>
                <a:gd name="T7" fmla="*/ 249 h 20000"/>
                <a:gd name="T8" fmla="*/ 10719 w 20000"/>
                <a:gd name="T9" fmla="*/ 0 h 20000"/>
                <a:gd name="T10" fmla="*/ 13023 w 20000"/>
                <a:gd name="T11" fmla="*/ 2667 h 20000"/>
                <a:gd name="T12" fmla="*/ 17844 w 20000"/>
                <a:gd name="T13" fmla="*/ 1514 h 20000"/>
                <a:gd name="T14" fmla="*/ 17928 w 20000"/>
                <a:gd name="T15" fmla="*/ 2102 h 20000"/>
                <a:gd name="T16" fmla="*/ 19450 w 20000"/>
                <a:gd name="T17" fmla="*/ 6079 h 20000"/>
                <a:gd name="T18" fmla="*/ 18668 w 20000"/>
                <a:gd name="T19" fmla="*/ 8271 h 20000"/>
                <a:gd name="T20" fmla="*/ 19979 w 20000"/>
                <a:gd name="T21" fmla="*/ 10237 h 20000"/>
                <a:gd name="T22" fmla="*/ 13996 w 20000"/>
                <a:gd name="T23" fmla="*/ 13492 h 20000"/>
                <a:gd name="T24" fmla="*/ 14080 w 20000"/>
                <a:gd name="T25" fmla="*/ 13944 h 20000"/>
                <a:gd name="T26" fmla="*/ 14503 w 20000"/>
                <a:gd name="T27" fmla="*/ 17062 h 20000"/>
                <a:gd name="T28" fmla="*/ 10529 w 20000"/>
                <a:gd name="T29" fmla="*/ 18576 h 20000"/>
                <a:gd name="T30" fmla="*/ 9556 w 20000"/>
                <a:gd name="T31" fmla="*/ 17718 h 20000"/>
                <a:gd name="T32" fmla="*/ 8964 w 20000"/>
                <a:gd name="T33" fmla="*/ 19480 h 20000"/>
                <a:gd name="T34" fmla="*/ 7801 w 20000"/>
                <a:gd name="T35" fmla="*/ 18147 h 20000"/>
                <a:gd name="T36" fmla="*/ 5899 w 20000"/>
                <a:gd name="T37" fmla="*/ 19977 h 20000"/>
                <a:gd name="T38" fmla="*/ 4778 w 20000"/>
                <a:gd name="T39" fmla="*/ 19232 h 20000"/>
                <a:gd name="T40" fmla="*/ 4884 w 20000"/>
                <a:gd name="T41" fmla="*/ 17853 h 20000"/>
                <a:gd name="T42" fmla="*/ 3552 w 20000"/>
                <a:gd name="T43" fmla="*/ 18305 h 20000"/>
                <a:gd name="T44" fmla="*/ 1480 w 20000"/>
                <a:gd name="T45" fmla="*/ 16384 h 20000"/>
                <a:gd name="T46" fmla="*/ 2283 w 20000"/>
                <a:gd name="T47" fmla="*/ 15435 h 20000"/>
                <a:gd name="T48" fmla="*/ 1247 w 20000"/>
                <a:gd name="T49" fmla="*/ 15684 h 20000"/>
                <a:gd name="T50" fmla="*/ 0 w 20000"/>
                <a:gd name="T51" fmla="*/ 11638 h 20000"/>
                <a:gd name="T52" fmla="*/ 85 w 20000"/>
                <a:gd name="T53" fmla="*/ 1148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85" y="11480"/>
                  </a:moveTo>
                  <a:lnTo>
                    <a:pt x="1501" y="10938"/>
                  </a:lnTo>
                  <a:lnTo>
                    <a:pt x="7653" y="3706"/>
                  </a:lnTo>
                  <a:lnTo>
                    <a:pt x="7844" y="249"/>
                  </a:lnTo>
                  <a:lnTo>
                    <a:pt x="10719" y="0"/>
                  </a:lnTo>
                  <a:lnTo>
                    <a:pt x="13023" y="2667"/>
                  </a:lnTo>
                  <a:lnTo>
                    <a:pt x="17844" y="1514"/>
                  </a:lnTo>
                  <a:lnTo>
                    <a:pt x="17928" y="2102"/>
                  </a:lnTo>
                  <a:lnTo>
                    <a:pt x="19450" y="6079"/>
                  </a:lnTo>
                  <a:lnTo>
                    <a:pt x="18668" y="8271"/>
                  </a:lnTo>
                  <a:lnTo>
                    <a:pt x="19979" y="10237"/>
                  </a:lnTo>
                  <a:lnTo>
                    <a:pt x="13996" y="13492"/>
                  </a:lnTo>
                  <a:lnTo>
                    <a:pt x="14080" y="13944"/>
                  </a:lnTo>
                  <a:lnTo>
                    <a:pt x="14503" y="17062"/>
                  </a:lnTo>
                  <a:lnTo>
                    <a:pt x="10529" y="18576"/>
                  </a:lnTo>
                  <a:lnTo>
                    <a:pt x="9556" y="17718"/>
                  </a:lnTo>
                  <a:lnTo>
                    <a:pt x="8964" y="19480"/>
                  </a:lnTo>
                  <a:lnTo>
                    <a:pt x="7801" y="18147"/>
                  </a:lnTo>
                  <a:lnTo>
                    <a:pt x="5899" y="19977"/>
                  </a:lnTo>
                  <a:lnTo>
                    <a:pt x="4778" y="19232"/>
                  </a:lnTo>
                  <a:lnTo>
                    <a:pt x="4884" y="17853"/>
                  </a:lnTo>
                  <a:lnTo>
                    <a:pt x="3552" y="18305"/>
                  </a:lnTo>
                  <a:lnTo>
                    <a:pt x="1480" y="16384"/>
                  </a:lnTo>
                  <a:lnTo>
                    <a:pt x="2283" y="15435"/>
                  </a:lnTo>
                  <a:lnTo>
                    <a:pt x="1247" y="15684"/>
                  </a:lnTo>
                  <a:lnTo>
                    <a:pt x="0" y="11638"/>
                  </a:lnTo>
                  <a:lnTo>
                    <a:pt x="85" y="114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01">
              <a:extLst>
                <a:ext uri="{FF2B5EF4-FFF2-40B4-BE49-F238E27FC236}">
                  <a16:creationId xmlns:a16="http://schemas.microsoft.com/office/drawing/2014/main" id="{09F83C9D-E314-44F5-BCE8-351EB9D4B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494"/>
              <a:ext cx="73" cy="59"/>
            </a:xfrm>
            <a:custGeom>
              <a:avLst/>
              <a:gdLst>
                <a:gd name="T0" fmla="*/ 55 w 20000"/>
                <a:gd name="T1" fmla="*/ 5941 h 20000"/>
                <a:gd name="T2" fmla="*/ 294 w 20000"/>
                <a:gd name="T3" fmla="*/ 6712 h 20000"/>
                <a:gd name="T4" fmla="*/ 697 w 20000"/>
                <a:gd name="T5" fmla="*/ 9206 h 20000"/>
                <a:gd name="T6" fmla="*/ 2367 w 20000"/>
                <a:gd name="T7" fmla="*/ 11655 h 20000"/>
                <a:gd name="T8" fmla="*/ 1761 w 20000"/>
                <a:gd name="T9" fmla="*/ 12200 h 20000"/>
                <a:gd name="T10" fmla="*/ 2716 w 20000"/>
                <a:gd name="T11" fmla="*/ 12948 h 20000"/>
                <a:gd name="T12" fmla="*/ 2073 w 20000"/>
                <a:gd name="T13" fmla="*/ 13810 h 20000"/>
                <a:gd name="T14" fmla="*/ 5284 w 20000"/>
                <a:gd name="T15" fmla="*/ 17007 h 20000"/>
                <a:gd name="T16" fmla="*/ 7193 w 20000"/>
                <a:gd name="T17" fmla="*/ 17052 h 20000"/>
                <a:gd name="T18" fmla="*/ 6936 w 20000"/>
                <a:gd name="T19" fmla="*/ 18662 h 20000"/>
                <a:gd name="T20" fmla="*/ 9523 w 20000"/>
                <a:gd name="T21" fmla="*/ 19977 h 20000"/>
                <a:gd name="T22" fmla="*/ 10202 w 20000"/>
                <a:gd name="T23" fmla="*/ 18163 h 20000"/>
                <a:gd name="T24" fmla="*/ 14661 w 20000"/>
                <a:gd name="T25" fmla="*/ 19116 h 20000"/>
                <a:gd name="T26" fmla="*/ 16147 w 20000"/>
                <a:gd name="T27" fmla="*/ 17982 h 20000"/>
                <a:gd name="T28" fmla="*/ 15376 w 20000"/>
                <a:gd name="T29" fmla="*/ 15601 h 20000"/>
                <a:gd name="T30" fmla="*/ 15835 w 20000"/>
                <a:gd name="T31" fmla="*/ 13379 h 20000"/>
                <a:gd name="T32" fmla="*/ 17303 w 20000"/>
                <a:gd name="T33" fmla="*/ 14444 h 20000"/>
                <a:gd name="T34" fmla="*/ 19982 w 20000"/>
                <a:gd name="T35" fmla="*/ 12494 h 20000"/>
                <a:gd name="T36" fmla="*/ 19450 w 20000"/>
                <a:gd name="T37" fmla="*/ 11315 h 20000"/>
                <a:gd name="T38" fmla="*/ 17193 w 20000"/>
                <a:gd name="T39" fmla="*/ 11655 h 20000"/>
                <a:gd name="T40" fmla="*/ 15523 w 20000"/>
                <a:gd name="T41" fmla="*/ 10295 h 20000"/>
                <a:gd name="T42" fmla="*/ 13706 w 20000"/>
                <a:gd name="T43" fmla="*/ 4603 h 20000"/>
                <a:gd name="T44" fmla="*/ 11376 w 20000"/>
                <a:gd name="T45" fmla="*/ 1859 h 20000"/>
                <a:gd name="T46" fmla="*/ 9358 w 20000"/>
                <a:gd name="T47" fmla="*/ 1587 h 20000"/>
                <a:gd name="T48" fmla="*/ 9982 w 20000"/>
                <a:gd name="T49" fmla="*/ 1043 h 20000"/>
                <a:gd name="T50" fmla="*/ 8844 w 20000"/>
                <a:gd name="T51" fmla="*/ 0 h 20000"/>
                <a:gd name="T52" fmla="*/ 6624 w 20000"/>
                <a:gd name="T53" fmla="*/ 1088 h 20000"/>
                <a:gd name="T54" fmla="*/ 5505 w 20000"/>
                <a:gd name="T55" fmla="*/ 794 h 20000"/>
                <a:gd name="T56" fmla="*/ 3505 w 20000"/>
                <a:gd name="T57" fmla="*/ 2449 h 20000"/>
                <a:gd name="T58" fmla="*/ 1798 w 20000"/>
                <a:gd name="T59" fmla="*/ 1882 h 20000"/>
                <a:gd name="T60" fmla="*/ 2440 w 20000"/>
                <a:gd name="T61" fmla="*/ 3628 h 20000"/>
                <a:gd name="T62" fmla="*/ 1229 w 20000"/>
                <a:gd name="T63" fmla="*/ 5601 h 20000"/>
                <a:gd name="T64" fmla="*/ 0 w 20000"/>
                <a:gd name="T65" fmla="*/ 5692 h 20000"/>
                <a:gd name="T66" fmla="*/ 55 w 20000"/>
                <a:gd name="T67" fmla="*/ 594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55" y="5941"/>
                  </a:moveTo>
                  <a:lnTo>
                    <a:pt x="294" y="6712"/>
                  </a:lnTo>
                  <a:lnTo>
                    <a:pt x="697" y="9206"/>
                  </a:lnTo>
                  <a:lnTo>
                    <a:pt x="2367" y="11655"/>
                  </a:lnTo>
                  <a:lnTo>
                    <a:pt x="1761" y="12200"/>
                  </a:lnTo>
                  <a:lnTo>
                    <a:pt x="2716" y="12948"/>
                  </a:lnTo>
                  <a:lnTo>
                    <a:pt x="2073" y="13810"/>
                  </a:lnTo>
                  <a:lnTo>
                    <a:pt x="5284" y="17007"/>
                  </a:lnTo>
                  <a:lnTo>
                    <a:pt x="7193" y="17052"/>
                  </a:lnTo>
                  <a:lnTo>
                    <a:pt x="6936" y="18662"/>
                  </a:lnTo>
                  <a:lnTo>
                    <a:pt x="9523" y="19977"/>
                  </a:lnTo>
                  <a:lnTo>
                    <a:pt x="10202" y="18163"/>
                  </a:lnTo>
                  <a:lnTo>
                    <a:pt x="14661" y="19116"/>
                  </a:lnTo>
                  <a:lnTo>
                    <a:pt x="16147" y="17982"/>
                  </a:lnTo>
                  <a:lnTo>
                    <a:pt x="15376" y="15601"/>
                  </a:lnTo>
                  <a:lnTo>
                    <a:pt x="15835" y="13379"/>
                  </a:lnTo>
                  <a:lnTo>
                    <a:pt x="17303" y="14444"/>
                  </a:lnTo>
                  <a:lnTo>
                    <a:pt x="19982" y="12494"/>
                  </a:lnTo>
                  <a:lnTo>
                    <a:pt x="19450" y="11315"/>
                  </a:lnTo>
                  <a:lnTo>
                    <a:pt x="17193" y="11655"/>
                  </a:lnTo>
                  <a:lnTo>
                    <a:pt x="15523" y="10295"/>
                  </a:lnTo>
                  <a:lnTo>
                    <a:pt x="13706" y="4603"/>
                  </a:lnTo>
                  <a:lnTo>
                    <a:pt x="11376" y="1859"/>
                  </a:lnTo>
                  <a:lnTo>
                    <a:pt x="9358" y="1587"/>
                  </a:lnTo>
                  <a:lnTo>
                    <a:pt x="9982" y="1043"/>
                  </a:lnTo>
                  <a:lnTo>
                    <a:pt x="8844" y="0"/>
                  </a:lnTo>
                  <a:lnTo>
                    <a:pt x="6624" y="1088"/>
                  </a:lnTo>
                  <a:lnTo>
                    <a:pt x="5505" y="794"/>
                  </a:lnTo>
                  <a:lnTo>
                    <a:pt x="3505" y="2449"/>
                  </a:lnTo>
                  <a:lnTo>
                    <a:pt x="1798" y="1882"/>
                  </a:lnTo>
                  <a:lnTo>
                    <a:pt x="2440" y="3628"/>
                  </a:lnTo>
                  <a:lnTo>
                    <a:pt x="1229" y="5601"/>
                  </a:lnTo>
                  <a:lnTo>
                    <a:pt x="0" y="5692"/>
                  </a:lnTo>
                  <a:lnTo>
                    <a:pt x="55" y="5941"/>
                  </a:lnTo>
                  <a:close/>
                </a:path>
              </a:pathLst>
            </a:custGeom>
            <a:solidFill>
              <a:srgbClr val="95AFCA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108">
              <a:extLst>
                <a:ext uri="{FF2B5EF4-FFF2-40B4-BE49-F238E27FC236}">
                  <a16:creationId xmlns:a16="http://schemas.microsoft.com/office/drawing/2014/main" id="{2D18967E-4BBB-4610-8ECA-ECA06FE45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558"/>
              <a:ext cx="70" cy="53"/>
            </a:xfrm>
            <a:custGeom>
              <a:avLst/>
              <a:gdLst>
                <a:gd name="T0" fmla="*/ 19 w 20000"/>
                <a:gd name="T1" fmla="*/ 10274 h 20000"/>
                <a:gd name="T2" fmla="*/ 2302 w 20000"/>
                <a:gd name="T3" fmla="*/ 8731 h 20000"/>
                <a:gd name="T4" fmla="*/ 2566 w 20000"/>
                <a:gd name="T5" fmla="*/ 5423 h 20000"/>
                <a:gd name="T6" fmla="*/ 3528 w 20000"/>
                <a:gd name="T7" fmla="*/ 4279 h 20000"/>
                <a:gd name="T8" fmla="*/ 6642 w 20000"/>
                <a:gd name="T9" fmla="*/ 5746 h 20000"/>
                <a:gd name="T10" fmla="*/ 7189 w 20000"/>
                <a:gd name="T11" fmla="*/ 4851 h 20000"/>
                <a:gd name="T12" fmla="*/ 6189 w 20000"/>
                <a:gd name="T13" fmla="*/ 3184 h 20000"/>
                <a:gd name="T14" fmla="*/ 8472 w 20000"/>
                <a:gd name="T15" fmla="*/ 2313 h 20000"/>
                <a:gd name="T16" fmla="*/ 7151 w 20000"/>
                <a:gd name="T17" fmla="*/ 1070 h 20000"/>
                <a:gd name="T18" fmla="*/ 7642 w 20000"/>
                <a:gd name="T19" fmla="*/ 0 h 20000"/>
                <a:gd name="T20" fmla="*/ 9774 w 20000"/>
                <a:gd name="T21" fmla="*/ 2711 h 20000"/>
                <a:gd name="T22" fmla="*/ 10170 w 20000"/>
                <a:gd name="T23" fmla="*/ 597 h 20000"/>
                <a:gd name="T24" fmla="*/ 12302 w 20000"/>
                <a:gd name="T25" fmla="*/ 2065 h 20000"/>
                <a:gd name="T26" fmla="*/ 13075 w 20000"/>
                <a:gd name="T27" fmla="*/ 1144 h 20000"/>
                <a:gd name="T28" fmla="*/ 13396 w 20000"/>
                <a:gd name="T29" fmla="*/ 3408 h 20000"/>
                <a:gd name="T30" fmla="*/ 16811 w 20000"/>
                <a:gd name="T31" fmla="*/ 5274 h 20000"/>
                <a:gd name="T32" fmla="*/ 17415 w 20000"/>
                <a:gd name="T33" fmla="*/ 7736 h 20000"/>
                <a:gd name="T34" fmla="*/ 17642 w 20000"/>
                <a:gd name="T35" fmla="*/ 9677 h 20000"/>
                <a:gd name="T36" fmla="*/ 16566 w 20000"/>
                <a:gd name="T37" fmla="*/ 10124 h 20000"/>
                <a:gd name="T38" fmla="*/ 17358 w 20000"/>
                <a:gd name="T39" fmla="*/ 11915 h 20000"/>
                <a:gd name="T40" fmla="*/ 15434 w 20000"/>
                <a:gd name="T41" fmla="*/ 13383 h 20000"/>
                <a:gd name="T42" fmla="*/ 16811 w 20000"/>
                <a:gd name="T43" fmla="*/ 15622 h 20000"/>
                <a:gd name="T44" fmla="*/ 18736 w 20000"/>
                <a:gd name="T45" fmla="*/ 15174 h 20000"/>
                <a:gd name="T46" fmla="*/ 19981 w 20000"/>
                <a:gd name="T47" fmla="*/ 17662 h 20000"/>
                <a:gd name="T48" fmla="*/ 17566 w 20000"/>
                <a:gd name="T49" fmla="*/ 17736 h 20000"/>
                <a:gd name="T50" fmla="*/ 14245 w 20000"/>
                <a:gd name="T51" fmla="*/ 19975 h 20000"/>
                <a:gd name="T52" fmla="*/ 10868 w 20000"/>
                <a:gd name="T53" fmla="*/ 17736 h 20000"/>
                <a:gd name="T54" fmla="*/ 9057 w 20000"/>
                <a:gd name="T55" fmla="*/ 18930 h 20000"/>
                <a:gd name="T56" fmla="*/ 7811 w 20000"/>
                <a:gd name="T57" fmla="*/ 15796 h 20000"/>
                <a:gd name="T58" fmla="*/ 5057 w 20000"/>
                <a:gd name="T59" fmla="*/ 16020 h 20000"/>
                <a:gd name="T60" fmla="*/ 3679 w 20000"/>
                <a:gd name="T61" fmla="*/ 13856 h 20000"/>
                <a:gd name="T62" fmla="*/ 321 w 20000"/>
                <a:gd name="T63" fmla="*/ 12612 h 20000"/>
                <a:gd name="T64" fmla="*/ 0 w 20000"/>
                <a:gd name="T65" fmla="*/ 10498 h 20000"/>
                <a:gd name="T66" fmla="*/ 19 w 20000"/>
                <a:gd name="T67" fmla="*/ 1027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19" y="10274"/>
                  </a:moveTo>
                  <a:lnTo>
                    <a:pt x="2302" y="8731"/>
                  </a:lnTo>
                  <a:lnTo>
                    <a:pt x="2566" y="5423"/>
                  </a:lnTo>
                  <a:lnTo>
                    <a:pt x="3528" y="4279"/>
                  </a:lnTo>
                  <a:lnTo>
                    <a:pt x="6642" y="5746"/>
                  </a:lnTo>
                  <a:lnTo>
                    <a:pt x="7189" y="4851"/>
                  </a:lnTo>
                  <a:lnTo>
                    <a:pt x="6189" y="3184"/>
                  </a:lnTo>
                  <a:lnTo>
                    <a:pt x="8472" y="2313"/>
                  </a:lnTo>
                  <a:lnTo>
                    <a:pt x="7151" y="1070"/>
                  </a:lnTo>
                  <a:lnTo>
                    <a:pt x="7642" y="0"/>
                  </a:lnTo>
                  <a:lnTo>
                    <a:pt x="9774" y="2711"/>
                  </a:lnTo>
                  <a:lnTo>
                    <a:pt x="10170" y="597"/>
                  </a:lnTo>
                  <a:lnTo>
                    <a:pt x="12302" y="2065"/>
                  </a:lnTo>
                  <a:lnTo>
                    <a:pt x="13075" y="1144"/>
                  </a:lnTo>
                  <a:lnTo>
                    <a:pt x="13396" y="3408"/>
                  </a:lnTo>
                  <a:lnTo>
                    <a:pt x="16811" y="5274"/>
                  </a:lnTo>
                  <a:lnTo>
                    <a:pt x="17415" y="7736"/>
                  </a:lnTo>
                  <a:lnTo>
                    <a:pt x="17642" y="9677"/>
                  </a:lnTo>
                  <a:lnTo>
                    <a:pt x="16566" y="10124"/>
                  </a:lnTo>
                  <a:lnTo>
                    <a:pt x="17358" y="11915"/>
                  </a:lnTo>
                  <a:lnTo>
                    <a:pt x="15434" y="13383"/>
                  </a:lnTo>
                  <a:lnTo>
                    <a:pt x="16811" y="15622"/>
                  </a:lnTo>
                  <a:lnTo>
                    <a:pt x="18736" y="15174"/>
                  </a:lnTo>
                  <a:lnTo>
                    <a:pt x="19981" y="17662"/>
                  </a:lnTo>
                  <a:lnTo>
                    <a:pt x="17566" y="17736"/>
                  </a:lnTo>
                  <a:lnTo>
                    <a:pt x="14245" y="19975"/>
                  </a:lnTo>
                  <a:lnTo>
                    <a:pt x="10868" y="17736"/>
                  </a:lnTo>
                  <a:lnTo>
                    <a:pt x="9057" y="18930"/>
                  </a:lnTo>
                  <a:lnTo>
                    <a:pt x="7811" y="15796"/>
                  </a:lnTo>
                  <a:lnTo>
                    <a:pt x="5057" y="16020"/>
                  </a:lnTo>
                  <a:lnTo>
                    <a:pt x="3679" y="13856"/>
                  </a:lnTo>
                  <a:lnTo>
                    <a:pt x="321" y="12612"/>
                  </a:lnTo>
                  <a:lnTo>
                    <a:pt x="0" y="10498"/>
                  </a:lnTo>
                  <a:lnTo>
                    <a:pt x="19" y="10274"/>
                  </a:lnTo>
                  <a:close/>
                </a:path>
              </a:pathLst>
            </a:custGeom>
            <a:solidFill>
              <a:schemeClr val="accent4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78274637-4F86-4BD2-B1B8-1EFE6F13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442"/>
              <a:ext cx="82" cy="89"/>
            </a:xfrm>
            <a:custGeom>
              <a:avLst/>
              <a:gdLst>
                <a:gd name="T0" fmla="*/ 65 w 20000"/>
                <a:gd name="T1" fmla="*/ 7470 h 20000"/>
                <a:gd name="T2" fmla="*/ 388 w 20000"/>
                <a:gd name="T3" fmla="*/ 9509 h 20000"/>
                <a:gd name="T4" fmla="*/ 258 w 20000"/>
                <a:gd name="T5" fmla="*/ 10253 h 20000"/>
                <a:gd name="T6" fmla="*/ 1502 w 20000"/>
                <a:gd name="T7" fmla="*/ 10491 h 20000"/>
                <a:gd name="T8" fmla="*/ 485 w 20000"/>
                <a:gd name="T9" fmla="*/ 11577 h 20000"/>
                <a:gd name="T10" fmla="*/ 1777 w 20000"/>
                <a:gd name="T11" fmla="*/ 12485 h 20000"/>
                <a:gd name="T12" fmla="*/ 3732 w 20000"/>
                <a:gd name="T13" fmla="*/ 11771 h 20000"/>
                <a:gd name="T14" fmla="*/ 4733 w 20000"/>
                <a:gd name="T15" fmla="*/ 12455 h 20000"/>
                <a:gd name="T16" fmla="*/ 4200 w 20000"/>
                <a:gd name="T17" fmla="*/ 12813 h 20000"/>
                <a:gd name="T18" fmla="*/ 5977 w 20000"/>
                <a:gd name="T19" fmla="*/ 12991 h 20000"/>
                <a:gd name="T20" fmla="*/ 8029 w 20000"/>
                <a:gd name="T21" fmla="*/ 14792 h 20000"/>
                <a:gd name="T22" fmla="*/ 9628 w 20000"/>
                <a:gd name="T23" fmla="*/ 18542 h 20000"/>
                <a:gd name="T24" fmla="*/ 11082 w 20000"/>
                <a:gd name="T25" fmla="*/ 19420 h 20000"/>
                <a:gd name="T26" fmla="*/ 13086 w 20000"/>
                <a:gd name="T27" fmla="*/ 19196 h 20000"/>
                <a:gd name="T28" fmla="*/ 13538 w 20000"/>
                <a:gd name="T29" fmla="*/ 19985 h 20000"/>
                <a:gd name="T30" fmla="*/ 15073 w 20000"/>
                <a:gd name="T31" fmla="*/ 19985 h 20000"/>
                <a:gd name="T32" fmla="*/ 15170 w 20000"/>
                <a:gd name="T33" fmla="*/ 17723 h 20000"/>
                <a:gd name="T34" fmla="*/ 17157 w 20000"/>
                <a:gd name="T35" fmla="*/ 18021 h 20000"/>
                <a:gd name="T36" fmla="*/ 17658 w 20000"/>
                <a:gd name="T37" fmla="*/ 16815 h 20000"/>
                <a:gd name="T38" fmla="*/ 18853 w 20000"/>
                <a:gd name="T39" fmla="*/ 16458 h 20000"/>
                <a:gd name="T40" fmla="*/ 19984 w 20000"/>
                <a:gd name="T41" fmla="*/ 14777 h 20000"/>
                <a:gd name="T42" fmla="*/ 17658 w 20000"/>
                <a:gd name="T43" fmla="*/ 13631 h 20000"/>
                <a:gd name="T44" fmla="*/ 17787 w 20000"/>
                <a:gd name="T45" fmla="*/ 13527 h 20000"/>
                <a:gd name="T46" fmla="*/ 19015 w 20000"/>
                <a:gd name="T47" fmla="*/ 12351 h 20000"/>
                <a:gd name="T48" fmla="*/ 16898 w 20000"/>
                <a:gd name="T49" fmla="*/ 11994 h 20000"/>
                <a:gd name="T50" fmla="*/ 17157 w 20000"/>
                <a:gd name="T51" fmla="*/ 11399 h 20000"/>
                <a:gd name="T52" fmla="*/ 15864 w 20000"/>
                <a:gd name="T53" fmla="*/ 10893 h 20000"/>
                <a:gd name="T54" fmla="*/ 16123 w 20000"/>
                <a:gd name="T55" fmla="*/ 8051 h 20000"/>
                <a:gd name="T56" fmla="*/ 14152 w 20000"/>
                <a:gd name="T57" fmla="*/ 4702 h 20000"/>
                <a:gd name="T58" fmla="*/ 13635 w 20000"/>
                <a:gd name="T59" fmla="*/ 2560 h 20000"/>
                <a:gd name="T60" fmla="*/ 12698 w 20000"/>
                <a:gd name="T61" fmla="*/ 1057 h 20000"/>
                <a:gd name="T62" fmla="*/ 11567 w 20000"/>
                <a:gd name="T63" fmla="*/ 1235 h 20000"/>
                <a:gd name="T64" fmla="*/ 11195 w 20000"/>
                <a:gd name="T65" fmla="*/ 0 h 20000"/>
                <a:gd name="T66" fmla="*/ 9564 w 20000"/>
                <a:gd name="T67" fmla="*/ 1443 h 20000"/>
                <a:gd name="T68" fmla="*/ 7981 w 20000"/>
                <a:gd name="T69" fmla="*/ 4539 h 20000"/>
                <a:gd name="T70" fmla="*/ 5994 w 20000"/>
                <a:gd name="T71" fmla="*/ 4271 h 20000"/>
                <a:gd name="T72" fmla="*/ 4572 w 20000"/>
                <a:gd name="T73" fmla="*/ 5030 h 20000"/>
                <a:gd name="T74" fmla="*/ 0 w 20000"/>
                <a:gd name="T75" fmla="*/ 7173 h 20000"/>
                <a:gd name="T76" fmla="*/ 65 w 20000"/>
                <a:gd name="T77" fmla="*/ 747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00" h="20000">
                  <a:moveTo>
                    <a:pt x="65" y="7470"/>
                  </a:moveTo>
                  <a:lnTo>
                    <a:pt x="388" y="9509"/>
                  </a:lnTo>
                  <a:lnTo>
                    <a:pt x="258" y="10253"/>
                  </a:lnTo>
                  <a:lnTo>
                    <a:pt x="1502" y="10491"/>
                  </a:lnTo>
                  <a:lnTo>
                    <a:pt x="485" y="11577"/>
                  </a:lnTo>
                  <a:lnTo>
                    <a:pt x="1777" y="12485"/>
                  </a:lnTo>
                  <a:lnTo>
                    <a:pt x="3732" y="11771"/>
                  </a:lnTo>
                  <a:lnTo>
                    <a:pt x="4733" y="12455"/>
                  </a:lnTo>
                  <a:lnTo>
                    <a:pt x="4200" y="12813"/>
                  </a:lnTo>
                  <a:lnTo>
                    <a:pt x="5977" y="12991"/>
                  </a:lnTo>
                  <a:lnTo>
                    <a:pt x="8029" y="14792"/>
                  </a:lnTo>
                  <a:lnTo>
                    <a:pt x="9628" y="18542"/>
                  </a:lnTo>
                  <a:lnTo>
                    <a:pt x="11082" y="19420"/>
                  </a:lnTo>
                  <a:lnTo>
                    <a:pt x="13086" y="19196"/>
                  </a:lnTo>
                  <a:lnTo>
                    <a:pt x="13538" y="19985"/>
                  </a:lnTo>
                  <a:lnTo>
                    <a:pt x="15073" y="19985"/>
                  </a:lnTo>
                  <a:lnTo>
                    <a:pt x="15170" y="17723"/>
                  </a:lnTo>
                  <a:lnTo>
                    <a:pt x="17157" y="18021"/>
                  </a:lnTo>
                  <a:lnTo>
                    <a:pt x="17658" y="16815"/>
                  </a:lnTo>
                  <a:lnTo>
                    <a:pt x="18853" y="16458"/>
                  </a:lnTo>
                  <a:lnTo>
                    <a:pt x="19984" y="14777"/>
                  </a:lnTo>
                  <a:lnTo>
                    <a:pt x="17658" y="13631"/>
                  </a:lnTo>
                  <a:lnTo>
                    <a:pt x="17787" y="13527"/>
                  </a:lnTo>
                  <a:lnTo>
                    <a:pt x="19015" y="12351"/>
                  </a:lnTo>
                  <a:lnTo>
                    <a:pt x="16898" y="11994"/>
                  </a:lnTo>
                  <a:lnTo>
                    <a:pt x="17157" y="11399"/>
                  </a:lnTo>
                  <a:lnTo>
                    <a:pt x="15864" y="10893"/>
                  </a:lnTo>
                  <a:lnTo>
                    <a:pt x="16123" y="8051"/>
                  </a:lnTo>
                  <a:lnTo>
                    <a:pt x="14152" y="4702"/>
                  </a:lnTo>
                  <a:lnTo>
                    <a:pt x="13635" y="2560"/>
                  </a:lnTo>
                  <a:lnTo>
                    <a:pt x="12698" y="1057"/>
                  </a:lnTo>
                  <a:lnTo>
                    <a:pt x="11567" y="1235"/>
                  </a:lnTo>
                  <a:lnTo>
                    <a:pt x="11195" y="0"/>
                  </a:lnTo>
                  <a:lnTo>
                    <a:pt x="9564" y="1443"/>
                  </a:lnTo>
                  <a:lnTo>
                    <a:pt x="7981" y="4539"/>
                  </a:lnTo>
                  <a:lnTo>
                    <a:pt x="5994" y="4271"/>
                  </a:lnTo>
                  <a:lnTo>
                    <a:pt x="4572" y="5030"/>
                  </a:lnTo>
                  <a:lnTo>
                    <a:pt x="0" y="7173"/>
                  </a:lnTo>
                  <a:lnTo>
                    <a:pt x="65" y="747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2C7357FF-0F90-4D0A-AF6A-BA7EB4AB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" y="514"/>
              <a:ext cx="86" cy="87"/>
            </a:xfrm>
            <a:custGeom>
              <a:avLst/>
              <a:gdLst>
                <a:gd name="T0" fmla="*/ 125 w 20000"/>
                <a:gd name="T1" fmla="*/ 18923 h 20000"/>
                <a:gd name="T2" fmla="*/ 467 w 20000"/>
                <a:gd name="T3" fmla="*/ 16785 h 20000"/>
                <a:gd name="T4" fmla="*/ 1416 w 20000"/>
                <a:gd name="T5" fmla="*/ 17123 h 20000"/>
                <a:gd name="T6" fmla="*/ 2584 w 20000"/>
                <a:gd name="T7" fmla="*/ 15462 h 20000"/>
                <a:gd name="T8" fmla="*/ 2117 w 20000"/>
                <a:gd name="T9" fmla="*/ 14262 h 20000"/>
                <a:gd name="T10" fmla="*/ 1089 w 20000"/>
                <a:gd name="T11" fmla="*/ 14677 h 20000"/>
                <a:gd name="T12" fmla="*/ 1525 w 20000"/>
                <a:gd name="T13" fmla="*/ 13585 h 20000"/>
                <a:gd name="T14" fmla="*/ 187 w 20000"/>
                <a:gd name="T15" fmla="*/ 12585 h 20000"/>
                <a:gd name="T16" fmla="*/ 2288 w 20000"/>
                <a:gd name="T17" fmla="*/ 9692 h 20000"/>
                <a:gd name="T18" fmla="*/ 4202 w 20000"/>
                <a:gd name="T19" fmla="*/ 8015 h 20000"/>
                <a:gd name="T20" fmla="*/ 7051 w 20000"/>
                <a:gd name="T21" fmla="*/ 8923 h 20000"/>
                <a:gd name="T22" fmla="*/ 7860 w 20000"/>
                <a:gd name="T23" fmla="*/ 6046 h 20000"/>
                <a:gd name="T24" fmla="*/ 9634 w 20000"/>
                <a:gd name="T25" fmla="*/ 5631 h 20000"/>
                <a:gd name="T26" fmla="*/ 6708 w 20000"/>
                <a:gd name="T27" fmla="*/ 1877 h 20000"/>
                <a:gd name="T28" fmla="*/ 9152 w 20000"/>
                <a:gd name="T29" fmla="*/ 1431 h 20000"/>
                <a:gd name="T30" fmla="*/ 9946 w 20000"/>
                <a:gd name="T31" fmla="*/ 2277 h 20000"/>
                <a:gd name="T32" fmla="*/ 11735 w 20000"/>
                <a:gd name="T33" fmla="*/ 1538 h 20000"/>
                <a:gd name="T34" fmla="*/ 10973 w 20000"/>
                <a:gd name="T35" fmla="*/ 1062 h 20000"/>
                <a:gd name="T36" fmla="*/ 11767 w 20000"/>
                <a:gd name="T37" fmla="*/ 369 h 20000"/>
                <a:gd name="T38" fmla="*/ 14132 w 20000"/>
                <a:gd name="T39" fmla="*/ 0 h 20000"/>
                <a:gd name="T40" fmla="*/ 14475 w 20000"/>
                <a:gd name="T41" fmla="*/ 1692 h 20000"/>
                <a:gd name="T42" fmla="*/ 15891 w 20000"/>
                <a:gd name="T43" fmla="*/ 3354 h 20000"/>
                <a:gd name="T44" fmla="*/ 15377 w 20000"/>
                <a:gd name="T45" fmla="*/ 3723 h 20000"/>
                <a:gd name="T46" fmla="*/ 16187 w 20000"/>
                <a:gd name="T47" fmla="*/ 4246 h 20000"/>
                <a:gd name="T48" fmla="*/ 15642 w 20000"/>
                <a:gd name="T49" fmla="*/ 4831 h 20000"/>
                <a:gd name="T50" fmla="*/ 18366 w 20000"/>
                <a:gd name="T51" fmla="*/ 7000 h 20000"/>
                <a:gd name="T52" fmla="*/ 19984 w 20000"/>
                <a:gd name="T53" fmla="*/ 7015 h 20000"/>
                <a:gd name="T54" fmla="*/ 19767 w 20000"/>
                <a:gd name="T55" fmla="*/ 8123 h 20000"/>
                <a:gd name="T56" fmla="*/ 18226 w 20000"/>
                <a:gd name="T57" fmla="*/ 8738 h 20000"/>
                <a:gd name="T58" fmla="*/ 17572 w 20000"/>
                <a:gd name="T59" fmla="*/ 7908 h 20000"/>
                <a:gd name="T60" fmla="*/ 17074 w 20000"/>
                <a:gd name="T61" fmla="*/ 9585 h 20000"/>
                <a:gd name="T62" fmla="*/ 16016 w 20000"/>
                <a:gd name="T63" fmla="*/ 9646 h 20000"/>
                <a:gd name="T64" fmla="*/ 15689 w 20000"/>
                <a:gd name="T65" fmla="*/ 10600 h 20000"/>
                <a:gd name="T66" fmla="*/ 15518 w 20000"/>
                <a:gd name="T67" fmla="*/ 10723 h 20000"/>
                <a:gd name="T68" fmla="*/ 14895 w 20000"/>
                <a:gd name="T69" fmla="*/ 11308 h 20000"/>
                <a:gd name="T70" fmla="*/ 13136 w 20000"/>
                <a:gd name="T71" fmla="*/ 10400 h 20000"/>
                <a:gd name="T72" fmla="*/ 12794 w 20000"/>
                <a:gd name="T73" fmla="*/ 11692 h 20000"/>
                <a:gd name="T74" fmla="*/ 11035 w 20000"/>
                <a:gd name="T75" fmla="*/ 10015 h 20000"/>
                <a:gd name="T76" fmla="*/ 10646 w 20000"/>
                <a:gd name="T77" fmla="*/ 10677 h 20000"/>
                <a:gd name="T78" fmla="*/ 11735 w 20000"/>
                <a:gd name="T79" fmla="*/ 11446 h 20000"/>
                <a:gd name="T80" fmla="*/ 9837 w 20000"/>
                <a:gd name="T81" fmla="*/ 11985 h 20000"/>
                <a:gd name="T82" fmla="*/ 10661 w 20000"/>
                <a:gd name="T83" fmla="*/ 13015 h 20000"/>
                <a:gd name="T84" fmla="*/ 10226 w 20000"/>
                <a:gd name="T85" fmla="*/ 13585 h 20000"/>
                <a:gd name="T86" fmla="*/ 7642 w 20000"/>
                <a:gd name="T87" fmla="*/ 12677 h 20000"/>
                <a:gd name="T88" fmla="*/ 6848 w 20000"/>
                <a:gd name="T89" fmla="*/ 13369 h 20000"/>
                <a:gd name="T90" fmla="*/ 6646 w 20000"/>
                <a:gd name="T91" fmla="*/ 15431 h 20000"/>
                <a:gd name="T92" fmla="*/ 4747 w 20000"/>
                <a:gd name="T93" fmla="*/ 16369 h 20000"/>
                <a:gd name="T94" fmla="*/ 4732 w 20000"/>
                <a:gd name="T95" fmla="*/ 16523 h 20000"/>
                <a:gd name="T96" fmla="*/ 5012 w 20000"/>
                <a:gd name="T97" fmla="*/ 17831 h 20000"/>
                <a:gd name="T98" fmla="*/ 2864 w 20000"/>
                <a:gd name="T99" fmla="*/ 17246 h 20000"/>
                <a:gd name="T100" fmla="*/ 2708 w 20000"/>
                <a:gd name="T101" fmla="*/ 19985 h 20000"/>
                <a:gd name="T102" fmla="*/ 405 w 20000"/>
                <a:gd name="T103" fmla="*/ 19815 h 20000"/>
                <a:gd name="T104" fmla="*/ 0 w 20000"/>
                <a:gd name="T105" fmla="*/ 19200 h 20000"/>
                <a:gd name="T106" fmla="*/ 125 w 20000"/>
                <a:gd name="T107" fmla="*/ 1892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00" h="20000">
                  <a:moveTo>
                    <a:pt x="125" y="18923"/>
                  </a:moveTo>
                  <a:lnTo>
                    <a:pt x="467" y="16785"/>
                  </a:lnTo>
                  <a:lnTo>
                    <a:pt x="1416" y="17123"/>
                  </a:lnTo>
                  <a:lnTo>
                    <a:pt x="2584" y="15462"/>
                  </a:lnTo>
                  <a:lnTo>
                    <a:pt x="2117" y="14262"/>
                  </a:lnTo>
                  <a:lnTo>
                    <a:pt x="1089" y="14677"/>
                  </a:lnTo>
                  <a:lnTo>
                    <a:pt x="1525" y="13585"/>
                  </a:lnTo>
                  <a:lnTo>
                    <a:pt x="187" y="12585"/>
                  </a:lnTo>
                  <a:lnTo>
                    <a:pt x="2288" y="9692"/>
                  </a:lnTo>
                  <a:lnTo>
                    <a:pt x="4202" y="8015"/>
                  </a:lnTo>
                  <a:lnTo>
                    <a:pt x="7051" y="8923"/>
                  </a:lnTo>
                  <a:lnTo>
                    <a:pt x="7860" y="6046"/>
                  </a:lnTo>
                  <a:lnTo>
                    <a:pt x="9634" y="5631"/>
                  </a:lnTo>
                  <a:lnTo>
                    <a:pt x="6708" y="1877"/>
                  </a:lnTo>
                  <a:lnTo>
                    <a:pt x="9152" y="1431"/>
                  </a:lnTo>
                  <a:lnTo>
                    <a:pt x="9946" y="2277"/>
                  </a:lnTo>
                  <a:lnTo>
                    <a:pt x="11735" y="1538"/>
                  </a:lnTo>
                  <a:lnTo>
                    <a:pt x="10973" y="1062"/>
                  </a:lnTo>
                  <a:lnTo>
                    <a:pt x="11767" y="369"/>
                  </a:lnTo>
                  <a:lnTo>
                    <a:pt x="14132" y="0"/>
                  </a:lnTo>
                  <a:lnTo>
                    <a:pt x="14475" y="1692"/>
                  </a:lnTo>
                  <a:lnTo>
                    <a:pt x="15891" y="3354"/>
                  </a:lnTo>
                  <a:lnTo>
                    <a:pt x="15377" y="3723"/>
                  </a:lnTo>
                  <a:lnTo>
                    <a:pt x="16187" y="4246"/>
                  </a:lnTo>
                  <a:lnTo>
                    <a:pt x="15642" y="4831"/>
                  </a:lnTo>
                  <a:lnTo>
                    <a:pt x="18366" y="7000"/>
                  </a:lnTo>
                  <a:lnTo>
                    <a:pt x="19984" y="7015"/>
                  </a:lnTo>
                  <a:lnTo>
                    <a:pt x="19767" y="8123"/>
                  </a:lnTo>
                  <a:lnTo>
                    <a:pt x="18226" y="8738"/>
                  </a:lnTo>
                  <a:lnTo>
                    <a:pt x="17572" y="7908"/>
                  </a:lnTo>
                  <a:lnTo>
                    <a:pt x="17074" y="9585"/>
                  </a:lnTo>
                  <a:lnTo>
                    <a:pt x="16016" y="9646"/>
                  </a:lnTo>
                  <a:lnTo>
                    <a:pt x="15689" y="10600"/>
                  </a:lnTo>
                  <a:lnTo>
                    <a:pt x="15518" y="10723"/>
                  </a:lnTo>
                  <a:lnTo>
                    <a:pt x="14895" y="11308"/>
                  </a:lnTo>
                  <a:lnTo>
                    <a:pt x="13136" y="10400"/>
                  </a:lnTo>
                  <a:lnTo>
                    <a:pt x="12794" y="11692"/>
                  </a:lnTo>
                  <a:lnTo>
                    <a:pt x="11035" y="10015"/>
                  </a:lnTo>
                  <a:lnTo>
                    <a:pt x="10646" y="10677"/>
                  </a:lnTo>
                  <a:lnTo>
                    <a:pt x="11735" y="11446"/>
                  </a:lnTo>
                  <a:lnTo>
                    <a:pt x="9837" y="11985"/>
                  </a:lnTo>
                  <a:lnTo>
                    <a:pt x="10661" y="13015"/>
                  </a:lnTo>
                  <a:lnTo>
                    <a:pt x="10226" y="13585"/>
                  </a:lnTo>
                  <a:lnTo>
                    <a:pt x="7642" y="12677"/>
                  </a:lnTo>
                  <a:lnTo>
                    <a:pt x="6848" y="13369"/>
                  </a:lnTo>
                  <a:lnTo>
                    <a:pt x="6646" y="15431"/>
                  </a:lnTo>
                  <a:lnTo>
                    <a:pt x="4747" y="16369"/>
                  </a:lnTo>
                  <a:lnTo>
                    <a:pt x="4732" y="16523"/>
                  </a:lnTo>
                  <a:lnTo>
                    <a:pt x="5012" y="17831"/>
                  </a:lnTo>
                  <a:lnTo>
                    <a:pt x="2864" y="17246"/>
                  </a:lnTo>
                  <a:lnTo>
                    <a:pt x="2708" y="19985"/>
                  </a:lnTo>
                  <a:lnTo>
                    <a:pt x="405" y="19815"/>
                  </a:lnTo>
                  <a:lnTo>
                    <a:pt x="0" y="19200"/>
                  </a:lnTo>
                  <a:lnTo>
                    <a:pt x="125" y="18923"/>
                  </a:lnTo>
                  <a:close/>
                </a:path>
              </a:pathLst>
            </a:custGeom>
            <a:solidFill>
              <a:srgbClr val="95AFCA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ADF9D831-5FE8-48E1-8305-1463B0BE2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501"/>
              <a:ext cx="77" cy="55"/>
            </a:xfrm>
            <a:custGeom>
              <a:avLst/>
              <a:gdLst>
                <a:gd name="T0" fmla="*/ 17 w 20000"/>
                <a:gd name="T1" fmla="*/ 10688 h 20000"/>
                <a:gd name="T2" fmla="*/ 1282 w 20000"/>
                <a:gd name="T3" fmla="*/ 8251 h 20000"/>
                <a:gd name="T4" fmla="*/ 1369 w 20000"/>
                <a:gd name="T5" fmla="*/ 4391 h 20000"/>
                <a:gd name="T6" fmla="*/ 763 w 20000"/>
                <a:gd name="T7" fmla="*/ 3932 h 20000"/>
                <a:gd name="T8" fmla="*/ 3605 w 20000"/>
                <a:gd name="T9" fmla="*/ 2075 h 20000"/>
                <a:gd name="T10" fmla="*/ 4939 w 20000"/>
                <a:gd name="T11" fmla="*/ 4053 h 20000"/>
                <a:gd name="T12" fmla="*/ 5078 w 20000"/>
                <a:gd name="T13" fmla="*/ 2002 h 20000"/>
                <a:gd name="T14" fmla="*/ 6170 w 20000"/>
                <a:gd name="T15" fmla="*/ 2364 h 20000"/>
                <a:gd name="T16" fmla="*/ 6984 w 20000"/>
                <a:gd name="T17" fmla="*/ 1134 h 20000"/>
                <a:gd name="T18" fmla="*/ 8128 w 20000"/>
                <a:gd name="T19" fmla="*/ 2002 h 20000"/>
                <a:gd name="T20" fmla="*/ 11941 w 20000"/>
                <a:gd name="T21" fmla="*/ 0 h 20000"/>
                <a:gd name="T22" fmla="*/ 12964 w 20000"/>
                <a:gd name="T23" fmla="*/ 1327 h 20000"/>
                <a:gd name="T24" fmla="*/ 14055 w 20000"/>
                <a:gd name="T25" fmla="*/ 386 h 20000"/>
                <a:gd name="T26" fmla="*/ 15667 w 20000"/>
                <a:gd name="T27" fmla="*/ 1134 h 20000"/>
                <a:gd name="T28" fmla="*/ 14177 w 20000"/>
                <a:gd name="T29" fmla="*/ 3643 h 20000"/>
                <a:gd name="T30" fmla="*/ 15945 w 20000"/>
                <a:gd name="T31" fmla="*/ 4487 h 20000"/>
                <a:gd name="T32" fmla="*/ 16031 w 20000"/>
                <a:gd name="T33" fmla="*/ 7696 h 20000"/>
                <a:gd name="T34" fmla="*/ 16707 w 20000"/>
                <a:gd name="T35" fmla="*/ 7720 h 20000"/>
                <a:gd name="T36" fmla="*/ 19983 w 20000"/>
                <a:gd name="T37" fmla="*/ 13607 h 20000"/>
                <a:gd name="T38" fmla="*/ 17990 w 20000"/>
                <a:gd name="T39" fmla="*/ 14258 h 20000"/>
                <a:gd name="T40" fmla="*/ 17106 w 20000"/>
                <a:gd name="T41" fmla="*/ 18770 h 20000"/>
                <a:gd name="T42" fmla="*/ 13934 w 20000"/>
                <a:gd name="T43" fmla="*/ 17346 h 20000"/>
                <a:gd name="T44" fmla="*/ 11802 w 20000"/>
                <a:gd name="T45" fmla="*/ 19976 h 20000"/>
                <a:gd name="T46" fmla="*/ 8094 w 20000"/>
                <a:gd name="T47" fmla="*/ 18890 h 20000"/>
                <a:gd name="T48" fmla="*/ 7591 w 20000"/>
                <a:gd name="T49" fmla="*/ 17684 h 20000"/>
                <a:gd name="T50" fmla="*/ 6031 w 20000"/>
                <a:gd name="T51" fmla="*/ 18094 h 20000"/>
                <a:gd name="T52" fmla="*/ 5182 w 20000"/>
                <a:gd name="T53" fmla="*/ 14210 h 20000"/>
                <a:gd name="T54" fmla="*/ 3518 w 20000"/>
                <a:gd name="T55" fmla="*/ 11821 h 20000"/>
                <a:gd name="T56" fmla="*/ 2409 w 20000"/>
                <a:gd name="T57" fmla="*/ 12328 h 20000"/>
                <a:gd name="T58" fmla="*/ 485 w 20000"/>
                <a:gd name="T59" fmla="*/ 12111 h 20000"/>
                <a:gd name="T60" fmla="*/ 0 w 20000"/>
                <a:gd name="T61" fmla="*/ 11242 h 20000"/>
                <a:gd name="T62" fmla="*/ 17 w 20000"/>
                <a:gd name="T63" fmla="*/ 1068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7" y="10688"/>
                  </a:moveTo>
                  <a:lnTo>
                    <a:pt x="1282" y="8251"/>
                  </a:lnTo>
                  <a:lnTo>
                    <a:pt x="1369" y="4391"/>
                  </a:lnTo>
                  <a:lnTo>
                    <a:pt x="763" y="3932"/>
                  </a:lnTo>
                  <a:lnTo>
                    <a:pt x="3605" y="2075"/>
                  </a:lnTo>
                  <a:lnTo>
                    <a:pt x="4939" y="4053"/>
                  </a:lnTo>
                  <a:lnTo>
                    <a:pt x="5078" y="2002"/>
                  </a:lnTo>
                  <a:lnTo>
                    <a:pt x="6170" y="2364"/>
                  </a:lnTo>
                  <a:lnTo>
                    <a:pt x="6984" y="1134"/>
                  </a:lnTo>
                  <a:lnTo>
                    <a:pt x="8128" y="2002"/>
                  </a:lnTo>
                  <a:lnTo>
                    <a:pt x="11941" y="0"/>
                  </a:lnTo>
                  <a:lnTo>
                    <a:pt x="12964" y="1327"/>
                  </a:lnTo>
                  <a:lnTo>
                    <a:pt x="14055" y="386"/>
                  </a:lnTo>
                  <a:lnTo>
                    <a:pt x="15667" y="1134"/>
                  </a:lnTo>
                  <a:lnTo>
                    <a:pt x="14177" y="3643"/>
                  </a:lnTo>
                  <a:lnTo>
                    <a:pt x="15945" y="4487"/>
                  </a:lnTo>
                  <a:lnTo>
                    <a:pt x="16031" y="7696"/>
                  </a:lnTo>
                  <a:lnTo>
                    <a:pt x="16707" y="7720"/>
                  </a:lnTo>
                  <a:lnTo>
                    <a:pt x="19983" y="13607"/>
                  </a:lnTo>
                  <a:lnTo>
                    <a:pt x="17990" y="14258"/>
                  </a:lnTo>
                  <a:lnTo>
                    <a:pt x="17106" y="18770"/>
                  </a:lnTo>
                  <a:lnTo>
                    <a:pt x="13934" y="17346"/>
                  </a:lnTo>
                  <a:lnTo>
                    <a:pt x="11802" y="19976"/>
                  </a:lnTo>
                  <a:lnTo>
                    <a:pt x="8094" y="18890"/>
                  </a:lnTo>
                  <a:lnTo>
                    <a:pt x="7591" y="17684"/>
                  </a:lnTo>
                  <a:lnTo>
                    <a:pt x="6031" y="18094"/>
                  </a:lnTo>
                  <a:lnTo>
                    <a:pt x="5182" y="14210"/>
                  </a:lnTo>
                  <a:lnTo>
                    <a:pt x="3518" y="11821"/>
                  </a:lnTo>
                  <a:lnTo>
                    <a:pt x="2409" y="12328"/>
                  </a:lnTo>
                  <a:lnTo>
                    <a:pt x="485" y="12111"/>
                  </a:lnTo>
                  <a:lnTo>
                    <a:pt x="0" y="11242"/>
                  </a:lnTo>
                  <a:lnTo>
                    <a:pt x="17" y="10688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6C84FCDC-4065-4DF0-BEE7-88A068E4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" y="534"/>
              <a:ext cx="51" cy="67"/>
            </a:xfrm>
            <a:custGeom>
              <a:avLst/>
              <a:gdLst>
                <a:gd name="T0" fmla="*/ 206 w 20000"/>
                <a:gd name="T1" fmla="*/ 15925 h 20000"/>
                <a:gd name="T2" fmla="*/ 3200 w 20000"/>
                <a:gd name="T3" fmla="*/ 17106 h 20000"/>
                <a:gd name="T4" fmla="*/ 5213 w 20000"/>
                <a:gd name="T5" fmla="*/ 19331 h 20000"/>
                <a:gd name="T6" fmla="*/ 10116 w 20000"/>
                <a:gd name="T7" fmla="*/ 18622 h 20000"/>
                <a:gd name="T8" fmla="*/ 12439 w 20000"/>
                <a:gd name="T9" fmla="*/ 19980 h 20000"/>
                <a:gd name="T10" fmla="*/ 13858 w 20000"/>
                <a:gd name="T11" fmla="*/ 18996 h 20000"/>
                <a:gd name="T12" fmla="*/ 16361 w 20000"/>
                <a:gd name="T13" fmla="*/ 19606 h 20000"/>
                <a:gd name="T14" fmla="*/ 15690 w 20000"/>
                <a:gd name="T15" fmla="*/ 18799 h 20000"/>
                <a:gd name="T16" fmla="*/ 15897 w 20000"/>
                <a:gd name="T17" fmla="*/ 18465 h 20000"/>
                <a:gd name="T18" fmla="*/ 16465 w 20000"/>
                <a:gd name="T19" fmla="*/ 15728 h 20000"/>
                <a:gd name="T20" fmla="*/ 18065 w 20000"/>
                <a:gd name="T21" fmla="*/ 16161 h 20000"/>
                <a:gd name="T22" fmla="*/ 19974 w 20000"/>
                <a:gd name="T23" fmla="*/ 14035 h 20000"/>
                <a:gd name="T24" fmla="*/ 19200 w 20000"/>
                <a:gd name="T25" fmla="*/ 12500 h 20000"/>
                <a:gd name="T26" fmla="*/ 17497 w 20000"/>
                <a:gd name="T27" fmla="*/ 13031 h 20000"/>
                <a:gd name="T28" fmla="*/ 18219 w 20000"/>
                <a:gd name="T29" fmla="*/ 11634 h 20000"/>
                <a:gd name="T30" fmla="*/ 16000 w 20000"/>
                <a:gd name="T31" fmla="*/ 10354 h 20000"/>
                <a:gd name="T32" fmla="*/ 19484 w 20000"/>
                <a:gd name="T33" fmla="*/ 6654 h 20000"/>
                <a:gd name="T34" fmla="*/ 13961 w 20000"/>
                <a:gd name="T35" fmla="*/ 5768 h 20000"/>
                <a:gd name="T36" fmla="*/ 13239 w 20000"/>
                <a:gd name="T37" fmla="*/ 4803 h 20000"/>
                <a:gd name="T38" fmla="*/ 10890 w 20000"/>
                <a:gd name="T39" fmla="*/ 5118 h 20000"/>
                <a:gd name="T40" fmla="*/ 9626 w 20000"/>
                <a:gd name="T41" fmla="*/ 1969 h 20000"/>
                <a:gd name="T42" fmla="*/ 7148 w 20000"/>
                <a:gd name="T43" fmla="*/ 0 h 20000"/>
                <a:gd name="T44" fmla="*/ 5497 w 20000"/>
                <a:gd name="T45" fmla="*/ 433 h 20000"/>
                <a:gd name="T46" fmla="*/ 6916 w 20000"/>
                <a:gd name="T47" fmla="*/ 2894 h 20000"/>
                <a:gd name="T48" fmla="*/ 5961 w 20000"/>
                <a:gd name="T49" fmla="*/ 4075 h 20000"/>
                <a:gd name="T50" fmla="*/ 7226 w 20000"/>
                <a:gd name="T51" fmla="*/ 3465 h 20000"/>
                <a:gd name="T52" fmla="*/ 7742 w 20000"/>
                <a:gd name="T53" fmla="*/ 5610 h 20000"/>
                <a:gd name="T54" fmla="*/ 0 w 20000"/>
                <a:gd name="T55" fmla="*/ 14409 h 20000"/>
                <a:gd name="T56" fmla="*/ 206 w 20000"/>
                <a:gd name="T57" fmla="*/ 1592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00" h="20000">
                  <a:moveTo>
                    <a:pt x="206" y="15925"/>
                  </a:moveTo>
                  <a:lnTo>
                    <a:pt x="3200" y="17106"/>
                  </a:lnTo>
                  <a:lnTo>
                    <a:pt x="5213" y="19331"/>
                  </a:lnTo>
                  <a:lnTo>
                    <a:pt x="10116" y="18622"/>
                  </a:lnTo>
                  <a:lnTo>
                    <a:pt x="12439" y="19980"/>
                  </a:lnTo>
                  <a:lnTo>
                    <a:pt x="13858" y="18996"/>
                  </a:lnTo>
                  <a:lnTo>
                    <a:pt x="16361" y="19606"/>
                  </a:lnTo>
                  <a:lnTo>
                    <a:pt x="15690" y="18799"/>
                  </a:lnTo>
                  <a:lnTo>
                    <a:pt x="15897" y="18465"/>
                  </a:lnTo>
                  <a:lnTo>
                    <a:pt x="16465" y="15728"/>
                  </a:lnTo>
                  <a:lnTo>
                    <a:pt x="18065" y="16161"/>
                  </a:lnTo>
                  <a:lnTo>
                    <a:pt x="19974" y="14035"/>
                  </a:lnTo>
                  <a:lnTo>
                    <a:pt x="19200" y="12500"/>
                  </a:lnTo>
                  <a:lnTo>
                    <a:pt x="17497" y="13031"/>
                  </a:lnTo>
                  <a:lnTo>
                    <a:pt x="18219" y="11634"/>
                  </a:lnTo>
                  <a:lnTo>
                    <a:pt x="16000" y="10354"/>
                  </a:lnTo>
                  <a:lnTo>
                    <a:pt x="19484" y="6654"/>
                  </a:lnTo>
                  <a:lnTo>
                    <a:pt x="13961" y="5768"/>
                  </a:lnTo>
                  <a:lnTo>
                    <a:pt x="13239" y="4803"/>
                  </a:lnTo>
                  <a:lnTo>
                    <a:pt x="10890" y="5118"/>
                  </a:lnTo>
                  <a:lnTo>
                    <a:pt x="9626" y="1969"/>
                  </a:lnTo>
                  <a:lnTo>
                    <a:pt x="7148" y="0"/>
                  </a:lnTo>
                  <a:lnTo>
                    <a:pt x="5497" y="433"/>
                  </a:lnTo>
                  <a:lnTo>
                    <a:pt x="6916" y="2894"/>
                  </a:lnTo>
                  <a:lnTo>
                    <a:pt x="5961" y="4075"/>
                  </a:lnTo>
                  <a:lnTo>
                    <a:pt x="7226" y="3465"/>
                  </a:lnTo>
                  <a:lnTo>
                    <a:pt x="7742" y="5610"/>
                  </a:lnTo>
                  <a:lnTo>
                    <a:pt x="0" y="14409"/>
                  </a:lnTo>
                  <a:lnTo>
                    <a:pt x="206" y="1592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122">
              <a:extLst>
                <a:ext uri="{FF2B5EF4-FFF2-40B4-BE49-F238E27FC236}">
                  <a16:creationId xmlns:a16="http://schemas.microsoft.com/office/drawing/2014/main" id="{BC99CC4F-495C-4CC4-89C0-63B78433C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" y="480"/>
              <a:ext cx="65" cy="44"/>
            </a:xfrm>
            <a:custGeom>
              <a:avLst/>
              <a:gdLst>
                <a:gd name="T0" fmla="*/ 102 w 20000"/>
                <a:gd name="T1" fmla="*/ 9387 h 20000"/>
                <a:gd name="T2" fmla="*/ 880 w 20000"/>
                <a:gd name="T3" fmla="*/ 7713 h 20000"/>
                <a:gd name="T4" fmla="*/ 2252 w 20000"/>
                <a:gd name="T5" fmla="*/ 8132 h 20000"/>
                <a:gd name="T6" fmla="*/ 1842 w 20000"/>
                <a:gd name="T7" fmla="*/ 6607 h 20000"/>
                <a:gd name="T8" fmla="*/ 3439 w 20000"/>
                <a:gd name="T9" fmla="*/ 3587 h 20000"/>
                <a:gd name="T10" fmla="*/ 2252 w 20000"/>
                <a:gd name="T11" fmla="*/ 2362 h 20000"/>
                <a:gd name="T12" fmla="*/ 2620 w 20000"/>
                <a:gd name="T13" fmla="*/ 359 h 20000"/>
                <a:gd name="T14" fmla="*/ 5363 w 20000"/>
                <a:gd name="T15" fmla="*/ 329 h 20000"/>
                <a:gd name="T16" fmla="*/ 6366 w 20000"/>
                <a:gd name="T17" fmla="*/ 0 h 20000"/>
                <a:gd name="T18" fmla="*/ 5589 w 20000"/>
                <a:gd name="T19" fmla="*/ 1256 h 20000"/>
                <a:gd name="T20" fmla="*/ 7595 w 20000"/>
                <a:gd name="T21" fmla="*/ 3797 h 20000"/>
                <a:gd name="T22" fmla="*/ 8905 w 20000"/>
                <a:gd name="T23" fmla="*/ 3169 h 20000"/>
                <a:gd name="T24" fmla="*/ 8782 w 20000"/>
                <a:gd name="T25" fmla="*/ 5022 h 20000"/>
                <a:gd name="T26" fmla="*/ 9867 w 20000"/>
                <a:gd name="T27" fmla="*/ 6009 h 20000"/>
                <a:gd name="T28" fmla="*/ 11709 w 20000"/>
                <a:gd name="T29" fmla="*/ 3587 h 20000"/>
                <a:gd name="T30" fmla="*/ 12835 w 20000"/>
                <a:gd name="T31" fmla="*/ 5351 h 20000"/>
                <a:gd name="T32" fmla="*/ 13408 w 20000"/>
                <a:gd name="T33" fmla="*/ 3019 h 20000"/>
                <a:gd name="T34" fmla="*/ 14350 w 20000"/>
                <a:gd name="T35" fmla="*/ 4155 h 20000"/>
                <a:gd name="T36" fmla="*/ 18219 w 20000"/>
                <a:gd name="T37" fmla="*/ 2123 h 20000"/>
                <a:gd name="T38" fmla="*/ 18035 w 20000"/>
                <a:gd name="T39" fmla="*/ 3617 h 20000"/>
                <a:gd name="T40" fmla="*/ 19611 w 20000"/>
                <a:gd name="T41" fmla="*/ 4096 h 20000"/>
                <a:gd name="T42" fmla="*/ 18321 w 20000"/>
                <a:gd name="T43" fmla="*/ 6278 h 20000"/>
                <a:gd name="T44" fmla="*/ 19980 w 20000"/>
                <a:gd name="T45" fmla="*/ 8132 h 20000"/>
                <a:gd name="T46" fmla="*/ 18731 w 20000"/>
                <a:gd name="T47" fmla="*/ 7713 h 20000"/>
                <a:gd name="T48" fmla="*/ 16499 w 20000"/>
                <a:gd name="T49" fmla="*/ 9895 h 20000"/>
                <a:gd name="T50" fmla="*/ 14596 w 20000"/>
                <a:gd name="T51" fmla="*/ 9178 h 20000"/>
                <a:gd name="T52" fmla="*/ 15312 w 20000"/>
                <a:gd name="T53" fmla="*/ 11480 h 20000"/>
                <a:gd name="T54" fmla="*/ 13961 w 20000"/>
                <a:gd name="T55" fmla="*/ 14081 h 20000"/>
                <a:gd name="T56" fmla="*/ 12590 w 20000"/>
                <a:gd name="T57" fmla="*/ 14200 h 20000"/>
                <a:gd name="T58" fmla="*/ 12651 w 20000"/>
                <a:gd name="T59" fmla="*/ 14529 h 20000"/>
                <a:gd name="T60" fmla="*/ 12917 w 20000"/>
                <a:gd name="T61" fmla="*/ 15546 h 20000"/>
                <a:gd name="T62" fmla="*/ 9806 w 20000"/>
                <a:gd name="T63" fmla="*/ 16263 h 20000"/>
                <a:gd name="T64" fmla="*/ 8762 w 20000"/>
                <a:gd name="T65" fmla="*/ 17578 h 20000"/>
                <a:gd name="T66" fmla="*/ 9744 w 20000"/>
                <a:gd name="T67" fmla="*/ 18505 h 20000"/>
                <a:gd name="T68" fmla="*/ 7410 w 20000"/>
                <a:gd name="T69" fmla="*/ 19970 h 20000"/>
                <a:gd name="T70" fmla="*/ 6366 w 20000"/>
                <a:gd name="T71" fmla="*/ 18296 h 20000"/>
                <a:gd name="T72" fmla="*/ 3132 w 20000"/>
                <a:gd name="T73" fmla="*/ 19193 h 20000"/>
                <a:gd name="T74" fmla="*/ 2334 w 20000"/>
                <a:gd name="T75" fmla="*/ 19163 h 20000"/>
                <a:gd name="T76" fmla="*/ 2231 w 20000"/>
                <a:gd name="T77" fmla="*/ 15157 h 20000"/>
                <a:gd name="T78" fmla="*/ 143 w 20000"/>
                <a:gd name="T79" fmla="*/ 14111 h 20000"/>
                <a:gd name="T80" fmla="*/ 1904 w 20000"/>
                <a:gd name="T81" fmla="*/ 11031 h 20000"/>
                <a:gd name="T82" fmla="*/ 0 w 20000"/>
                <a:gd name="T83" fmla="*/ 10105 h 20000"/>
                <a:gd name="T84" fmla="*/ 102 w 20000"/>
                <a:gd name="T85" fmla="*/ 93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02" y="9387"/>
                  </a:moveTo>
                  <a:lnTo>
                    <a:pt x="880" y="7713"/>
                  </a:lnTo>
                  <a:lnTo>
                    <a:pt x="2252" y="8132"/>
                  </a:lnTo>
                  <a:lnTo>
                    <a:pt x="1842" y="6607"/>
                  </a:lnTo>
                  <a:lnTo>
                    <a:pt x="3439" y="3587"/>
                  </a:lnTo>
                  <a:lnTo>
                    <a:pt x="2252" y="2362"/>
                  </a:lnTo>
                  <a:lnTo>
                    <a:pt x="2620" y="359"/>
                  </a:lnTo>
                  <a:lnTo>
                    <a:pt x="5363" y="329"/>
                  </a:lnTo>
                  <a:lnTo>
                    <a:pt x="6366" y="0"/>
                  </a:lnTo>
                  <a:lnTo>
                    <a:pt x="5589" y="1256"/>
                  </a:lnTo>
                  <a:lnTo>
                    <a:pt x="7595" y="3797"/>
                  </a:lnTo>
                  <a:lnTo>
                    <a:pt x="8905" y="3169"/>
                  </a:lnTo>
                  <a:lnTo>
                    <a:pt x="8782" y="5022"/>
                  </a:lnTo>
                  <a:lnTo>
                    <a:pt x="9867" y="6009"/>
                  </a:lnTo>
                  <a:lnTo>
                    <a:pt x="11709" y="3587"/>
                  </a:lnTo>
                  <a:lnTo>
                    <a:pt x="12835" y="5351"/>
                  </a:lnTo>
                  <a:lnTo>
                    <a:pt x="13408" y="3019"/>
                  </a:lnTo>
                  <a:lnTo>
                    <a:pt x="14350" y="4155"/>
                  </a:lnTo>
                  <a:lnTo>
                    <a:pt x="18219" y="2123"/>
                  </a:lnTo>
                  <a:lnTo>
                    <a:pt x="18035" y="3617"/>
                  </a:lnTo>
                  <a:lnTo>
                    <a:pt x="19611" y="4096"/>
                  </a:lnTo>
                  <a:lnTo>
                    <a:pt x="18321" y="6278"/>
                  </a:lnTo>
                  <a:lnTo>
                    <a:pt x="19980" y="8132"/>
                  </a:lnTo>
                  <a:lnTo>
                    <a:pt x="18731" y="7713"/>
                  </a:lnTo>
                  <a:lnTo>
                    <a:pt x="16499" y="9895"/>
                  </a:lnTo>
                  <a:lnTo>
                    <a:pt x="14596" y="9178"/>
                  </a:lnTo>
                  <a:lnTo>
                    <a:pt x="15312" y="11480"/>
                  </a:lnTo>
                  <a:lnTo>
                    <a:pt x="13961" y="14081"/>
                  </a:lnTo>
                  <a:lnTo>
                    <a:pt x="12590" y="14200"/>
                  </a:lnTo>
                  <a:lnTo>
                    <a:pt x="12651" y="14529"/>
                  </a:lnTo>
                  <a:lnTo>
                    <a:pt x="12917" y="15546"/>
                  </a:lnTo>
                  <a:lnTo>
                    <a:pt x="9806" y="16263"/>
                  </a:lnTo>
                  <a:lnTo>
                    <a:pt x="8762" y="17578"/>
                  </a:lnTo>
                  <a:lnTo>
                    <a:pt x="9744" y="18505"/>
                  </a:lnTo>
                  <a:lnTo>
                    <a:pt x="7410" y="19970"/>
                  </a:lnTo>
                  <a:lnTo>
                    <a:pt x="6366" y="18296"/>
                  </a:lnTo>
                  <a:lnTo>
                    <a:pt x="3132" y="19193"/>
                  </a:lnTo>
                  <a:lnTo>
                    <a:pt x="2334" y="19163"/>
                  </a:lnTo>
                  <a:lnTo>
                    <a:pt x="2231" y="15157"/>
                  </a:lnTo>
                  <a:lnTo>
                    <a:pt x="143" y="14111"/>
                  </a:lnTo>
                  <a:lnTo>
                    <a:pt x="1904" y="11031"/>
                  </a:lnTo>
                  <a:lnTo>
                    <a:pt x="0" y="10105"/>
                  </a:lnTo>
                  <a:lnTo>
                    <a:pt x="102" y="938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205">
            <a:extLst>
              <a:ext uri="{FF2B5EF4-FFF2-40B4-BE49-F238E27FC236}">
                <a16:creationId xmlns:a16="http://schemas.microsoft.com/office/drawing/2014/main" id="{0419760D-873B-4EF8-83F8-51AADECC7EF2}"/>
              </a:ext>
            </a:extLst>
          </p:cNvPr>
          <p:cNvGrpSpPr>
            <a:grpSpLocks/>
          </p:cNvGrpSpPr>
          <p:nvPr/>
        </p:nvGrpSpPr>
        <p:grpSpPr bwMode="auto">
          <a:xfrm>
            <a:off x="3695427" y="807966"/>
            <a:ext cx="3804705" cy="3866879"/>
            <a:chOff x="200" y="417"/>
            <a:chExt cx="214" cy="229"/>
          </a:xfrm>
        </p:grpSpPr>
        <p:sp>
          <p:nvSpPr>
            <p:cNvPr id="13" name="Freeform 121">
              <a:extLst>
                <a:ext uri="{FF2B5EF4-FFF2-40B4-BE49-F238E27FC236}">
                  <a16:creationId xmlns:a16="http://schemas.microsoft.com/office/drawing/2014/main" id="{553C1AD9-4E2B-4EF3-B805-1825A7BE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591"/>
              <a:ext cx="104" cy="55"/>
            </a:xfrm>
            <a:custGeom>
              <a:avLst/>
              <a:gdLst>
                <a:gd name="T0" fmla="*/ 0 w 20000"/>
                <a:gd name="T1" fmla="*/ 14172 h 20000"/>
                <a:gd name="T2" fmla="*/ 2765 w 20000"/>
                <a:gd name="T3" fmla="*/ 15796 h 20000"/>
                <a:gd name="T4" fmla="*/ 3913 w 20000"/>
                <a:gd name="T5" fmla="*/ 19395 h 20000"/>
                <a:gd name="T6" fmla="*/ 7322 w 20000"/>
                <a:gd name="T7" fmla="*/ 16433 h 20000"/>
                <a:gd name="T8" fmla="*/ 11183 w 20000"/>
                <a:gd name="T9" fmla="*/ 19968 h 20000"/>
                <a:gd name="T10" fmla="*/ 13078 w 20000"/>
                <a:gd name="T11" fmla="*/ 19713 h 20000"/>
                <a:gd name="T12" fmla="*/ 13130 w 20000"/>
                <a:gd name="T13" fmla="*/ 17516 h 20000"/>
                <a:gd name="T14" fmla="*/ 16870 w 20000"/>
                <a:gd name="T15" fmla="*/ 15127 h 20000"/>
                <a:gd name="T16" fmla="*/ 19983 w 20000"/>
                <a:gd name="T17" fmla="*/ 16624 h 20000"/>
                <a:gd name="T18" fmla="*/ 19478 w 20000"/>
                <a:gd name="T19" fmla="*/ 13885 h 20000"/>
                <a:gd name="T20" fmla="*/ 18348 w 20000"/>
                <a:gd name="T21" fmla="*/ 12962 h 20000"/>
                <a:gd name="T22" fmla="*/ 18122 w 20000"/>
                <a:gd name="T23" fmla="*/ 2739 h 20000"/>
                <a:gd name="T24" fmla="*/ 17948 w 20000"/>
                <a:gd name="T25" fmla="*/ 2516 h 20000"/>
                <a:gd name="T26" fmla="*/ 17270 w 20000"/>
                <a:gd name="T27" fmla="*/ 3949 h 20000"/>
                <a:gd name="T28" fmla="*/ 17217 w 20000"/>
                <a:gd name="T29" fmla="*/ 1752 h 20000"/>
                <a:gd name="T30" fmla="*/ 15774 w 20000"/>
                <a:gd name="T31" fmla="*/ 0 h 20000"/>
                <a:gd name="T32" fmla="*/ 13948 w 20000"/>
                <a:gd name="T33" fmla="*/ 2898 h 20000"/>
                <a:gd name="T34" fmla="*/ 8939 w 20000"/>
                <a:gd name="T35" fmla="*/ 2325 h 20000"/>
                <a:gd name="T36" fmla="*/ 8330 w 20000"/>
                <a:gd name="T37" fmla="*/ 2739 h 20000"/>
                <a:gd name="T38" fmla="*/ 8748 w 20000"/>
                <a:gd name="T39" fmla="*/ 6178 h 20000"/>
                <a:gd name="T40" fmla="*/ 6052 w 20000"/>
                <a:gd name="T41" fmla="*/ 8567 h 20000"/>
                <a:gd name="T42" fmla="*/ 3843 w 20000"/>
                <a:gd name="T43" fmla="*/ 8662 h 20000"/>
                <a:gd name="T44" fmla="*/ 765 w 20000"/>
                <a:gd name="T45" fmla="*/ 11529 h 20000"/>
                <a:gd name="T46" fmla="*/ 0 w 20000"/>
                <a:gd name="T47" fmla="*/ 1417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00" h="20000">
                  <a:moveTo>
                    <a:pt x="0" y="14172"/>
                  </a:moveTo>
                  <a:lnTo>
                    <a:pt x="2765" y="15796"/>
                  </a:lnTo>
                  <a:lnTo>
                    <a:pt x="3913" y="19395"/>
                  </a:lnTo>
                  <a:lnTo>
                    <a:pt x="7322" y="16433"/>
                  </a:lnTo>
                  <a:lnTo>
                    <a:pt x="11183" y="19968"/>
                  </a:lnTo>
                  <a:lnTo>
                    <a:pt x="13078" y="19713"/>
                  </a:lnTo>
                  <a:lnTo>
                    <a:pt x="13130" y="17516"/>
                  </a:lnTo>
                  <a:lnTo>
                    <a:pt x="16870" y="15127"/>
                  </a:lnTo>
                  <a:lnTo>
                    <a:pt x="19983" y="16624"/>
                  </a:lnTo>
                  <a:lnTo>
                    <a:pt x="19478" y="13885"/>
                  </a:lnTo>
                  <a:lnTo>
                    <a:pt x="18348" y="12962"/>
                  </a:lnTo>
                  <a:lnTo>
                    <a:pt x="18122" y="2739"/>
                  </a:lnTo>
                  <a:lnTo>
                    <a:pt x="17948" y="2516"/>
                  </a:lnTo>
                  <a:lnTo>
                    <a:pt x="17270" y="3949"/>
                  </a:lnTo>
                  <a:lnTo>
                    <a:pt x="17217" y="1752"/>
                  </a:lnTo>
                  <a:lnTo>
                    <a:pt x="15774" y="0"/>
                  </a:lnTo>
                  <a:lnTo>
                    <a:pt x="13948" y="2898"/>
                  </a:lnTo>
                  <a:lnTo>
                    <a:pt x="8939" y="2325"/>
                  </a:lnTo>
                  <a:lnTo>
                    <a:pt x="8330" y="2739"/>
                  </a:lnTo>
                  <a:lnTo>
                    <a:pt x="8748" y="6178"/>
                  </a:lnTo>
                  <a:lnTo>
                    <a:pt x="6052" y="8567"/>
                  </a:lnTo>
                  <a:lnTo>
                    <a:pt x="3843" y="8662"/>
                  </a:lnTo>
                  <a:lnTo>
                    <a:pt x="765" y="11529"/>
                  </a:lnTo>
                  <a:lnTo>
                    <a:pt x="0" y="14172"/>
                  </a:lnTo>
                  <a:close/>
                </a:path>
              </a:pathLst>
            </a:custGeom>
            <a:solidFill>
              <a:schemeClr val="accent4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3EED694A-0717-4714-B230-5347FAF3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463"/>
              <a:ext cx="108" cy="96"/>
            </a:xfrm>
            <a:custGeom>
              <a:avLst/>
              <a:gdLst>
                <a:gd name="T0" fmla="*/ 130 w 20000"/>
                <a:gd name="T1" fmla="*/ 7285 h 20000"/>
                <a:gd name="T2" fmla="*/ 1381 w 20000"/>
                <a:gd name="T3" fmla="*/ 5802 h 20000"/>
                <a:gd name="T4" fmla="*/ 3542 w 20000"/>
                <a:gd name="T5" fmla="*/ 6914 h 20000"/>
                <a:gd name="T6" fmla="*/ 4614 w 20000"/>
                <a:gd name="T7" fmla="*/ 6803 h 20000"/>
                <a:gd name="T8" fmla="*/ 5167 w 20000"/>
                <a:gd name="T9" fmla="*/ 5487 h 20000"/>
                <a:gd name="T10" fmla="*/ 6726 w 20000"/>
                <a:gd name="T11" fmla="*/ 6636 h 20000"/>
                <a:gd name="T12" fmla="*/ 8903 w 20000"/>
                <a:gd name="T13" fmla="*/ 5857 h 20000"/>
                <a:gd name="T14" fmla="*/ 8611 w 20000"/>
                <a:gd name="T15" fmla="*/ 2465 h 20000"/>
                <a:gd name="T16" fmla="*/ 7831 w 20000"/>
                <a:gd name="T17" fmla="*/ 1501 h 20000"/>
                <a:gd name="T18" fmla="*/ 9245 w 20000"/>
                <a:gd name="T19" fmla="*/ 0 h 20000"/>
                <a:gd name="T20" fmla="*/ 10171 w 20000"/>
                <a:gd name="T21" fmla="*/ 1149 h 20000"/>
                <a:gd name="T22" fmla="*/ 9959 w 20000"/>
                <a:gd name="T23" fmla="*/ 2873 h 20000"/>
                <a:gd name="T24" fmla="*/ 10885 w 20000"/>
                <a:gd name="T25" fmla="*/ 2465 h 20000"/>
                <a:gd name="T26" fmla="*/ 12591 w 20000"/>
                <a:gd name="T27" fmla="*/ 3892 h 20000"/>
                <a:gd name="T28" fmla="*/ 13436 w 20000"/>
                <a:gd name="T29" fmla="*/ 2428 h 20000"/>
                <a:gd name="T30" fmla="*/ 14135 w 20000"/>
                <a:gd name="T31" fmla="*/ 2187 h 20000"/>
                <a:gd name="T32" fmla="*/ 14817 w 20000"/>
                <a:gd name="T33" fmla="*/ 3448 h 20000"/>
                <a:gd name="T34" fmla="*/ 15630 w 20000"/>
                <a:gd name="T35" fmla="*/ 2317 h 20000"/>
                <a:gd name="T36" fmla="*/ 17417 w 20000"/>
                <a:gd name="T37" fmla="*/ 3559 h 20000"/>
                <a:gd name="T38" fmla="*/ 18424 w 20000"/>
                <a:gd name="T39" fmla="*/ 5264 h 20000"/>
                <a:gd name="T40" fmla="*/ 18213 w 20000"/>
                <a:gd name="T41" fmla="*/ 6877 h 20000"/>
                <a:gd name="T42" fmla="*/ 19984 w 20000"/>
                <a:gd name="T43" fmla="*/ 8730 h 20000"/>
                <a:gd name="T44" fmla="*/ 18749 w 20000"/>
                <a:gd name="T45" fmla="*/ 10602 h 20000"/>
                <a:gd name="T46" fmla="*/ 17530 w 20000"/>
                <a:gd name="T47" fmla="*/ 11715 h 20000"/>
                <a:gd name="T48" fmla="*/ 17352 w 20000"/>
                <a:gd name="T49" fmla="*/ 15310 h 20000"/>
                <a:gd name="T50" fmla="*/ 15565 w 20000"/>
                <a:gd name="T51" fmla="*/ 15162 h 20000"/>
                <a:gd name="T52" fmla="*/ 14817 w 20000"/>
                <a:gd name="T53" fmla="*/ 16664 h 20000"/>
                <a:gd name="T54" fmla="*/ 15337 w 20000"/>
                <a:gd name="T55" fmla="*/ 17201 h 20000"/>
                <a:gd name="T56" fmla="*/ 12413 w 20000"/>
                <a:gd name="T57" fmla="*/ 19333 h 20000"/>
                <a:gd name="T58" fmla="*/ 12348 w 20000"/>
                <a:gd name="T59" fmla="*/ 19981 h 20000"/>
                <a:gd name="T60" fmla="*/ 11064 w 20000"/>
                <a:gd name="T61" fmla="*/ 19407 h 20000"/>
                <a:gd name="T62" fmla="*/ 10690 w 20000"/>
                <a:gd name="T63" fmla="*/ 18072 h 20000"/>
                <a:gd name="T64" fmla="*/ 10561 w 20000"/>
                <a:gd name="T65" fmla="*/ 17572 h 20000"/>
                <a:gd name="T66" fmla="*/ 10593 w 20000"/>
                <a:gd name="T67" fmla="*/ 17405 h 20000"/>
                <a:gd name="T68" fmla="*/ 11909 w 20000"/>
                <a:gd name="T69" fmla="*/ 16256 h 20000"/>
                <a:gd name="T70" fmla="*/ 11259 w 20000"/>
                <a:gd name="T71" fmla="*/ 14532 h 20000"/>
                <a:gd name="T72" fmla="*/ 8806 w 20000"/>
                <a:gd name="T73" fmla="*/ 13068 h 20000"/>
                <a:gd name="T74" fmla="*/ 8286 w 20000"/>
                <a:gd name="T75" fmla="*/ 11566 h 20000"/>
                <a:gd name="T76" fmla="*/ 6759 w 20000"/>
                <a:gd name="T77" fmla="*/ 11418 h 20000"/>
                <a:gd name="T78" fmla="*/ 6629 w 20000"/>
                <a:gd name="T79" fmla="*/ 9898 h 20000"/>
                <a:gd name="T80" fmla="*/ 5329 w 20000"/>
                <a:gd name="T81" fmla="*/ 10158 h 20000"/>
                <a:gd name="T82" fmla="*/ 3981 w 20000"/>
                <a:gd name="T83" fmla="*/ 12289 h 20000"/>
                <a:gd name="T84" fmla="*/ 1202 w 20000"/>
                <a:gd name="T85" fmla="*/ 10918 h 20000"/>
                <a:gd name="T86" fmla="*/ 2340 w 20000"/>
                <a:gd name="T87" fmla="*/ 8823 h 20000"/>
                <a:gd name="T88" fmla="*/ 0 w 20000"/>
                <a:gd name="T89" fmla="*/ 7414 h 20000"/>
                <a:gd name="T90" fmla="*/ 130 w 20000"/>
                <a:gd name="T91" fmla="*/ 728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000" h="20000">
                  <a:moveTo>
                    <a:pt x="130" y="7285"/>
                  </a:moveTo>
                  <a:lnTo>
                    <a:pt x="1381" y="5802"/>
                  </a:lnTo>
                  <a:lnTo>
                    <a:pt x="3542" y="6914"/>
                  </a:lnTo>
                  <a:lnTo>
                    <a:pt x="4614" y="6803"/>
                  </a:lnTo>
                  <a:lnTo>
                    <a:pt x="5167" y="5487"/>
                  </a:lnTo>
                  <a:lnTo>
                    <a:pt x="6726" y="6636"/>
                  </a:lnTo>
                  <a:lnTo>
                    <a:pt x="8903" y="5857"/>
                  </a:lnTo>
                  <a:lnTo>
                    <a:pt x="8611" y="2465"/>
                  </a:lnTo>
                  <a:lnTo>
                    <a:pt x="7831" y="1501"/>
                  </a:lnTo>
                  <a:lnTo>
                    <a:pt x="9245" y="0"/>
                  </a:lnTo>
                  <a:lnTo>
                    <a:pt x="10171" y="1149"/>
                  </a:lnTo>
                  <a:lnTo>
                    <a:pt x="9959" y="2873"/>
                  </a:lnTo>
                  <a:lnTo>
                    <a:pt x="10885" y="2465"/>
                  </a:lnTo>
                  <a:lnTo>
                    <a:pt x="12591" y="3892"/>
                  </a:lnTo>
                  <a:lnTo>
                    <a:pt x="13436" y="2428"/>
                  </a:lnTo>
                  <a:lnTo>
                    <a:pt x="14135" y="2187"/>
                  </a:lnTo>
                  <a:lnTo>
                    <a:pt x="14817" y="3448"/>
                  </a:lnTo>
                  <a:lnTo>
                    <a:pt x="15630" y="2317"/>
                  </a:lnTo>
                  <a:lnTo>
                    <a:pt x="17417" y="3559"/>
                  </a:lnTo>
                  <a:lnTo>
                    <a:pt x="18424" y="5264"/>
                  </a:lnTo>
                  <a:lnTo>
                    <a:pt x="18213" y="6877"/>
                  </a:lnTo>
                  <a:lnTo>
                    <a:pt x="19984" y="8730"/>
                  </a:lnTo>
                  <a:lnTo>
                    <a:pt x="18749" y="10602"/>
                  </a:lnTo>
                  <a:lnTo>
                    <a:pt x="17530" y="11715"/>
                  </a:lnTo>
                  <a:lnTo>
                    <a:pt x="17352" y="15310"/>
                  </a:lnTo>
                  <a:lnTo>
                    <a:pt x="15565" y="15162"/>
                  </a:lnTo>
                  <a:lnTo>
                    <a:pt x="14817" y="16664"/>
                  </a:lnTo>
                  <a:lnTo>
                    <a:pt x="15337" y="17201"/>
                  </a:lnTo>
                  <a:lnTo>
                    <a:pt x="12413" y="19333"/>
                  </a:lnTo>
                  <a:lnTo>
                    <a:pt x="12348" y="19981"/>
                  </a:lnTo>
                  <a:lnTo>
                    <a:pt x="11064" y="19407"/>
                  </a:lnTo>
                  <a:lnTo>
                    <a:pt x="10690" y="18072"/>
                  </a:lnTo>
                  <a:lnTo>
                    <a:pt x="10561" y="17572"/>
                  </a:lnTo>
                  <a:lnTo>
                    <a:pt x="10593" y="17405"/>
                  </a:lnTo>
                  <a:lnTo>
                    <a:pt x="11909" y="16256"/>
                  </a:lnTo>
                  <a:lnTo>
                    <a:pt x="11259" y="14532"/>
                  </a:lnTo>
                  <a:lnTo>
                    <a:pt x="8806" y="13068"/>
                  </a:lnTo>
                  <a:lnTo>
                    <a:pt x="8286" y="11566"/>
                  </a:lnTo>
                  <a:lnTo>
                    <a:pt x="6759" y="11418"/>
                  </a:lnTo>
                  <a:lnTo>
                    <a:pt x="6629" y="9898"/>
                  </a:lnTo>
                  <a:lnTo>
                    <a:pt x="5329" y="10158"/>
                  </a:lnTo>
                  <a:lnTo>
                    <a:pt x="3981" y="12289"/>
                  </a:lnTo>
                  <a:lnTo>
                    <a:pt x="1202" y="10918"/>
                  </a:lnTo>
                  <a:lnTo>
                    <a:pt x="2340" y="8823"/>
                  </a:lnTo>
                  <a:lnTo>
                    <a:pt x="0" y="7414"/>
                  </a:lnTo>
                  <a:lnTo>
                    <a:pt x="130" y="728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38">
              <a:extLst>
                <a:ext uri="{FF2B5EF4-FFF2-40B4-BE49-F238E27FC236}">
                  <a16:creationId xmlns:a16="http://schemas.microsoft.com/office/drawing/2014/main" id="{96AAF707-E448-4995-8237-EC4C09F7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" y="505"/>
              <a:ext cx="117" cy="65"/>
            </a:xfrm>
            <a:custGeom>
              <a:avLst/>
              <a:gdLst>
                <a:gd name="T0" fmla="*/ 46 w 20000"/>
                <a:gd name="T1" fmla="*/ 16285 h 20000"/>
                <a:gd name="T2" fmla="*/ 399 w 20000"/>
                <a:gd name="T3" fmla="*/ 14367 h 20000"/>
                <a:gd name="T4" fmla="*/ 1626 w 20000"/>
                <a:gd name="T5" fmla="*/ 13137 h 20000"/>
                <a:gd name="T6" fmla="*/ 997 w 20000"/>
                <a:gd name="T7" fmla="*/ 10554 h 20000"/>
                <a:gd name="T8" fmla="*/ 1365 w 20000"/>
                <a:gd name="T9" fmla="*/ 8143 h 20000"/>
                <a:gd name="T10" fmla="*/ 2607 w 20000"/>
                <a:gd name="T11" fmla="*/ 9299 h 20000"/>
                <a:gd name="T12" fmla="*/ 4831 w 20000"/>
                <a:gd name="T13" fmla="*/ 7183 h 20000"/>
                <a:gd name="T14" fmla="*/ 6273 w 20000"/>
                <a:gd name="T15" fmla="*/ 7183 h 20000"/>
                <a:gd name="T16" fmla="*/ 6380 w 20000"/>
                <a:gd name="T17" fmla="*/ 3444 h 20000"/>
                <a:gd name="T18" fmla="*/ 8252 w 20000"/>
                <a:gd name="T19" fmla="*/ 3936 h 20000"/>
                <a:gd name="T20" fmla="*/ 8727 w 20000"/>
                <a:gd name="T21" fmla="*/ 1943 h 20000"/>
                <a:gd name="T22" fmla="*/ 9862 w 20000"/>
                <a:gd name="T23" fmla="*/ 1353 h 20000"/>
                <a:gd name="T24" fmla="*/ 12485 w 20000"/>
                <a:gd name="T25" fmla="*/ 3173 h 20000"/>
                <a:gd name="T26" fmla="*/ 13773 w 20000"/>
                <a:gd name="T27" fmla="*/ 320 h 20000"/>
                <a:gd name="T28" fmla="*/ 14985 w 20000"/>
                <a:gd name="T29" fmla="*/ 0 h 20000"/>
                <a:gd name="T30" fmla="*/ 15107 w 20000"/>
                <a:gd name="T31" fmla="*/ 2017 h 20000"/>
                <a:gd name="T32" fmla="*/ 16549 w 20000"/>
                <a:gd name="T33" fmla="*/ 2214 h 20000"/>
                <a:gd name="T34" fmla="*/ 17055 w 20000"/>
                <a:gd name="T35" fmla="*/ 4207 h 20000"/>
                <a:gd name="T36" fmla="*/ 19356 w 20000"/>
                <a:gd name="T37" fmla="*/ 6150 h 20000"/>
                <a:gd name="T38" fmla="*/ 19985 w 20000"/>
                <a:gd name="T39" fmla="*/ 8438 h 20000"/>
                <a:gd name="T40" fmla="*/ 18742 w 20000"/>
                <a:gd name="T41" fmla="*/ 9963 h 20000"/>
                <a:gd name="T42" fmla="*/ 18696 w 20000"/>
                <a:gd name="T43" fmla="*/ 10209 h 20000"/>
                <a:gd name="T44" fmla="*/ 18819 w 20000"/>
                <a:gd name="T45" fmla="*/ 10849 h 20000"/>
                <a:gd name="T46" fmla="*/ 16488 w 20000"/>
                <a:gd name="T47" fmla="*/ 11882 h 20000"/>
                <a:gd name="T48" fmla="*/ 11702 w 20000"/>
                <a:gd name="T49" fmla="*/ 18549 h 20000"/>
                <a:gd name="T50" fmla="*/ 10706 w 20000"/>
                <a:gd name="T51" fmla="*/ 18007 h 20000"/>
                <a:gd name="T52" fmla="*/ 8466 w 20000"/>
                <a:gd name="T53" fmla="*/ 19975 h 20000"/>
                <a:gd name="T54" fmla="*/ 4279 w 20000"/>
                <a:gd name="T55" fmla="*/ 17023 h 20000"/>
                <a:gd name="T56" fmla="*/ 3988 w 20000"/>
                <a:gd name="T57" fmla="*/ 15572 h 20000"/>
                <a:gd name="T58" fmla="*/ 2623 w 20000"/>
                <a:gd name="T59" fmla="*/ 18868 h 20000"/>
                <a:gd name="T60" fmla="*/ 1810 w 20000"/>
                <a:gd name="T61" fmla="*/ 17122 h 20000"/>
                <a:gd name="T62" fmla="*/ 951 w 20000"/>
                <a:gd name="T63" fmla="*/ 17958 h 20000"/>
                <a:gd name="T64" fmla="*/ 0 w 20000"/>
                <a:gd name="T65" fmla="*/ 16335 h 20000"/>
                <a:gd name="T66" fmla="*/ 46 w 20000"/>
                <a:gd name="T67" fmla="*/ 1628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46" y="16285"/>
                  </a:moveTo>
                  <a:lnTo>
                    <a:pt x="399" y="14367"/>
                  </a:lnTo>
                  <a:lnTo>
                    <a:pt x="1626" y="13137"/>
                  </a:lnTo>
                  <a:lnTo>
                    <a:pt x="997" y="10554"/>
                  </a:lnTo>
                  <a:lnTo>
                    <a:pt x="1365" y="8143"/>
                  </a:lnTo>
                  <a:lnTo>
                    <a:pt x="2607" y="9299"/>
                  </a:lnTo>
                  <a:lnTo>
                    <a:pt x="4831" y="7183"/>
                  </a:lnTo>
                  <a:lnTo>
                    <a:pt x="6273" y="7183"/>
                  </a:lnTo>
                  <a:lnTo>
                    <a:pt x="6380" y="3444"/>
                  </a:lnTo>
                  <a:lnTo>
                    <a:pt x="8252" y="3936"/>
                  </a:lnTo>
                  <a:lnTo>
                    <a:pt x="8727" y="1943"/>
                  </a:lnTo>
                  <a:lnTo>
                    <a:pt x="9862" y="1353"/>
                  </a:lnTo>
                  <a:lnTo>
                    <a:pt x="12485" y="3173"/>
                  </a:lnTo>
                  <a:lnTo>
                    <a:pt x="13773" y="320"/>
                  </a:lnTo>
                  <a:lnTo>
                    <a:pt x="14985" y="0"/>
                  </a:lnTo>
                  <a:lnTo>
                    <a:pt x="15107" y="2017"/>
                  </a:lnTo>
                  <a:lnTo>
                    <a:pt x="16549" y="2214"/>
                  </a:lnTo>
                  <a:lnTo>
                    <a:pt x="17055" y="4207"/>
                  </a:lnTo>
                  <a:lnTo>
                    <a:pt x="19356" y="6150"/>
                  </a:lnTo>
                  <a:lnTo>
                    <a:pt x="19985" y="8438"/>
                  </a:lnTo>
                  <a:lnTo>
                    <a:pt x="18742" y="9963"/>
                  </a:lnTo>
                  <a:lnTo>
                    <a:pt x="18696" y="10209"/>
                  </a:lnTo>
                  <a:lnTo>
                    <a:pt x="18819" y="10849"/>
                  </a:lnTo>
                  <a:lnTo>
                    <a:pt x="16488" y="11882"/>
                  </a:lnTo>
                  <a:lnTo>
                    <a:pt x="11702" y="18549"/>
                  </a:lnTo>
                  <a:lnTo>
                    <a:pt x="10706" y="18007"/>
                  </a:lnTo>
                  <a:lnTo>
                    <a:pt x="8466" y="19975"/>
                  </a:lnTo>
                  <a:lnTo>
                    <a:pt x="4279" y="17023"/>
                  </a:lnTo>
                  <a:lnTo>
                    <a:pt x="3988" y="15572"/>
                  </a:lnTo>
                  <a:lnTo>
                    <a:pt x="2623" y="18868"/>
                  </a:lnTo>
                  <a:lnTo>
                    <a:pt x="1810" y="17122"/>
                  </a:lnTo>
                  <a:lnTo>
                    <a:pt x="951" y="17958"/>
                  </a:lnTo>
                  <a:lnTo>
                    <a:pt x="0" y="16335"/>
                  </a:lnTo>
                  <a:lnTo>
                    <a:pt x="46" y="1628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41">
              <a:extLst>
                <a:ext uri="{FF2B5EF4-FFF2-40B4-BE49-F238E27FC236}">
                  <a16:creationId xmlns:a16="http://schemas.microsoft.com/office/drawing/2014/main" id="{413541A2-A496-46F5-A0D1-48EE5B21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" y="417"/>
              <a:ext cx="68" cy="81"/>
            </a:xfrm>
            <a:custGeom>
              <a:avLst/>
              <a:gdLst>
                <a:gd name="T0" fmla="*/ 203 w 20000"/>
                <a:gd name="T1" fmla="*/ 7202 h 20000"/>
                <a:gd name="T2" fmla="*/ 2389 w 20000"/>
                <a:gd name="T3" fmla="*/ 1996 h 20000"/>
                <a:gd name="T4" fmla="*/ 3964 w 20000"/>
                <a:gd name="T5" fmla="*/ 2386 h 20000"/>
                <a:gd name="T6" fmla="*/ 5032 w 20000"/>
                <a:gd name="T7" fmla="*/ 694 h 20000"/>
                <a:gd name="T8" fmla="*/ 7446 w 20000"/>
                <a:gd name="T9" fmla="*/ 0 h 20000"/>
                <a:gd name="T10" fmla="*/ 9682 w 20000"/>
                <a:gd name="T11" fmla="*/ 3796 h 20000"/>
                <a:gd name="T12" fmla="*/ 12961 w 20000"/>
                <a:gd name="T13" fmla="*/ 2104 h 20000"/>
                <a:gd name="T14" fmla="*/ 17205 w 20000"/>
                <a:gd name="T15" fmla="*/ 5228 h 20000"/>
                <a:gd name="T16" fmla="*/ 17205 w 20000"/>
                <a:gd name="T17" fmla="*/ 6052 h 20000"/>
                <a:gd name="T18" fmla="*/ 17357 w 20000"/>
                <a:gd name="T19" fmla="*/ 6334 h 20000"/>
                <a:gd name="T20" fmla="*/ 19975 w 20000"/>
                <a:gd name="T21" fmla="*/ 11887 h 20000"/>
                <a:gd name="T22" fmla="*/ 17738 w 20000"/>
                <a:gd name="T23" fmla="*/ 13644 h 20000"/>
                <a:gd name="T24" fmla="*/ 18983 w 20000"/>
                <a:gd name="T25" fmla="*/ 14772 h 20000"/>
                <a:gd name="T26" fmla="*/ 19416 w 20000"/>
                <a:gd name="T27" fmla="*/ 18742 h 20000"/>
                <a:gd name="T28" fmla="*/ 16036 w 20000"/>
                <a:gd name="T29" fmla="*/ 19653 h 20000"/>
                <a:gd name="T30" fmla="*/ 13571 w 20000"/>
                <a:gd name="T31" fmla="*/ 18308 h 20000"/>
                <a:gd name="T32" fmla="*/ 12706 w 20000"/>
                <a:gd name="T33" fmla="*/ 19848 h 20000"/>
                <a:gd name="T34" fmla="*/ 11055 w 20000"/>
                <a:gd name="T35" fmla="*/ 19978 h 20000"/>
                <a:gd name="T36" fmla="*/ 7649 w 20000"/>
                <a:gd name="T37" fmla="*/ 18677 h 20000"/>
                <a:gd name="T38" fmla="*/ 4320 w 20000"/>
                <a:gd name="T39" fmla="*/ 18156 h 20000"/>
                <a:gd name="T40" fmla="*/ 4727 w 20000"/>
                <a:gd name="T41" fmla="*/ 17289 h 20000"/>
                <a:gd name="T42" fmla="*/ 2694 w 20000"/>
                <a:gd name="T43" fmla="*/ 16551 h 20000"/>
                <a:gd name="T44" fmla="*/ 3100 w 20000"/>
                <a:gd name="T45" fmla="*/ 12408 h 20000"/>
                <a:gd name="T46" fmla="*/ 0 w 20000"/>
                <a:gd name="T47" fmla="*/ 7527 h 20000"/>
                <a:gd name="T48" fmla="*/ 203 w 20000"/>
                <a:gd name="T49" fmla="*/ 720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203" y="7202"/>
                  </a:moveTo>
                  <a:lnTo>
                    <a:pt x="2389" y="1996"/>
                  </a:lnTo>
                  <a:lnTo>
                    <a:pt x="3964" y="2386"/>
                  </a:lnTo>
                  <a:lnTo>
                    <a:pt x="5032" y="694"/>
                  </a:lnTo>
                  <a:lnTo>
                    <a:pt x="7446" y="0"/>
                  </a:lnTo>
                  <a:lnTo>
                    <a:pt x="9682" y="3796"/>
                  </a:lnTo>
                  <a:lnTo>
                    <a:pt x="12961" y="2104"/>
                  </a:lnTo>
                  <a:lnTo>
                    <a:pt x="17205" y="5228"/>
                  </a:lnTo>
                  <a:lnTo>
                    <a:pt x="17205" y="6052"/>
                  </a:lnTo>
                  <a:lnTo>
                    <a:pt x="17357" y="6334"/>
                  </a:lnTo>
                  <a:lnTo>
                    <a:pt x="19975" y="11887"/>
                  </a:lnTo>
                  <a:lnTo>
                    <a:pt x="17738" y="13644"/>
                  </a:lnTo>
                  <a:lnTo>
                    <a:pt x="18983" y="14772"/>
                  </a:lnTo>
                  <a:lnTo>
                    <a:pt x="19416" y="18742"/>
                  </a:lnTo>
                  <a:lnTo>
                    <a:pt x="16036" y="19653"/>
                  </a:lnTo>
                  <a:lnTo>
                    <a:pt x="13571" y="18308"/>
                  </a:lnTo>
                  <a:lnTo>
                    <a:pt x="12706" y="19848"/>
                  </a:lnTo>
                  <a:lnTo>
                    <a:pt x="11055" y="19978"/>
                  </a:lnTo>
                  <a:lnTo>
                    <a:pt x="7649" y="18677"/>
                  </a:lnTo>
                  <a:lnTo>
                    <a:pt x="4320" y="18156"/>
                  </a:lnTo>
                  <a:lnTo>
                    <a:pt x="4727" y="17289"/>
                  </a:lnTo>
                  <a:lnTo>
                    <a:pt x="2694" y="16551"/>
                  </a:lnTo>
                  <a:lnTo>
                    <a:pt x="3100" y="12408"/>
                  </a:lnTo>
                  <a:lnTo>
                    <a:pt x="0" y="7527"/>
                  </a:lnTo>
                  <a:lnTo>
                    <a:pt x="203" y="7202"/>
                  </a:lnTo>
                  <a:close/>
                </a:path>
              </a:pathLst>
            </a:custGeom>
            <a:solidFill>
              <a:schemeClr val="accent4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80E7DD4B-4716-4F9F-BBCE-30459F294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547"/>
              <a:ext cx="95" cy="71"/>
            </a:xfrm>
            <a:custGeom>
              <a:avLst/>
              <a:gdLst>
                <a:gd name="T0" fmla="*/ 180 w 20000"/>
                <a:gd name="T1" fmla="*/ 4271 h 20000"/>
                <a:gd name="T2" fmla="*/ 524 w 20000"/>
                <a:gd name="T3" fmla="*/ 2824 h 20000"/>
                <a:gd name="T4" fmla="*/ 1637 w 20000"/>
                <a:gd name="T5" fmla="*/ 2730 h 20000"/>
                <a:gd name="T6" fmla="*/ 2160 w 20000"/>
                <a:gd name="T7" fmla="*/ 187 h 20000"/>
                <a:gd name="T8" fmla="*/ 2848 w 20000"/>
                <a:gd name="T9" fmla="*/ 1447 h 20000"/>
                <a:gd name="T10" fmla="*/ 4468 w 20000"/>
                <a:gd name="T11" fmla="*/ 513 h 20000"/>
                <a:gd name="T12" fmla="*/ 6792 w 20000"/>
                <a:gd name="T13" fmla="*/ 1844 h 20000"/>
                <a:gd name="T14" fmla="*/ 7381 w 20000"/>
                <a:gd name="T15" fmla="*/ 0 h 20000"/>
                <a:gd name="T16" fmla="*/ 11358 w 20000"/>
                <a:gd name="T17" fmla="*/ 980 h 20000"/>
                <a:gd name="T18" fmla="*/ 10998 w 20000"/>
                <a:gd name="T19" fmla="*/ 2800 h 20000"/>
                <a:gd name="T20" fmla="*/ 10949 w 20000"/>
                <a:gd name="T21" fmla="*/ 2824 h 20000"/>
                <a:gd name="T22" fmla="*/ 11964 w 20000"/>
                <a:gd name="T23" fmla="*/ 4364 h 20000"/>
                <a:gd name="T24" fmla="*/ 12881 w 20000"/>
                <a:gd name="T25" fmla="*/ 3571 h 20000"/>
                <a:gd name="T26" fmla="*/ 13748 w 20000"/>
                <a:gd name="T27" fmla="*/ 5251 h 20000"/>
                <a:gd name="T28" fmla="*/ 15205 w 20000"/>
                <a:gd name="T29" fmla="*/ 2100 h 20000"/>
                <a:gd name="T30" fmla="*/ 15499 w 20000"/>
                <a:gd name="T31" fmla="*/ 3477 h 20000"/>
                <a:gd name="T32" fmla="*/ 19984 w 20000"/>
                <a:gd name="T33" fmla="*/ 6278 h 20000"/>
                <a:gd name="T34" fmla="*/ 18020 w 20000"/>
                <a:gd name="T35" fmla="*/ 10082 h 20000"/>
                <a:gd name="T36" fmla="*/ 17283 w 20000"/>
                <a:gd name="T37" fmla="*/ 8938 h 20000"/>
                <a:gd name="T38" fmla="*/ 17954 w 20000"/>
                <a:gd name="T39" fmla="*/ 10245 h 20000"/>
                <a:gd name="T40" fmla="*/ 17332 w 20000"/>
                <a:gd name="T41" fmla="*/ 13116 h 20000"/>
                <a:gd name="T42" fmla="*/ 17201 w 20000"/>
                <a:gd name="T43" fmla="*/ 12065 h 20000"/>
                <a:gd name="T44" fmla="*/ 16759 w 20000"/>
                <a:gd name="T45" fmla="*/ 12555 h 20000"/>
                <a:gd name="T46" fmla="*/ 17627 w 20000"/>
                <a:gd name="T47" fmla="*/ 13699 h 20000"/>
                <a:gd name="T48" fmla="*/ 17365 w 20000"/>
                <a:gd name="T49" fmla="*/ 15706 h 20000"/>
                <a:gd name="T50" fmla="*/ 17185 w 20000"/>
                <a:gd name="T51" fmla="*/ 15543 h 20000"/>
                <a:gd name="T52" fmla="*/ 16989 w 20000"/>
                <a:gd name="T53" fmla="*/ 13512 h 20000"/>
                <a:gd name="T54" fmla="*/ 16498 w 20000"/>
                <a:gd name="T55" fmla="*/ 14982 h 20000"/>
                <a:gd name="T56" fmla="*/ 15139 w 20000"/>
                <a:gd name="T57" fmla="*/ 13699 h 20000"/>
                <a:gd name="T58" fmla="*/ 13421 w 20000"/>
                <a:gd name="T59" fmla="*/ 15823 h 20000"/>
                <a:gd name="T60" fmla="*/ 8707 w 20000"/>
                <a:gd name="T61" fmla="*/ 15379 h 20000"/>
                <a:gd name="T62" fmla="*/ 8134 w 20000"/>
                <a:gd name="T63" fmla="*/ 15706 h 20000"/>
                <a:gd name="T64" fmla="*/ 8527 w 20000"/>
                <a:gd name="T65" fmla="*/ 18203 h 20000"/>
                <a:gd name="T66" fmla="*/ 5990 w 20000"/>
                <a:gd name="T67" fmla="*/ 19977 h 20000"/>
                <a:gd name="T68" fmla="*/ 4910 w 20000"/>
                <a:gd name="T69" fmla="*/ 17643 h 20000"/>
                <a:gd name="T70" fmla="*/ 3241 w 20000"/>
                <a:gd name="T71" fmla="*/ 18063 h 20000"/>
                <a:gd name="T72" fmla="*/ 2046 w 20000"/>
                <a:gd name="T73" fmla="*/ 15939 h 20000"/>
                <a:gd name="T74" fmla="*/ 3715 w 20000"/>
                <a:gd name="T75" fmla="*/ 14562 h 20000"/>
                <a:gd name="T76" fmla="*/ 3044 w 20000"/>
                <a:gd name="T77" fmla="*/ 12905 h 20000"/>
                <a:gd name="T78" fmla="*/ 3961 w 20000"/>
                <a:gd name="T79" fmla="*/ 12462 h 20000"/>
                <a:gd name="T80" fmla="*/ 3764 w 20000"/>
                <a:gd name="T81" fmla="*/ 10642 h 20000"/>
                <a:gd name="T82" fmla="*/ 3241 w 20000"/>
                <a:gd name="T83" fmla="*/ 8355 h 20000"/>
                <a:gd name="T84" fmla="*/ 278 w 20000"/>
                <a:gd name="T85" fmla="*/ 6604 h 20000"/>
                <a:gd name="T86" fmla="*/ 0 w 20000"/>
                <a:gd name="T87" fmla="*/ 4457 h 20000"/>
                <a:gd name="T88" fmla="*/ 180 w 20000"/>
                <a:gd name="T89" fmla="*/ 427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180" y="4271"/>
                  </a:moveTo>
                  <a:lnTo>
                    <a:pt x="524" y="2824"/>
                  </a:lnTo>
                  <a:lnTo>
                    <a:pt x="1637" y="2730"/>
                  </a:lnTo>
                  <a:lnTo>
                    <a:pt x="2160" y="187"/>
                  </a:lnTo>
                  <a:lnTo>
                    <a:pt x="2848" y="1447"/>
                  </a:lnTo>
                  <a:lnTo>
                    <a:pt x="4468" y="513"/>
                  </a:lnTo>
                  <a:lnTo>
                    <a:pt x="6792" y="1844"/>
                  </a:lnTo>
                  <a:lnTo>
                    <a:pt x="7381" y="0"/>
                  </a:lnTo>
                  <a:lnTo>
                    <a:pt x="11358" y="980"/>
                  </a:lnTo>
                  <a:lnTo>
                    <a:pt x="10998" y="2800"/>
                  </a:lnTo>
                  <a:lnTo>
                    <a:pt x="10949" y="2824"/>
                  </a:lnTo>
                  <a:lnTo>
                    <a:pt x="11964" y="4364"/>
                  </a:lnTo>
                  <a:lnTo>
                    <a:pt x="12881" y="3571"/>
                  </a:lnTo>
                  <a:lnTo>
                    <a:pt x="13748" y="5251"/>
                  </a:lnTo>
                  <a:lnTo>
                    <a:pt x="15205" y="2100"/>
                  </a:lnTo>
                  <a:lnTo>
                    <a:pt x="15499" y="3477"/>
                  </a:lnTo>
                  <a:lnTo>
                    <a:pt x="19984" y="6278"/>
                  </a:lnTo>
                  <a:lnTo>
                    <a:pt x="18020" y="10082"/>
                  </a:lnTo>
                  <a:lnTo>
                    <a:pt x="17283" y="8938"/>
                  </a:lnTo>
                  <a:lnTo>
                    <a:pt x="17954" y="10245"/>
                  </a:lnTo>
                  <a:lnTo>
                    <a:pt x="17332" y="13116"/>
                  </a:lnTo>
                  <a:lnTo>
                    <a:pt x="17201" y="12065"/>
                  </a:lnTo>
                  <a:lnTo>
                    <a:pt x="16759" y="12555"/>
                  </a:lnTo>
                  <a:lnTo>
                    <a:pt x="17627" y="13699"/>
                  </a:lnTo>
                  <a:lnTo>
                    <a:pt x="17365" y="15706"/>
                  </a:lnTo>
                  <a:lnTo>
                    <a:pt x="17185" y="15543"/>
                  </a:lnTo>
                  <a:lnTo>
                    <a:pt x="16989" y="13512"/>
                  </a:lnTo>
                  <a:lnTo>
                    <a:pt x="16498" y="14982"/>
                  </a:lnTo>
                  <a:lnTo>
                    <a:pt x="15139" y="13699"/>
                  </a:lnTo>
                  <a:lnTo>
                    <a:pt x="13421" y="15823"/>
                  </a:lnTo>
                  <a:lnTo>
                    <a:pt x="8707" y="15379"/>
                  </a:lnTo>
                  <a:lnTo>
                    <a:pt x="8134" y="15706"/>
                  </a:lnTo>
                  <a:lnTo>
                    <a:pt x="8527" y="18203"/>
                  </a:lnTo>
                  <a:lnTo>
                    <a:pt x="5990" y="19977"/>
                  </a:lnTo>
                  <a:lnTo>
                    <a:pt x="4910" y="17643"/>
                  </a:lnTo>
                  <a:lnTo>
                    <a:pt x="3241" y="18063"/>
                  </a:lnTo>
                  <a:lnTo>
                    <a:pt x="2046" y="15939"/>
                  </a:lnTo>
                  <a:lnTo>
                    <a:pt x="3715" y="14562"/>
                  </a:lnTo>
                  <a:lnTo>
                    <a:pt x="3044" y="12905"/>
                  </a:lnTo>
                  <a:lnTo>
                    <a:pt x="3961" y="12462"/>
                  </a:lnTo>
                  <a:lnTo>
                    <a:pt x="3764" y="10642"/>
                  </a:lnTo>
                  <a:lnTo>
                    <a:pt x="3241" y="8355"/>
                  </a:lnTo>
                  <a:lnTo>
                    <a:pt x="278" y="6604"/>
                  </a:lnTo>
                  <a:lnTo>
                    <a:pt x="0" y="4457"/>
                  </a:lnTo>
                  <a:lnTo>
                    <a:pt x="180" y="4271"/>
                  </a:lnTo>
                  <a:close/>
                </a:path>
              </a:pathLst>
            </a:custGeom>
            <a:solidFill>
              <a:srgbClr val="95AFCA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09E55D2-07B9-48C3-9590-B3C79B87AC1C}"/>
              </a:ext>
            </a:extLst>
          </p:cNvPr>
          <p:cNvSpPr txBox="1"/>
          <p:nvPr/>
        </p:nvSpPr>
        <p:spPr>
          <a:xfrm>
            <a:off x="5544443" y="1368735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Lozère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075C26A-35DD-4349-A95D-DA4E55982464}"/>
              </a:ext>
            </a:extLst>
          </p:cNvPr>
          <p:cNvSpPr txBox="1"/>
          <p:nvPr/>
        </p:nvSpPr>
        <p:spPr>
          <a:xfrm>
            <a:off x="6604557" y="2145459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Gard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37312F9-B480-4523-B30E-3A751E84F346}"/>
              </a:ext>
            </a:extLst>
          </p:cNvPr>
          <p:cNvSpPr txBox="1"/>
          <p:nvPr/>
        </p:nvSpPr>
        <p:spPr>
          <a:xfrm>
            <a:off x="5504565" y="2729680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Hérault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C2BB79B-A35B-4C77-9BB7-133600651AAE}"/>
              </a:ext>
            </a:extLst>
          </p:cNvPr>
          <p:cNvSpPr txBox="1"/>
          <p:nvPr/>
        </p:nvSpPr>
        <p:spPr>
          <a:xfrm>
            <a:off x="4597195" y="174729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Aveyron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11CDE8C-F910-4C17-A77B-2951C9A3FD5A}"/>
              </a:ext>
            </a:extLst>
          </p:cNvPr>
          <p:cNvSpPr txBox="1"/>
          <p:nvPr/>
        </p:nvSpPr>
        <p:spPr>
          <a:xfrm>
            <a:off x="3473304" y="124910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71D8F7D-BE09-4FF0-A53A-CB1AD12A1542}"/>
              </a:ext>
            </a:extLst>
          </p:cNvPr>
          <p:cNvSpPr txBox="1"/>
          <p:nvPr/>
        </p:nvSpPr>
        <p:spPr>
          <a:xfrm>
            <a:off x="2976592" y="1995743"/>
            <a:ext cx="86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Tarn-et-Garonne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A9538B0-8D57-42C3-8A27-E98FA10BBD39}"/>
              </a:ext>
            </a:extLst>
          </p:cNvPr>
          <p:cNvSpPr txBox="1"/>
          <p:nvPr/>
        </p:nvSpPr>
        <p:spPr>
          <a:xfrm>
            <a:off x="2182742" y="2537677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E5806AE-7F88-4427-BAE7-48640528A115}"/>
              </a:ext>
            </a:extLst>
          </p:cNvPr>
          <p:cNvSpPr txBox="1"/>
          <p:nvPr/>
        </p:nvSpPr>
        <p:spPr>
          <a:xfrm>
            <a:off x="1820480" y="3292989"/>
            <a:ext cx="7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Hautes-Pyrénées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A27F546-C754-44C4-BE13-B63160BC0DAF}"/>
              </a:ext>
            </a:extLst>
          </p:cNvPr>
          <p:cNvSpPr txBox="1"/>
          <p:nvPr/>
        </p:nvSpPr>
        <p:spPr>
          <a:xfrm>
            <a:off x="3967000" y="245005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17682C3-137C-4BA1-A2C7-1B324774D24F}"/>
              </a:ext>
            </a:extLst>
          </p:cNvPr>
          <p:cNvSpPr txBox="1"/>
          <p:nvPr/>
        </p:nvSpPr>
        <p:spPr>
          <a:xfrm>
            <a:off x="4237801" y="3336502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8C2ECA2-6596-4A9D-AF2C-359DCE59D9DD}"/>
              </a:ext>
            </a:extLst>
          </p:cNvPr>
          <p:cNvSpPr txBox="1"/>
          <p:nvPr/>
        </p:nvSpPr>
        <p:spPr>
          <a:xfrm>
            <a:off x="3240470" y="3598402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Ariège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FEA3B18-6330-45D1-B5D9-FFBF465D41C5}"/>
              </a:ext>
            </a:extLst>
          </p:cNvPr>
          <p:cNvSpPr txBox="1"/>
          <p:nvPr/>
        </p:nvSpPr>
        <p:spPr>
          <a:xfrm>
            <a:off x="4362253" y="4091435"/>
            <a:ext cx="99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Pyrénées-Orientales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E6A6FD7-7050-49CB-8F06-03217639B55A}"/>
              </a:ext>
            </a:extLst>
          </p:cNvPr>
          <p:cNvSpPr txBox="1"/>
          <p:nvPr/>
        </p:nvSpPr>
        <p:spPr>
          <a:xfrm>
            <a:off x="3248782" y="2727096"/>
            <a:ext cx="7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Haute-Garonne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1517FC-A44F-4DAC-9560-5C72498A8543}"/>
              </a:ext>
            </a:extLst>
          </p:cNvPr>
          <p:cNvSpPr txBox="1"/>
          <p:nvPr/>
        </p:nvSpPr>
        <p:spPr>
          <a:xfrm>
            <a:off x="5640224" y="1572226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B605400-A92D-40F8-8648-F72BDF659DCC}"/>
              </a:ext>
            </a:extLst>
          </p:cNvPr>
          <p:cNvSpPr txBox="1"/>
          <p:nvPr/>
        </p:nvSpPr>
        <p:spPr>
          <a:xfrm>
            <a:off x="6712893" y="234605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D079E16-444F-4CEF-B7D1-88EF2F679B50}"/>
              </a:ext>
            </a:extLst>
          </p:cNvPr>
          <p:cNvSpPr txBox="1"/>
          <p:nvPr/>
        </p:nvSpPr>
        <p:spPr>
          <a:xfrm>
            <a:off x="4792509" y="1964219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8952D16-D151-4565-9E78-409481CA432F}"/>
              </a:ext>
            </a:extLst>
          </p:cNvPr>
          <p:cNvSpPr txBox="1"/>
          <p:nvPr/>
        </p:nvSpPr>
        <p:spPr>
          <a:xfrm>
            <a:off x="5610043" y="289334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1B81E08-8B86-43A5-AB35-C79966925E79}"/>
              </a:ext>
            </a:extLst>
          </p:cNvPr>
          <p:cNvSpPr txBox="1"/>
          <p:nvPr/>
        </p:nvSpPr>
        <p:spPr>
          <a:xfrm>
            <a:off x="4399331" y="353681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983C8B0-D9B9-45A7-9314-A111CCA6167E}"/>
              </a:ext>
            </a:extLst>
          </p:cNvPr>
          <p:cNvSpPr txBox="1"/>
          <p:nvPr/>
        </p:nvSpPr>
        <p:spPr>
          <a:xfrm>
            <a:off x="4133314" y="2614438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1186E15-DDB6-46DF-83C4-9CD32735FCC0}"/>
              </a:ext>
            </a:extLst>
          </p:cNvPr>
          <p:cNvSpPr txBox="1"/>
          <p:nvPr/>
        </p:nvSpPr>
        <p:spPr>
          <a:xfrm>
            <a:off x="3391701" y="375952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22%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CB22748-AEA4-4D60-9B30-ECAAEF11E426}"/>
              </a:ext>
            </a:extLst>
          </p:cNvPr>
          <p:cNvSpPr txBox="1"/>
          <p:nvPr/>
        </p:nvSpPr>
        <p:spPr>
          <a:xfrm>
            <a:off x="1934425" y="3634058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24%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6BFA4D5-CE70-42B9-804B-70D13FBDE826}"/>
              </a:ext>
            </a:extLst>
          </p:cNvPr>
          <p:cNvSpPr txBox="1"/>
          <p:nvPr/>
        </p:nvSpPr>
        <p:spPr>
          <a:xfrm>
            <a:off x="2341924" y="2698902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28%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0CEBAF1-6127-4E34-A180-EB417D5FABC8}"/>
              </a:ext>
            </a:extLst>
          </p:cNvPr>
          <p:cNvSpPr txBox="1"/>
          <p:nvPr/>
        </p:nvSpPr>
        <p:spPr>
          <a:xfrm>
            <a:off x="3638814" y="142583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25%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D0E8DD7-933B-4359-A7FF-8601FEFDDD33}"/>
              </a:ext>
            </a:extLst>
          </p:cNvPr>
          <p:cNvSpPr txBox="1"/>
          <p:nvPr/>
        </p:nvSpPr>
        <p:spPr>
          <a:xfrm>
            <a:off x="3050294" y="306072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21%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A2EC2D5-2112-4554-955D-326B80EBBE46}"/>
              </a:ext>
            </a:extLst>
          </p:cNvPr>
          <p:cNvSpPr txBox="1"/>
          <p:nvPr/>
        </p:nvSpPr>
        <p:spPr>
          <a:xfrm>
            <a:off x="3133211" y="227929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27%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0D36BE6-5084-41C6-A82A-CE94F1E2CEB0}"/>
              </a:ext>
            </a:extLst>
          </p:cNvPr>
          <p:cNvSpPr txBox="1"/>
          <p:nvPr/>
        </p:nvSpPr>
        <p:spPr>
          <a:xfrm>
            <a:off x="4144324" y="4190512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817B1E-DEC1-4AEC-BD85-4AF36E271D0D}"/>
              </a:ext>
            </a:extLst>
          </p:cNvPr>
          <p:cNvSpPr txBox="1"/>
          <p:nvPr/>
        </p:nvSpPr>
        <p:spPr>
          <a:xfrm>
            <a:off x="198717" y="853300"/>
            <a:ext cx="25992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mangent de la viande tous les jours ou presque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Rappel ensemble des répondants : 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5A83A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20%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264316E-4C11-43B5-A8B1-74992C0FC529}"/>
              </a:ext>
            </a:extLst>
          </p:cNvPr>
          <p:cNvSpPr txBox="1"/>
          <p:nvPr/>
        </p:nvSpPr>
        <p:spPr>
          <a:xfrm>
            <a:off x="161373" y="73353"/>
            <a:ext cx="683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Focus sur les consommateurs quotidiens de viande (2/2) : </a:t>
            </a:r>
          </a:p>
          <a:p>
            <a:pPr lvl="0"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Une présence plus marquée du Gers à l’Aveyron</a:t>
            </a:r>
          </a:p>
        </p:txBody>
      </p:sp>
      <p:sp>
        <p:nvSpPr>
          <p:cNvPr id="56" name="Espace réservé du numéro de diapositive 2">
            <a:extLst>
              <a:ext uri="{FF2B5EF4-FFF2-40B4-BE49-F238E27FC236}">
                <a16:creationId xmlns:a16="http://schemas.microsoft.com/office/drawing/2014/main" id="{AD0F0612-886E-45D6-9649-1F9CBBE5F3CC}"/>
              </a:ext>
            </a:extLst>
          </p:cNvPr>
          <p:cNvSpPr txBox="1">
            <a:spLocks/>
          </p:cNvSpPr>
          <p:nvPr/>
        </p:nvSpPr>
        <p:spPr>
          <a:xfrm>
            <a:off x="6998643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F126CE3-3D61-7144-94D3-4AC4E8BBDFC0}" type="slidenum">
              <a:rPr lang="fr-FR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20</a:t>
            </a:fld>
            <a:endParaRPr lang="fr-FR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F1868C5D-DB15-4DD8-BEB6-4F8AD9EE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0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975534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quelle(s) raison(s) ne mangez-vous pas de viande ou en mangez-vous rarement 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à ceux qui mangent rarement de la viande ou qui n’en mangent jamais (</a:t>
            </a:r>
            <a:r>
              <a:rPr lang="fr-FR" sz="900" b="1" i="1" dirty="0">
                <a:solidFill>
                  <a:srgbClr val="000000"/>
                </a:solidFill>
                <a:latin typeface="Calibri" panose="020F0502020204030204"/>
              </a:rPr>
              <a:t>soit 8% des répondants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– Plusieurs réponses possibles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59753"/>
            <a:ext cx="646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absence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 la consommation limitée de viande 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 question d’éthique avant tout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DFE5588-ED7C-4037-9900-30305FAA3521}"/>
              </a:ext>
            </a:extLst>
          </p:cNvPr>
          <p:cNvGraphicFramePr/>
          <p:nvPr>
            <p:extLst/>
          </p:nvPr>
        </p:nvGraphicFramePr>
        <p:xfrm>
          <a:off x="447675" y="1393900"/>
          <a:ext cx="7674228" cy="337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11CB676-E3A1-4B90-90A9-F9DD533ADD1C}"/>
              </a:ext>
            </a:extLst>
          </p:cNvPr>
          <p:cNvSpPr txBox="1"/>
          <p:nvPr/>
        </p:nvSpPr>
        <p:spPr>
          <a:xfrm>
            <a:off x="7949022" y="1411190"/>
            <a:ext cx="1728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Etudiants : </a:t>
            </a:r>
            <a:r>
              <a:rPr lang="fr-FR" sz="900" b="1" dirty="0">
                <a:solidFill>
                  <a:srgbClr val="F9786D"/>
                </a:solidFill>
                <a:latin typeface="Calibri" panose="020F0502020204030204"/>
              </a:rPr>
              <a:t>90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978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18-24 ans :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978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88%</a:t>
            </a:r>
          </a:p>
          <a:p>
            <a:pPr>
              <a:defRPr/>
            </a:pPr>
            <a:r>
              <a:rPr lang="fr-FR" sz="900" dirty="0">
                <a:solidFill>
                  <a:prstClr val="black"/>
                </a:solidFill>
              </a:rPr>
              <a:t>25-34 ans : </a:t>
            </a:r>
            <a:r>
              <a:rPr lang="fr-FR" sz="900" b="1" dirty="0">
                <a:solidFill>
                  <a:srgbClr val="F9786D"/>
                </a:solidFill>
              </a:rPr>
              <a:t>87%</a:t>
            </a:r>
          </a:p>
          <a:p>
            <a:pPr>
              <a:defRPr/>
            </a:pPr>
            <a:r>
              <a:rPr lang="fr-FR" sz="900" dirty="0">
                <a:solidFill>
                  <a:prstClr val="black"/>
                </a:solidFill>
              </a:rPr>
              <a:t>Gard : </a:t>
            </a:r>
            <a:r>
              <a:rPr lang="fr-FR" sz="900" b="1" dirty="0">
                <a:solidFill>
                  <a:srgbClr val="F9786D"/>
                </a:solidFill>
              </a:rPr>
              <a:t>87%</a:t>
            </a:r>
            <a:endParaRPr lang="fr-FR" sz="9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900" dirty="0">
                <a:solidFill>
                  <a:prstClr val="black"/>
                </a:solidFill>
              </a:rPr>
              <a:t>CSP+ : </a:t>
            </a:r>
            <a:r>
              <a:rPr lang="fr-FR" sz="900" b="1" dirty="0">
                <a:solidFill>
                  <a:srgbClr val="F9786D"/>
                </a:solidFill>
              </a:rPr>
              <a:t>86%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2DF4A5-5696-488E-9797-5B007F5B812B}"/>
              </a:ext>
            </a:extLst>
          </p:cNvPr>
          <p:cNvSpPr txBox="1"/>
          <p:nvPr/>
        </p:nvSpPr>
        <p:spPr>
          <a:xfrm>
            <a:off x="5722204" y="2120521"/>
            <a:ext cx="1728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prstClr val="black"/>
                </a:solidFill>
              </a:rPr>
              <a:t>Ariège : </a:t>
            </a:r>
            <a:r>
              <a:rPr lang="fr-FR" sz="900" b="1" dirty="0">
                <a:solidFill>
                  <a:srgbClr val="F9786D"/>
                </a:solidFill>
              </a:rPr>
              <a:t>36%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Lozère :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978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Tarn: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978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32%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BDBC790-950A-4D47-8689-124DB3DD52C0}"/>
              </a:ext>
            </a:extLst>
          </p:cNvPr>
          <p:cNvCxnSpPr/>
          <p:nvPr/>
        </p:nvCxnSpPr>
        <p:spPr>
          <a:xfrm>
            <a:off x="5757716" y="2120521"/>
            <a:ext cx="0" cy="468000"/>
          </a:xfrm>
          <a:prstGeom prst="line">
            <a:avLst/>
          </a:prstGeom>
          <a:ln>
            <a:solidFill>
              <a:srgbClr val="F97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8D4F62-6030-4193-8E6E-A82A8E29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8252EB7-0271-44B1-B694-B6C143D4232B}"/>
              </a:ext>
            </a:extLst>
          </p:cNvPr>
          <p:cNvSpPr txBox="1"/>
          <p:nvPr/>
        </p:nvSpPr>
        <p:spPr>
          <a:xfrm>
            <a:off x="5396174" y="2689695"/>
            <a:ext cx="172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Moins de 18 ans :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978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21%</a:t>
            </a:r>
          </a:p>
          <a:p>
            <a:pPr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Femmes :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978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16% </a:t>
            </a: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978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sz="900" dirty="0">
                <a:solidFill>
                  <a:prstClr val="black"/>
                </a:solidFill>
              </a:rPr>
              <a:t>Hommes : </a:t>
            </a:r>
            <a:r>
              <a:rPr lang="fr-FR" sz="900" b="1" dirty="0">
                <a:solidFill>
                  <a:srgbClr val="F9786D"/>
                </a:solidFill>
              </a:rPr>
              <a:t>7%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5D89436-8780-4034-BBCF-1A5621942E5C}"/>
              </a:ext>
            </a:extLst>
          </p:cNvPr>
          <p:cNvSpPr txBox="1"/>
          <p:nvPr/>
        </p:nvSpPr>
        <p:spPr>
          <a:xfrm>
            <a:off x="5164391" y="3153925"/>
            <a:ext cx="172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prstClr val="black"/>
                </a:solidFill>
              </a:rPr>
              <a:t>Moins de 18 ans : </a:t>
            </a:r>
            <a:r>
              <a:rPr lang="fr-FR" sz="900" b="1" dirty="0">
                <a:solidFill>
                  <a:srgbClr val="F9786D"/>
                </a:solidFill>
              </a:rPr>
              <a:t>13%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18-24 ans :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F978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59873B5-BEB8-4255-BF04-FBA15AE76545}"/>
              </a:ext>
            </a:extLst>
          </p:cNvPr>
          <p:cNvCxnSpPr/>
          <p:nvPr/>
        </p:nvCxnSpPr>
        <p:spPr>
          <a:xfrm>
            <a:off x="7993391" y="1427968"/>
            <a:ext cx="0" cy="720000"/>
          </a:xfrm>
          <a:prstGeom prst="line">
            <a:avLst/>
          </a:prstGeom>
          <a:ln>
            <a:solidFill>
              <a:srgbClr val="F97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A556590-384F-4CB4-B0B1-ECFB195562AD}"/>
              </a:ext>
            </a:extLst>
          </p:cNvPr>
          <p:cNvCxnSpPr/>
          <p:nvPr/>
        </p:nvCxnSpPr>
        <p:spPr>
          <a:xfrm>
            <a:off x="5191025" y="3153925"/>
            <a:ext cx="0" cy="369332"/>
          </a:xfrm>
          <a:prstGeom prst="line">
            <a:avLst/>
          </a:prstGeom>
          <a:ln>
            <a:solidFill>
              <a:srgbClr val="F97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DC40DD4-51F9-4DB8-9CE2-6A1404AEC2A7}"/>
              </a:ext>
            </a:extLst>
          </p:cNvPr>
          <p:cNvCxnSpPr/>
          <p:nvPr/>
        </p:nvCxnSpPr>
        <p:spPr>
          <a:xfrm>
            <a:off x="5438119" y="2706473"/>
            <a:ext cx="0" cy="369332"/>
          </a:xfrm>
          <a:prstGeom prst="line">
            <a:avLst/>
          </a:prstGeom>
          <a:ln>
            <a:solidFill>
              <a:srgbClr val="F978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561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51910" y="2802467"/>
            <a:ext cx="733425" cy="619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236133" y="2346160"/>
            <a:ext cx="7836844" cy="1606857"/>
          </a:xfrm>
        </p:spPr>
        <p:txBody>
          <a:bodyPr anchor="ctr" anchorCtr="0"/>
          <a:lstStyle/>
          <a:p>
            <a:r>
              <a:rPr lang="fr-FR" sz="2400" b="1" dirty="0">
                <a:solidFill>
                  <a:schemeClr val="tx1"/>
                </a:solidFill>
              </a:rPr>
              <a:t>À la recherche du « manger sain »</a:t>
            </a:r>
            <a:endParaRPr lang="fr-FR" sz="1600" i="1" dirty="0">
              <a:solidFill>
                <a:schemeClr val="tx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236133" y="2506124"/>
            <a:ext cx="0" cy="1286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940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975534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900" b="1" i="1" dirty="0"/>
              <a:t>Selon vous, est-il important…?</a:t>
            </a:r>
          </a:p>
          <a:p>
            <a:r>
              <a:rPr lang="fr-FR" sz="900" i="1" dirty="0">
                <a:solidFill>
                  <a:srgbClr val="000000"/>
                </a:solidFill>
              </a:rPr>
              <a:t>Base : ensemble – Une seule réponse possible par item</a:t>
            </a: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68330"/>
            <a:ext cx="645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Une conscience partagée de l’importance </a:t>
            </a:r>
          </a:p>
          <a:p>
            <a:r>
              <a:rPr lang="fr-FR" sz="2000" b="1" dirty="0"/>
              <a:t>d’avoir une alimentation saine et équilibrée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D27A6EB-CA3D-47DB-B5BB-055F061A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23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100E3-00DE-41D2-A89F-F09998DCE2C7}"/>
              </a:ext>
            </a:extLst>
          </p:cNvPr>
          <p:cNvSpPr/>
          <p:nvPr/>
        </p:nvSpPr>
        <p:spPr>
          <a:xfrm>
            <a:off x="-75501" y="1487207"/>
            <a:ext cx="929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Pour </a:t>
            </a:r>
            <a:r>
              <a:rPr lang="fr-FR" sz="3200" b="1" dirty="0">
                <a:solidFill>
                  <a:srgbClr val="5A83AD"/>
                </a:solidFill>
              </a:rPr>
              <a:t>71%</a:t>
            </a:r>
            <a:r>
              <a:rPr lang="fr-FR" sz="3200" dirty="0"/>
              <a:t> </a:t>
            </a:r>
            <a:r>
              <a:rPr lang="fr-FR" sz="2400" dirty="0"/>
              <a:t>des répondants, </a:t>
            </a:r>
            <a:r>
              <a:rPr lang="fr-FR" sz="2400" b="1" dirty="0">
                <a:solidFill>
                  <a:srgbClr val="5A83AD"/>
                </a:solidFill>
              </a:rPr>
              <a:t>avoir une alimentation saine et équilibrée </a:t>
            </a:r>
            <a:r>
              <a:rPr lang="fr-FR" sz="2400" dirty="0"/>
              <a:t>est </a:t>
            </a:r>
            <a:r>
              <a:rPr lang="fr-FR" sz="2400" b="1" i="1" dirty="0">
                <a:solidFill>
                  <a:srgbClr val="5A83AD"/>
                </a:solidFill>
              </a:rPr>
              <a:t>très important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F5EDEE-5698-44B5-86C8-A0FF3E6336E3}"/>
              </a:ext>
            </a:extLst>
          </p:cNvPr>
          <p:cNvSpPr txBox="1"/>
          <p:nvPr/>
        </p:nvSpPr>
        <p:spPr>
          <a:xfrm>
            <a:off x="0" y="2844527"/>
            <a:ext cx="3143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Femmes : </a:t>
            </a:r>
            <a:r>
              <a:rPr lang="fr-FR" sz="1600" b="1" dirty="0">
                <a:solidFill>
                  <a:srgbClr val="5A83AD"/>
                </a:solidFill>
              </a:rPr>
              <a:t>76%</a:t>
            </a:r>
          </a:p>
          <a:p>
            <a:pPr algn="ctr"/>
            <a:r>
              <a:rPr lang="fr-FR" sz="1600" dirty="0"/>
              <a:t>Hommes : </a:t>
            </a:r>
            <a:r>
              <a:rPr lang="fr-FR" sz="1600" b="1" dirty="0">
                <a:solidFill>
                  <a:srgbClr val="5A83AD"/>
                </a:solidFill>
              </a:rPr>
              <a:t>64%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Cadres : </a:t>
            </a:r>
            <a:r>
              <a:rPr lang="fr-FR" sz="1600" b="1" dirty="0">
                <a:solidFill>
                  <a:srgbClr val="5A83AD"/>
                </a:solidFill>
              </a:rPr>
              <a:t>74%</a:t>
            </a:r>
          </a:p>
          <a:p>
            <a:pPr algn="ctr"/>
            <a:r>
              <a:rPr lang="fr-FR" sz="1600" dirty="0"/>
              <a:t>Ouvriers : </a:t>
            </a:r>
            <a:r>
              <a:rPr lang="fr-FR" sz="1600" b="1" dirty="0">
                <a:solidFill>
                  <a:srgbClr val="5A83AD"/>
                </a:solidFill>
              </a:rPr>
              <a:t>59% 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7974218-DE72-4665-B69C-837C99F01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110883"/>
              </p:ext>
            </p:extLst>
          </p:nvPr>
        </p:nvGraphicFramePr>
        <p:xfrm>
          <a:off x="2689934" y="2702187"/>
          <a:ext cx="6098959" cy="1630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FD067452-B820-4D40-9FD8-CF50AA5B8BDE}"/>
              </a:ext>
            </a:extLst>
          </p:cNvPr>
          <p:cNvSpPr txBox="1"/>
          <p:nvPr/>
        </p:nvSpPr>
        <p:spPr>
          <a:xfrm>
            <a:off x="2681611" y="2717569"/>
            <a:ext cx="21085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% Très important</a:t>
            </a:r>
          </a:p>
        </p:txBody>
      </p:sp>
    </p:spTree>
    <p:extLst>
      <p:ext uri="{BB962C8B-B14F-4D97-AF65-F5344CB8AC3E}">
        <p14:creationId xmlns:p14="http://schemas.microsoft.com/office/powerpoint/2010/main" val="3771647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84036" y="932218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900" b="1" i="1" dirty="0"/>
              <a:t>Pour vous, « Manger sainement » signifie avant tout…?</a:t>
            </a:r>
          </a:p>
          <a:p>
            <a:r>
              <a:rPr lang="fr-FR" sz="900" i="1" dirty="0">
                <a:solidFill>
                  <a:srgbClr val="000000"/>
                </a:solidFill>
              </a:rPr>
              <a:t>Base : ensemble – Quatre réponses possibles</a:t>
            </a: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96833"/>
            <a:ext cx="648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 consommation de produits de saison, équilibrés et locaux : les trois principaux ingrédients du « manger sain »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DFE5588-ED7C-4037-9900-30305FAA3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833037"/>
              </p:ext>
            </p:extLst>
          </p:nvPr>
        </p:nvGraphicFramePr>
        <p:xfrm>
          <a:off x="-9525" y="1393900"/>
          <a:ext cx="7674228" cy="337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99D3813-0B1B-4E18-96D5-E71C386764A9}"/>
              </a:ext>
            </a:extLst>
          </p:cNvPr>
          <p:cNvSpPr/>
          <p:nvPr/>
        </p:nvSpPr>
        <p:spPr>
          <a:xfrm>
            <a:off x="519344" y="1479193"/>
            <a:ext cx="7359588" cy="967560"/>
          </a:xfrm>
          <a:prstGeom prst="rect">
            <a:avLst/>
          </a:prstGeom>
          <a:solidFill>
            <a:srgbClr val="5A83A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88A4B38-04E0-4ED0-A401-FC3B03A1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24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132002-0943-4594-9E9C-408EE52D2251}"/>
              </a:ext>
            </a:extLst>
          </p:cNvPr>
          <p:cNvSpPr/>
          <p:nvPr/>
        </p:nvSpPr>
        <p:spPr>
          <a:xfrm>
            <a:off x="0" y="4828512"/>
            <a:ext cx="2367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/>
              <a:t>*(légumes et fruits, viandes et poissons, féculents...)</a:t>
            </a:r>
          </a:p>
          <a:p>
            <a:r>
              <a:rPr lang="fr-FR" sz="800" i="1" dirty="0"/>
              <a:t>**(viande, œufs, laitage, etc.)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3162EE-DE6A-4649-B69B-686CE0A8D7BD}"/>
              </a:ext>
            </a:extLst>
          </p:cNvPr>
          <p:cNvSpPr txBox="1"/>
          <p:nvPr/>
        </p:nvSpPr>
        <p:spPr>
          <a:xfrm>
            <a:off x="7926872" y="2352027"/>
            <a:ext cx="2533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Cadres : </a:t>
            </a:r>
            <a:r>
              <a:rPr lang="fr-FR" sz="1000" b="1" dirty="0">
                <a:solidFill>
                  <a:srgbClr val="5A83AD"/>
                </a:solidFill>
              </a:rPr>
              <a:t>54% </a:t>
            </a:r>
          </a:p>
          <a:p>
            <a:r>
              <a:rPr lang="fr-FR" sz="1000" dirty="0"/>
              <a:t>25-34 ans : </a:t>
            </a:r>
            <a:r>
              <a:rPr lang="fr-FR" sz="1000" b="1" dirty="0">
                <a:solidFill>
                  <a:srgbClr val="5A83AD"/>
                </a:solidFill>
              </a:rPr>
              <a:t>50% </a:t>
            </a:r>
          </a:p>
          <a:p>
            <a:r>
              <a:rPr lang="fr-FR" sz="1000" dirty="0"/>
              <a:t>+ 100 000 hab.: </a:t>
            </a:r>
            <a:r>
              <a:rPr lang="fr-FR" sz="1000" b="1" dirty="0">
                <a:solidFill>
                  <a:srgbClr val="5A83AD"/>
                </a:solidFill>
              </a:rPr>
              <a:t>47%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ABC956F-9F96-4DEA-B155-7BA1EADE8B8A}"/>
              </a:ext>
            </a:extLst>
          </p:cNvPr>
          <p:cNvSpPr txBox="1"/>
          <p:nvPr/>
        </p:nvSpPr>
        <p:spPr>
          <a:xfrm>
            <a:off x="5867400" y="3340853"/>
            <a:ext cx="3190874" cy="138499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5A83AD"/>
                </a:solidFill>
              </a:rPr>
              <a:t>       TOP 3</a:t>
            </a:r>
            <a:r>
              <a:rPr lang="fr-FR" sz="1200" dirty="0"/>
              <a:t> des ingrédients du « manger sain »</a:t>
            </a:r>
          </a:p>
          <a:p>
            <a:pPr algn="ctr"/>
            <a:r>
              <a:rPr lang="fr-FR" sz="1200" dirty="0"/>
              <a:t>pour les </a:t>
            </a:r>
            <a:r>
              <a:rPr lang="fr-FR" sz="1200" b="1" dirty="0">
                <a:solidFill>
                  <a:srgbClr val="5A83AD"/>
                </a:solidFill>
              </a:rPr>
              <a:t>moins de 18 ans </a:t>
            </a:r>
            <a:r>
              <a:rPr lang="fr-FR" sz="1200" dirty="0"/>
              <a:t>: </a:t>
            </a:r>
          </a:p>
          <a:p>
            <a:pPr algn="ctr"/>
            <a:endParaRPr lang="fr-FR" sz="1200" dirty="0"/>
          </a:p>
          <a:p>
            <a:pPr algn="ctr"/>
            <a:r>
              <a:rPr lang="fr-FR" sz="1200" dirty="0"/>
              <a:t>Varier/équilibrer les aliments (</a:t>
            </a:r>
            <a:r>
              <a:rPr lang="fr-FR" sz="1200" b="1" dirty="0">
                <a:solidFill>
                  <a:srgbClr val="5A83AD"/>
                </a:solidFill>
              </a:rPr>
              <a:t>64%</a:t>
            </a:r>
            <a:r>
              <a:rPr lang="fr-FR" sz="1200" dirty="0"/>
              <a:t>)</a:t>
            </a:r>
          </a:p>
          <a:p>
            <a:pPr algn="ctr"/>
            <a:r>
              <a:rPr lang="fr-FR" sz="1200" dirty="0"/>
              <a:t>Manger des produits de saison (</a:t>
            </a:r>
            <a:r>
              <a:rPr lang="fr-FR" sz="1200" b="1" dirty="0">
                <a:solidFill>
                  <a:srgbClr val="5A83AD"/>
                </a:solidFill>
              </a:rPr>
              <a:t>61%</a:t>
            </a:r>
            <a:r>
              <a:rPr lang="fr-FR" sz="1200" dirty="0"/>
              <a:t>)</a:t>
            </a:r>
          </a:p>
          <a:p>
            <a:pPr algn="ctr"/>
            <a:r>
              <a:rPr lang="fr-FR" sz="1200" dirty="0"/>
              <a:t>Manger des produits frais plutôt qu’en conserves ou surgelés (</a:t>
            </a:r>
            <a:r>
              <a:rPr lang="fr-FR" sz="1200" b="1" dirty="0">
                <a:solidFill>
                  <a:srgbClr val="5A83AD"/>
                </a:solidFill>
              </a:rPr>
              <a:t>54%</a:t>
            </a:r>
            <a:r>
              <a:rPr lang="fr-FR" sz="1200" dirty="0"/>
              <a:t>)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8579F0-8CF5-4C69-BD04-13AC766F662F}"/>
              </a:ext>
            </a:extLst>
          </p:cNvPr>
          <p:cNvCxnSpPr/>
          <p:nvPr/>
        </p:nvCxnSpPr>
        <p:spPr>
          <a:xfrm>
            <a:off x="7943850" y="2401401"/>
            <a:ext cx="0" cy="468000"/>
          </a:xfrm>
          <a:prstGeom prst="line">
            <a:avLst/>
          </a:prstGeom>
          <a:ln>
            <a:solidFill>
              <a:srgbClr val="5A8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A8E8CF1-BBC8-40A1-B87A-E0CD1F27D0DD}"/>
              </a:ext>
            </a:extLst>
          </p:cNvPr>
          <p:cNvCxnSpPr/>
          <p:nvPr/>
        </p:nvCxnSpPr>
        <p:spPr>
          <a:xfrm>
            <a:off x="6143625" y="2636278"/>
            <a:ext cx="1800000" cy="0"/>
          </a:xfrm>
          <a:prstGeom prst="line">
            <a:avLst/>
          </a:prstGeom>
          <a:ln>
            <a:solidFill>
              <a:srgbClr val="5A8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BBB5A3C-549D-4911-AD6B-7BA172922744}"/>
              </a:ext>
            </a:extLst>
          </p:cNvPr>
          <p:cNvGrpSpPr/>
          <p:nvPr/>
        </p:nvGrpSpPr>
        <p:grpSpPr>
          <a:xfrm>
            <a:off x="5845800" y="3322853"/>
            <a:ext cx="481423" cy="288000"/>
            <a:chOff x="5845800" y="3322853"/>
            <a:chExt cx="481423" cy="2880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58DE7F7C-6312-4E97-A700-1CD7B8D6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9223" y="3322853"/>
              <a:ext cx="288000" cy="28800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5668B4AE-120B-4429-9C14-3DA7EC984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5800" y="3340853"/>
              <a:ext cx="252000" cy="252000"/>
            </a:xfrm>
            <a:prstGeom prst="rect">
              <a:avLst/>
            </a:prstGeom>
          </p:spPr>
        </p:pic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6D288B92-58D2-465C-A7EB-F41CC2678819}"/>
              </a:ext>
            </a:extLst>
          </p:cNvPr>
          <p:cNvSpPr/>
          <p:nvPr/>
        </p:nvSpPr>
        <p:spPr>
          <a:xfrm>
            <a:off x="6149569" y="3965737"/>
            <a:ext cx="144000" cy="144000"/>
          </a:xfrm>
          <a:prstGeom prst="ellipse">
            <a:avLst/>
          </a:prstGeom>
          <a:solidFill>
            <a:srgbClr val="5A8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D7300B7-B352-4C64-A6AC-777000FC8E0C}"/>
              </a:ext>
            </a:extLst>
          </p:cNvPr>
          <p:cNvSpPr/>
          <p:nvPr/>
        </p:nvSpPr>
        <p:spPr>
          <a:xfrm>
            <a:off x="6133289" y="4144770"/>
            <a:ext cx="144000" cy="144000"/>
          </a:xfrm>
          <a:prstGeom prst="ellipse">
            <a:avLst/>
          </a:prstGeom>
          <a:solidFill>
            <a:srgbClr val="5A8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02E3C57-429A-4420-B916-B4B31E8AFA45}"/>
              </a:ext>
            </a:extLst>
          </p:cNvPr>
          <p:cNvSpPr/>
          <p:nvPr/>
        </p:nvSpPr>
        <p:spPr>
          <a:xfrm>
            <a:off x="6099257" y="4341559"/>
            <a:ext cx="144000" cy="144000"/>
          </a:xfrm>
          <a:prstGeom prst="ellipse">
            <a:avLst/>
          </a:prstGeom>
          <a:solidFill>
            <a:srgbClr val="5A8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85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975534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900" b="1" i="1" dirty="0"/>
              <a:t>De manière générale, diriez-vous que votre alimentation est…?</a:t>
            </a:r>
          </a:p>
          <a:p>
            <a:r>
              <a:rPr lang="fr-FR" sz="900" i="1" dirty="0">
                <a:solidFill>
                  <a:srgbClr val="000000"/>
                </a:solidFill>
              </a:rPr>
              <a:t>Base : ensemble – Une seule réponse possible</a:t>
            </a: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115169"/>
            <a:ext cx="693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Si une large majorité estime avoir une alimentation </a:t>
            </a:r>
          </a:p>
          <a:p>
            <a:r>
              <a:rPr lang="fr-FR" sz="2000" b="1" dirty="0"/>
              <a:t>équilibrée, seul un habitant sur dix la déclare « très équilibrée »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7024521" y="43131"/>
            <a:ext cx="2059631" cy="6149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913E7EC-190D-4877-879F-7C5EC626C16C}"/>
              </a:ext>
            </a:extLst>
          </p:cNvPr>
          <p:cNvSpPr/>
          <p:nvPr/>
        </p:nvSpPr>
        <p:spPr>
          <a:xfrm>
            <a:off x="1762125" y="1543919"/>
            <a:ext cx="5619750" cy="8599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F8D20A75-FCAC-4B38-81F7-15F9358B3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404891"/>
              </p:ext>
            </p:extLst>
          </p:nvPr>
        </p:nvGraphicFramePr>
        <p:xfrm>
          <a:off x="303910" y="1606800"/>
          <a:ext cx="8607980" cy="337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92EAB46-4B3D-4546-9F66-E337F2F1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25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DE789A-FB02-4204-BFA6-9A80E1FF3FA7}"/>
              </a:ext>
            </a:extLst>
          </p:cNvPr>
          <p:cNvSpPr txBox="1"/>
          <p:nvPr/>
        </p:nvSpPr>
        <p:spPr>
          <a:xfrm>
            <a:off x="5344753" y="4085457"/>
            <a:ext cx="1838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i="1" dirty="0">
                <a:solidFill>
                  <a:schemeClr val="bg1">
                    <a:lumMod val="65000"/>
                  </a:schemeClr>
                </a:solidFill>
              </a:rPr>
              <a:t>Ne se prononce pas : 1%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A5EC284-1C23-42B2-BEE9-E9B00B301984}"/>
              </a:ext>
            </a:extLst>
          </p:cNvPr>
          <p:cNvSpPr txBox="1"/>
          <p:nvPr/>
        </p:nvSpPr>
        <p:spPr>
          <a:xfrm>
            <a:off x="6020265" y="2115414"/>
            <a:ext cx="302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5A83AD"/>
                </a:solidFill>
              </a:rPr>
              <a:t>Total Equilibrée : 88%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281A63-14F4-4AC9-A74C-A73022DCE3B4}"/>
              </a:ext>
            </a:extLst>
          </p:cNvPr>
          <p:cNvSpPr txBox="1"/>
          <p:nvPr/>
        </p:nvSpPr>
        <p:spPr>
          <a:xfrm>
            <a:off x="152496" y="1725287"/>
            <a:ext cx="349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rgbClr val="F9786D"/>
                </a:solidFill>
              </a:rPr>
              <a:t>Total Pas équilibrée : 11%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7A67A4-E805-4A7C-9DC0-0CBF9B1D26E1}"/>
              </a:ext>
            </a:extLst>
          </p:cNvPr>
          <p:cNvSpPr txBox="1"/>
          <p:nvPr/>
        </p:nvSpPr>
        <p:spPr>
          <a:xfrm>
            <a:off x="5890853" y="1416185"/>
            <a:ext cx="30203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Professions libérales : </a:t>
            </a:r>
            <a:r>
              <a:rPr lang="fr-FR" sz="1050" b="1" dirty="0">
                <a:solidFill>
                  <a:srgbClr val="5A83AD"/>
                </a:solidFill>
              </a:rPr>
              <a:t>20% </a:t>
            </a:r>
          </a:p>
          <a:p>
            <a:r>
              <a:rPr lang="fr-FR" sz="1050" dirty="0"/>
              <a:t>Artisans, commerçants, chefs d’entreprise : </a:t>
            </a:r>
            <a:r>
              <a:rPr lang="fr-FR" sz="1050" b="1" dirty="0">
                <a:solidFill>
                  <a:srgbClr val="5A83AD"/>
                </a:solidFill>
              </a:rPr>
              <a:t>15%</a:t>
            </a:r>
          </a:p>
          <a:p>
            <a:r>
              <a:rPr lang="fr-FR" sz="1050" dirty="0"/>
              <a:t>Agriculteurs : </a:t>
            </a:r>
            <a:r>
              <a:rPr lang="fr-FR" sz="1050" b="1" dirty="0">
                <a:solidFill>
                  <a:srgbClr val="5A83AD"/>
                </a:solidFill>
              </a:rPr>
              <a:t>13%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A2E5E44-6A13-4ABC-8346-8750FF6FA938}"/>
              </a:ext>
            </a:extLst>
          </p:cNvPr>
          <p:cNvCxnSpPr/>
          <p:nvPr/>
        </p:nvCxnSpPr>
        <p:spPr>
          <a:xfrm flipV="1">
            <a:off x="5506620" y="1728740"/>
            <a:ext cx="384880" cy="246015"/>
          </a:xfrm>
          <a:prstGeom prst="line">
            <a:avLst/>
          </a:prstGeom>
          <a:ln>
            <a:solidFill>
              <a:srgbClr val="5A8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49FBBB-C135-41CE-8271-8868DCB9CAD4}"/>
              </a:ext>
            </a:extLst>
          </p:cNvPr>
          <p:cNvCxnSpPr/>
          <p:nvPr/>
        </p:nvCxnSpPr>
        <p:spPr>
          <a:xfrm>
            <a:off x="5891500" y="1458918"/>
            <a:ext cx="0" cy="476250"/>
          </a:xfrm>
          <a:prstGeom prst="line">
            <a:avLst/>
          </a:prstGeom>
          <a:ln>
            <a:solidFill>
              <a:srgbClr val="5A8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03CD12C-B6BB-436C-BD6B-E1A4DC107B21}"/>
              </a:ext>
            </a:extLst>
          </p:cNvPr>
          <p:cNvSpPr txBox="1"/>
          <p:nvPr/>
        </p:nvSpPr>
        <p:spPr>
          <a:xfrm>
            <a:off x="303910" y="2186952"/>
            <a:ext cx="3020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/>
              <a:t>Hommes : </a:t>
            </a:r>
            <a:r>
              <a:rPr lang="fr-FR" sz="1050" b="1" dirty="0">
                <a:solidFill>
                  <a:srgbClr val="F9786D"/>
                </a:solidFill>
              </a:rPr>
              <a:t>13% </a:t>
            </a:r>
            <a:r>
              <a:rPr lang="fr-FR" sz="1050" dirty="0"/>
              <a:t>/ Femmes : </a:t>
            </a:r>
            <a:r>
              <a:rPr lang="fr-FR" sz="1050" b="1" dirty="0">
                <a:solidFill>
                  <a:srgbClr val="F9786D"/>
                </a:solidFill>
              </a:rPr>
              <a:t>9%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C4A676AC-5670-4AE6-9ADA-CCF9C1A15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53699"/>
              </p:ext>
            </p:extLst>
          </p:nvPr>
        </p:nvGraphicFramePr>
        <p:xfrm>
          <a:off x="54163" y="2584974"/>
          <a:ext cx="3417813" cy="142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E30E65C8-16DD-4B00-80FF-748081253C4D}"/>
              </a:ext>
            </a:extLst>
          </p:cNvPr>
          <p:cNvSpPr txBox="1"/>
          <p:nvPr/>
        </p:nvSpPr>
        <p:spPr>
          <a:xfrm>
            <a:off x="54163" y="2584974"/>
            <a:ext cx="21085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% Pas équilibrée</a:t>
            </a:r>
          </a:p>
        </p:txBody>
      </p:sp>
    </p:spTree>
    <p:extLst>
      <p:ext uri="{BB962C8B-B14F-4D97-AF65-F5344CB8AC3E}">
        <p14:creationId xmlns:p14="http://schemas.microsoft.com/office/powerpoint/2010/main" val="1153916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85726" y="848224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900" b="1" i="1" dirty="0"/>
              <a:t>Que pensez-vous de l’affirmation suivante : « avoir une alimentation saine et équilibrée coûte cher » ?</a:t>
            </a:r>
          </a:p>
          <a:p>
            <a:r>
              <a:rPr lang="fr-FR" sz="900" i="1" dirty="0">
                <a:solidFill>
                  <a:srgbClr val="000000"/>
                </a:solidFill>
              </a:rPr>
              <a:t>Base : ensemble – Une seule réponse possible</a:t>
            </a: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85726" y="125790"/>
            <a:ext cx="670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Une recherche de l‘équilibre qui représente néanmoins </a:t>
            </a:r>
          </a:p>
          <a:p>
            <a:r>
              <a:rPr lang="fr-FR" sz="2000" b="1" dirty="0"/>
              <a:t>un coût pour plus d’un habitant sur deux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EAD16D09-D07B-4381-A54D-5FA287BFD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961599"/>
              </p:ext>
            </p:extLst>
          </p:nvPr>
        </p:nvGraphicFramePr>
        <p:xfrm>
          <a:off x="87957" y="1277918"/>
          <a:ext cx="6359496" cy="35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E0F33D6-2E08-4EFE-9599-CB2184B204AC}"/>
              </a:ext>
            </a:extLst>
          </p:cNvPr>
          <p:cNvSpPr txBox="1"/>
          <p:nvPr/>
        </p:nvSpPr>
        <p:spPr>
          <a:xfrm>
            <a:off x="4180682" y="1163414"/>
            <a:ext cx="211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rgbClr val="F9786D"/>
                </a:solidFill>
              </a:rPr>
              <a:t>Total Oui : 52%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9E1E93-75EF-4769-ADDD-C4E3B37EF800}"/>
              </a:ext>
            </a:extLst>
          </p:cNvPr>
          <p:cNvSpPr txBox="1"/>
          <p:nvPr/>
        </p:nvSpPr>
        <p:spPr>
          <a:xfrm>
            <a:off x="26270" y="1349074"/>
            <a:ext cx="236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rgbClr val="95AFCA"/>
                </a:solidFill>
              </a:rPr>
              <a:t>Total Non : 48%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ECAD73D-3203-4666-BC08-629D813B19D0}"/>
              </a:ext>
            </a:extLst>
          </p:cNvPr>
          <p:cNvSpPr txBox="1"/>
          <p:nvPr/>
        </p:nvSpPr>
        <p:spPr>
          <a:xfrm>
            <a:off x="4572000" y="1543355"/>
            <a:ext cx="1185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35-49 ans : </a:t>
            </a:r>
            <a:r>
              <a:rPr lang="fr-FR" sz="1050" b="1" dirty="0">
                <a:solidFill>
                  <a:srgbClr val="F9786D"/>
                </a:solidFill>
              </a:rPr>
              <a:t>56%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074FA90-DEB4-423C-A5FF-DE4FDD97BBAB}"/>
              </a:ext>
            </a:extLst>
          </p:cNvPr>
          <p:cNvSpPr txBox="1"/>
          <p:nvPr/>
        </p:nvSpPr>
        <p:spPr>
          <a:xfrm>
            <a:off x="656870" y="1852461"/>
            <a:ext cx="15428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Moins de 18 ans : </a:t>
            </a:r>
            <a:r>
              <a:rPr lang="fr-FR" sz="1050" b="1" dirty="0">
                <a:solidFill>
                  <a:srgbClr val="95AFCA"/>
                </a:solidFill>
              </a:rPr>
              <a:t>53%</a:t>
            </a:r>
          </a:p>
          <a:p>
            <a:r>
              <a:rPr lang="fr-FR" sz="1050" dirty="0"/>
              <a:t>Rural : </a:t>
            </a:r>
            <a:r>
              <a:rPr lang="fr-FR" sz="1050" b="1" dirty="0">
                <a:solidFill>
                  <a:srgbClr val="95AFCA"/>
                </a:solidFill>
              </a:rPr>
              <a:t>52%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319F104-BB88-4320-A185-7EA00116C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40847"/>
              </p:ext>
            </p:extLst>
          </p:nvPr>
        </p:nvGraphicFramePr>
        <p:xfrm>
          <a:off x="4960353" y="2069757"/>
          <a:ext cx="3670631" cy="280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777">
                  <a:extLst>
                    <a:ext uri="{9D8B030D-6E8A-4147-A177-3AD203B41FA5}">
                      <a16:colId xmlns:a16="http://schemas.microsoft.com/office/drawing/2014/main" val="1001221666"/>
                    </a:ext>
                  </a:extLst>
                </a:gridCol>
                <a:gridCol w="1336854">
                  <a:extLst>
                    <a:ext uri="{9D8B030D-6E8A-4147-A177-3AD203B41FA5}">
                      <a16:colId xmlns:a16="http://schemas.microsoft.com/office/drawing/2014/main" val="922050177"/>
                    </a:ext>
                  </a:extLst>
                </a:gridCol>
              </a:tblGrid>
              <a:tr h="17171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Détail des réponses par CSP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78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% Total Oui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78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311053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TOTAL CSP +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48%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09536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Agriculteurs exploitants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470327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Artisans, commerçants, chefs d’entreprise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14142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Cadres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49%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385886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Professions libérales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43%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73525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Professions intermédiaires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656796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TOTAL CSP -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57%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031900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Employés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58%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973232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Ouvriers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55%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29278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TOTAL RETRAITÉS ET AUTRES INACTIFS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1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29613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Etudiants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13652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Demandeurs d’emploi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110525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Femmes/hommes au foyer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54%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062505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Retraités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51%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427302"/>
                  </a:ext>
                </a:extLst>
              </a:tr>
              <a:tr h="171716"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</a:rPr>
                        <a:t>Autres inactifs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"/>
                        </a:lnSpc>
                      </a:pPr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56%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465532"/>
                  </a:ext>
                </a:extLst>
              </a:tr>
            </a:tbl>
          </a:graphicData>
        </a:graphic>
      </p:graphicFrame>
      <p:sp>
        <p:nvSpPr>
          <p:cNvPr id="14" name="Espace réservé du numéro de diapositive 1">
            <a:extLst>
              <a:ext uri="{FF2B5EF4-FFF2-40B4-BE49-F238E27FC236}">
                <a16:creationId xmlns:a16="http://schemas.microsoft.com/office/drawing/2014/main" id="{82D5AD6C-3A63-413A-89C2-79EBE570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8643" y="4767263"/>
            <a:ext cx="2057400" cy="273844"/>
          </a:xfrm>
        </p:spPr>
        <p:txBody>
          <a:bodyPr/>
          <a:lstStyle/>
          <a:p>
            <a:fld id="{EF126CE3-3D61-7144-94D3-4AC4E8BBDFC0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722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6">
            <a:extLst>
              <a:ext uri="{FF2B5EF4-FFF2-40B4-BE49-F238E27FC236}">
                <a16:creationId xmlns:a16="http://schemas.microsoft.com/office/drawing/2014/main" id="{610CA067-0EC1-479D-B404-D66CEDC09E2C}"/>
              </a:ext>
            </a:extLst>
          </p:cNvPr>
          <p:cNvGrpSpPr>
            <a:grpSpLocks/>
          </p:cNvGrpSpPr>
          <p:nvPr/>
        </p:nvGrpSpPr>
        <p:grpSpPr bwMode="auto">
          <a:xfrm>
            <a:off x="1654850" y="876300"/>
            <a:ext cx="4169940" cy="3390900"/>
            <a:chOff x="196" y="434"/>
            <a:chExt cx="198" cy="177"/>
          </a:xfrm>
          <a:solidFill>
            <a:schemeClr val="accent4">
              <a:lumMod val="50000"/>
            </a:schemeClr>
          </a:solidFill>
        </p:grpSpPr>
        <p:sp>
          <p:nvSpPr>
            <p:cNvPr id="112" name="Freeform 100">
              <a:extLst>
                <a:ext uri="{FF2B5EF4-FFF2-40B4-BE49-F238E27FC236}">
                  <a16:creationId xmlns:a16="http://schemas.microsoft.com/office/drawing/2014/main" id="{E26CB98A-5726-43E6-8C9A-0F28BE3C5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" y="434"/>
              <a:ext cx="64" cy="59"/>
            </a:xfrm>
            <a:custGeom>
              <a:avLst/>
              <a:gdLst>
                <a:gd name="T0" fmla="*/ 85 w 20000"/>
                <a:gd name="T1" fmla="*/ 11480 h 20000"/>
                <a:gd name="T2" fmla="*/ 1501 w 20000"/>
                <a:gd name="T3" fmla="*/ 10938 h 20000"/>
                <a:gd name="T4" fmla="*/ 7653 w 20000"/>
                <a:gd name="T5" fmla="*/ 3706 h 20000"/>
                <a:gd name="T6" fmla="*/ 7844 w 20000"/>
                <a:gd name="T7" fmla="*/ 249 h 20000"/>
                <a:gd name="T8" fmla="*/ 10719 w 20000"/>
                <a:gd name="T9" fmla="*/ 0 h 20000"/>
                <a:gd name="T10" fmla="*/ 13023 w 20000"/>
                <a:gd name="T11" fmla="*/ 2667 h 20000"/>
                <a:gd name="T12" fmla="*/ 17844 w 20000"/>
                <a:gd name="T13" fmla="*/ 1514 h 20000"/>
                <a:gd name="T14" fmla="*/ 17928 w 20000"/>
                <a:gd name="T15" fmla="*/ 2102 h 20000"/>
                <a:gd name="T16" fmla="*/ 19450 w 20000"/>
                <a:gd name="T17" fmla="*/ 6079 h 20000"/>
                <a:gd name="T18" fmla="*/ 18668 w 20000"/>
                <a:gd name="T19" fmla="*/ 8271 h 20000"/>
                <a:gd name="T20" fmla="*/ 19979 w 20000"/>
                <a:gd name="T21" fmla="*/ 10237 h 20000"/>
                <a:gd name="T22" fmla="*/ 13996 w 20000"/>
                <a:gd name="T23" fmla="*/ 13492 h 20000"/>
                <a:gd name="T24" fmla="*/ 14080 w 20000"/>
                <a:gd name="T25" fmla="*/ 13944 h 20000"/>
                <a:gd name="T26" fmla="*/ 14503 w 20000"/>
                <a:gd name="T27" fmla="*/ 17062 h 20000"/>
                <a:gd name="T28" fmla="*/ 10529 w 20000"/>
                <a:gd name="T29" fmla="*/ 18576 h 20000"/>
                <a:gd name="T30" fmla="*/ 9556 w 20000"/>
                <a:gd name="T31" fmla="*/ 17718 h 20000"/>
                <a:gd name="T32" fmla="*/ 8964 w 20000"/>
                <a:gd name="T33" fmla="*/ 19480 h 20000"/>
                <a:gd name="T34" fmla="*/ 7801 w 20000"/>
                <a:gd name="T35" fmla="*/ 18147 h 20000"/>
                <a:gd name="T36" fmla="*/ 5899 w 20000"/>
                <a:gd name="T37" fmla="*/ 19977 h 20000"/>
                <a:gd name="T38" fmla="*/ 4778 w 20000"/>
                <a:gd name="T39" fmla="*/ 19232 h 20000"/>
                <a:gd name="T40" fmla="*/ 4884 w 20000"/>
                <a:gd name="T41" fmla="*/ 17853 h 20000"/>
                <a:gd name="T42" fmla="*/ 3552 w 20000"/>
                <a:gd name="T43" fmla="*/ 18305 h 20000"/>
                <a:gd name="T44" fmla="*/ 1480 w 20000"/>
                <a:gd name="T45" fmla="*/ 16384 h 20000"/>
                <a:gd name="T46" fmla="*/ 2283 w 20000"/>
                <a:gd name="T47" fmla="*/ 15435 h 20000"/>
                <a:gd name="T48" fmla="*/ 1247 w 20000"/>
                <a:gd name="T49" fmla="*/ 15684 h 20000"/>
                <a:gd name="T50" fmla="*/ 0 w 20000"/>
                <a:gd name="T51" fmla="*/ 11638 h 20000"/>
                <a:gd name="T52" fmla="*/ 85 w 20000"/>
                <a:gd name="T53" fmla="*/ 1148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85" y="11480"/>
                  </a:moveTo>
                  <a:lnTo>
                    <a:pt x="1501" y="10938"/>
                  </a:lnTo>
                  <a:lnTo>
                    <a:pt x="7653" y="3706"/>
                  </a:lnTo>
                  <a:lnTo>
                    <a:pt x="7844" y="249"/>
                  </a:lnTo>
                  <a:lnTo>
                    <a:pt x="10719" y="0"/>
                  </a:lnTo>
                  <a:lnTo>
                    <a:pt x="13023" y="2667"/>
                  </a:lnTo>
                  <a:lnTo>
                    <a:pt x="17844" y="1514"/>
                  </a:lnTo>
                  <a:lnTo>
                    <a:pt x="17928" y="2102"/>
                  </a:lnTo>
                  <a:lnTo>
                    <a:pt x="19450" y="6079"/>
                  </a:lnTo>
                  <a:lnTo>
                    <a:pt x="18668" y="8271"/>
                  </a:lnTo>
                  <a:lnTo>
                    <a:pt x="19979" y="10237"/>
                  </a:lnTo>
                  <a:lnTo>
                    <a:pt x="13996" y="13492"/>
                  </a:lnTo>
                  <a:lnTo>
                    <a:pt x="14080" y="13944"/>
                  </a:lnTo>
                  <a:lnTo>
                    <a:pt x="14503" y="17062"/>
                  </a:lnTo>
                  <a:lnTo>
                    <a:pt x="10529" y="18576"/>
                  </a:lnTo>
                  <a:lnTo>
                    <a:pt x="9556" y="17718"/>
                  </a:lnTo>
                  <a:lnTo>
                    <a:pt x="8964" y="19480"/>
                  </a:lnTo>
                  <a:lnTo>
                    <a:pt x="7801" y="18147"/>
                  </a:lnTo>
                  <a:lnTo>
                    <a:pt x="5899" y="19977"/>
                  </a:lnTo>
                  <a:lnTo>
                    <a:pt x="4778" y="19232"/>
                  </a:lnTo>
                  <a:lnTo>
                    <a:pt x="4884" y="17853"/>
                  </a:lnTo>
                  <a:lnTo>
                    <a:pt x="3552" y="18305"/>
                  </a:lnTo>
                  <a:lnTo>
                    <a:pt x="1480" y="16384"/>
                  </a:lnTo>
                  <a:lnTo>
                    <a:pt x="2283" y="15435"/>
                  </a:lnTo>
                  <a:lnTo>
                    <a:pt x="1247" y="15684"/>
                  </a:lnTo>
                  <a:lnTo>
                    <a:pt x="0" y="11638"/>
                  </a:lnTo>
                  <a:lnTo>
                    <a:pt x="85" y="11480"/>
                  </a:lnTo>
                  <a:close/>
                </a:path>
              </a:pathLst>
            </a:custGeom>
            <a:solidFill>
              <a:schemeClr val="accent4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01">
              <a:extLst>
                <a:ext uri="{FF2B5EF4-FFF2-40B4-BE49-F238E27FC236}">
                  <a16:creationId xmlns:a16="http://schemas.microsoft.com/office/drawing/2014/main" id="{09F83C9D-E314-44F5-BCE8-351EB9D4B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494"/>
              <a:ext cx="73" cy="59"/>
            </a:xfrm>
            <a:custGeom>
              <a:avLst/>
              <a:gdLst>
                <a:gd name="T0" fmla="*/ 55 w 20000"/>
                <a:gd name="T1" fmla="*/ 5941 h 20000"/>
                <a:gd name="T2" fmla="*/ 294 w 20000"/>
                <a:gd name="T3" fmla="*/ 6712 h 20000"/>
                <a:gd name="T4" fmla="*/ 697 w 20000"/>
                <a:gd name="T5" fmla="*/ 9206 h 20000"/>
                <a:gd name="T6" fmla="*/ 2367 w 20000"/>
                <a:gd name="T7" fmla="*/ 11655 h 20000"/>
                <a:gd name="T8" fmla="*/ 1761 w 20000"/>
                <a:gd name="T9" fmla="*/ 12200 h 20000"/>
                <a:gd name="T10" fmla="*/ 2716 w 20000"/>
                <a:gd name="T11" fmla="*/ 12948 h 20000"/>
                <a:gd name="T12" fmla="*/ 2073 w 20000"/>
                <a:gd name="T13" fmla="*/ 13810 h 20000"/>
                <a:gd name="T14" fmla="*/ 5284 w 20000"/>
                <a:gd name="T15" fmla="*/ 17007 h 20000"/>
                <a:gd name="T16" fmla="*/ 7193 w 20000"/>
                <a:gd name="T17" fmla="*/ 17052 h 20000"/>
                <a:gd name="T18" fmla="*/ 6936 w 20000"/>
                <a:gd name="T19" fmla="*/ 18662 h 20000"/>
                <a:gd name="T20" fmla="*/ 9523 w 20000"/>
                <a:gd name="T21" fmla="*/ 19977 h 20000"/>
                <a:gd name="T22" fmla="*/ 10202 w 20000"/>
                <a:gd name="T23" fmla="*/ 18163 h 20000"/>
                <a:gd name="T24" fmla="*/ 14661 w 20000"/>
                <a:gd name="T25" fmla="*/ 19116 h 20000"/>
                <a:gd name="T26" fmla="*/ 16147 w 20000"/>
                <a:gd name="T27" fmla="*/ 17982 h 20000"/>
                <a:gd name="T28" fmla="*/ 15376 w 20000"/>
                <a:gd name="T29" fmla="*/ 15601 h 20000"/>
                <a:gd name="T30" fmla="*/ 15835 w 20000"/>
                <a:gd name="T31" fmla="*/ 13379 h 20000"/>
                <a:gd name="T32" fmla="*/ 17303 w 20000"/>
                <a:gd name="T33" fmla="*/ 14444 h 20000"/>
                <a:gd name="T34" fmla="*/ 19982 w 20000"/>
                <a:gd name="T35" fmla="*/ 12494 h 20000"/>
                <a:gd name="T36" fmla="*/ 19450 w 20000"/>
                <a:gd name="T37" fmla="*/ 11315 h 20000"/>
                <a:gd name="T38" fmla="*/ 17193 w 20000"/>
                <a:gd name="T39" fmla="*/ 11655 h 20000"/>
                <a:gd name="T40" fmla="*/ 15523 w 20000"/>
                <a:gd name="T41" fmla="*/ 10295 h 20000"/>
                <a:gd name="T42" fmla="*/ 13706 w 20000"/>
                <a:gd name="T43" fmla="*/ 4603 h 20000"/>
                <a:gd name="T44" fmla="*/ 11376 w 20000"/>
                <a:gd name="T45" fmla="*/ 1859 h 20000"/>
                <a:gd name="T46" fmla="*/ 9358 w 20000"/>
                <a:gd name="T47" fmla="*/ 1587 h 20000"/>
                <a:gd name="T48" fmla="*/ 9982 w 20000"/>
                <a:gd name="T49" fmla="*/ 1043 h 20000"/>
                <a:gd name="T50" fmla="*/ 8844 w 20000"/>
                <a:gd name="T51" fmla="*/ 0 h 20000"/>
                <a:gd name="T52" fmla="*/ 6624 w 20000"/>
                <a:gd name="T53" fmla="*/ 1088 h 20000"/>
                <a:gd name="T54" fmla="*/ 5505 w 20000"/>
                <a:gd name="T55" fmla="*/ 794 h 20000"/>
                <a:gd name="T56" fmla="*/ 3505 w 20000"/>
                <a:gd name="T57" fmla="*/ 2449 h 20000"/>
                <a:gd name="T58" fmla="*/ 1798 w 20000"/>
                <a:gd name="T59" fmla="*/ 1882 h 20000"/>
                <a:gd name="T60" fmla="*/ 2440 w 20000"/>
                <a:gd name="T61" fmla="*/ 3628 h 20000"/>
                <a:gd name="T62" fmla="*/ 1229 w 20000"/>
                <a:gd name="T63" fmla="*/ 5601 h 20000"/>
                <a:gd name="T64" fmla="*/ 0 w 20000"/>
                <a:gd name="T65" fmla="*/ 5692 h 20000"/>
                <a:gd name="T66" fmla="*/ 55 w 20000"/>
                <a:gd name="T67" fmla="*/ 594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55" y="5941"/>
                  </a:moveTo>
                  <a:lnTo>
                    <a:pt x="294" y="6712"/>
                  </a:lnTo>
                  <a:lnTo>
                    <a:pt x="697" y="9206"/>
                  </a:lnTo>
                  <a:lnTo>
                    <a:pt x="2367" y="11655"/>
                  </a:lnTo>
                  <a:lnTo>
                    <a:pt x="1761" y="12200"/>
                  </a:lnTo>
                  <a:lnTo>
                    <a:pt x="2716" y="12948"/>
                  </a:lnTo>
                  <a:lnTo>
                    <a:pt x="2073" y="13810"/>
                  </a:lnTo>
                  <a:lnTo>
                    <a:pt x="5284" y="17007"/>
                  </a:lnTo>
                  <a:lnTo>
                    <a:pt x="7193" y="17052"/>
                  </a:lnTo>
                  <a:lnTo>
                    <a:pt x="6936" y="18662"/>
                  </a:lnTo>
                  <a:lnTo>
                    <a:pt x="9523" y="19977"/>
                  </a:lnTo>
                  <a:lnTo>
                    <a:pt x="10202" y="18163"/>
                  </a:lnTo>
                  <a:lnTo>
                    <a:pt x="14661" y="19116"/>
                  </a:lnTo>
                  <a:lnTo>
                    <a:pt x="16147" y="17982"/>
                  </a:lnTo>
                  <a:lnTo>
                    <a:pt x="15376" y="15601"/>
                  </a:lnTo>
                  <a:lnTo>
                    <a:pt x="15835" y="13379"/>
                  </a:lnTo>
                  <a:lnTo>
                    <a:pt x="17303" y="14444"/>
                  </a:lnTo>
                  <a:lnTo>
                    <a:pt x="19982" y="12494"/>
                  </a:lnTo>
                  <a:lnTo>
                    <a:pt x="19450" y="11315"/>
                  </a:lnTo>
                  <a:lnTo>
                    <a:pt x="17193" y="11655"/>
                  </a:lnTo>
                  <a:lnTo>
                    <a:pt x="15523" y="10295"/>
                  </a:lnTo>
                  <a:lnTo>
                    <a:pt x="13706" y="4603"/>
                  </a:lnTo>
                  <a:lnTo>
                    <a:pt x="11376" y="1859"/>
                  </a:lnTo>
                  <a:lnTo>
                    <a:pt x="9358" y="1587"/>
                  </a:lnTo>
                  <a:lnTo>
                    <a:pt x="9982" y="1043"/>
                  </a:lnTo>
                  <a:lnTo>
                    <a:pt x="8844" y="0"/>
                  </a:lnTo>
                  <a:lnTo>
                    <a:pt x="6624" y="1088"/>
                  </a:lnTo>
                  <a:lnTo>
                    <a:pt x="5505" y="794"/>
                  </a:lnTo>
                  <a:lnTo>
                    <a:pt x="3505" y="2449"/>
                  </a:lnTo>
                  <a:lnTo>
                    <a:pt x="1798" y="1882"/>
                  </a:lnTo>
                  <a:lnTo>
                    <a:pt x="2440" y="3628"/>
                  </a:lnTo>
                  <a:lnTo>
                    <a:pt x="1229" y="5601"/>
                  </a:lnTo>
                  <a:lnTo>
                    <a:pt x="0" y="5692"/>
                  </a:lnTo>
                  <a:lnTo>
                    <a:pt x="55" y="5941"/>
                  </a:lnTo>
                  <a:close/>
                </a:path>
              </a:pathLst>
            </a:custGeom>
            <a:solidFill>
              <a:schemeClr val="accent4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108">
              <a:extLst>
                <a:ext uri="{FF2B5EF4-FFF2-40B4-BE49-F238E27FC236}">
                  <a16:creationId xmlns:a16="http://schemas.microsoft.com/office/drawing/2014/main" id="{2D18967E-4BBB-4610-8ECA-ECA06FE45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558"/>
              <a:ext cx="70" cy="53"/>
            </a:xfrm>
            <a:custGeom>
              <a:avLst/>
              <a:gdLst>
                <a:gd name="T0" fmla="*/ 19 w 20000"/>
                <a:gd name="T1" fmla="*/ 10274 h 20000"/>
                <a:gd name="T2" fmla="*/ 2302 w 20000"/>
                <a:gd name="T3" fmla="*/ 8731 h 20000"/>
                <a:gd name="T4" fmla="*/ 2566 w 20000"/>
                <a:gd name="T5" fmla="*/ 5423 h 20000"/>
                <a:gd name="T6" fmla="*/ 3528 w 20000"/>
                <a:gd name="T7" fmla="*/ 4279 h 20000"/>
                <a:gd name="T8" fmla="*/ 6642 w 20000"/>
                <a:gd name="T9" fmla="*/ 5746 h 20000"/>
                <a:gd name="T10" fmla="*/ 7189 w 20000"/>
                <a:gd name="T11" fmla="*/ 4851 h 20000"/>
                <a:gd name="T12" fmla="*/ 6189 w 20000"/>
                <a:gd name="T13" fmla="*/ 3184 h 20000"/>
                <a:gd name="T14" fmla="*/ 8472 w 20000"/>
                <a:gd name="T15" fmla="*/ 2313 h 20000"/>
                <a:gd name="T16" fmla="*/ 7151 w 20000"/>
                <a:gd name="T17" fmla="*/ 1070 h 20000"/>
                <a:gd name="T18" fmla="*/ 7642 w 20000"/>
                <a:gd name="T19" fmla="*/ 0 h 20000"/>
                <a:gd name="T20" fmla="*/ 9774 w 20000"/>
                <a:gd name="T21" fmla="*/ 2711 h 20000"/>
                <a:gd name="T22" fmla="*/ 10170 w 20000"/>
                <a:gd name="T23" fmla="*/ 597 h 20000"/>
                <a:gd name="T24" fmla="*/ 12302 w 20000"/>
                <a:gd name="T25" fmla="*/ 2065 h 20000"/>
                <a:gd name="T26" fmla="*/ 13075 w 20000"/>
                <a:gd name="T27" fmla="*/ 1144 h 20000"/>
                <a:gd name="T28" fmla="*/ 13396 w 20000"/>
                <a:gd name="T29" fmla="*/ 3408 h 20000"/>
                <a:gd name="T30" fmla="*/ 16811 w 20000"/>
                <a:gd name="T31" fmla="*/ 5274 h 20000"/>
                <a:gd name="T32" fmla="*/ 17415 w 20000"/>
                <a:gd name="T33" fmla="*/ 7736 h 20000"/>
                <a:gd name="T34" fmla="*/ 17642 w 20000"/>
                <a:gd name="T35" fmla="*/ 9677 h 20000"/>
                <a:gd name="T36" fmla="*/ 16566 w 20000"/>
                <a:gd name="T37" fmla="*/ 10124 h 20000"/>
                <a:gd name="T38" fmla="*/ 17358 w 20000"/>
                <a:gd name="T39" fmla="*/ 11915 h 20000"/>
                <a:gd name="T40" fmla="*/ 15434 w 20000"/>
                <a:gd name="T41" fmla="*/ 13383 h 20000"/>
                <a:gd name="T42" fmla="*/ 16811 w 20000"/>
                <a:gd name="T43" fmla="*/ 15622 h 20000"/>
                <a:gd name="T44" fmla="*/ 18736 w 20000"/>
                <a:gd name="T45" fmla="*/ 15174 h 20000"/>
                <a:gd name="T46" fmla="*/ 19981 w 20000"/>
                <a:gd name="T47" fmla="*/ 17662 h 20000"/>
                <a:gd name="T48" fmla="*/ 17566 w 20000"/>
                <a:gd name="T49" fmla="*/ 17736 h 20000"/>
                <a:gd name="T50" fmla="*/ 14245 w 20000"/>
                <a:gd name="T51" fmla="*/ 19975 h 20000"/>
                <a:gd name="T52" fmla="*/ 10868 w 20000"/>
                <a:gd name="T53" fmla="*/ 17736 h 20000"/>
                <a:gd name="T54" fmla="*/ 9057 w 20000"/>
                <a:gd name="T55" fmla="*/ 18930 h 20000"/>
                <a:gd name="T56" fmla="*/ 7811 w 20000"/>
                <a:gd name="T57" fmla="*/ 15796 h 20000"/>
                <a:gd name="T58" fmla="*/ 5057 w 20000"/>
                <a:gd name="T59" fmla="*/ 16020 h 20000"/>
                <a:gd name="T60" fmla="*/ 3679 w 20000"/>
                <a:gd name="T61" fmla="*/ 13856 h 20000"/>
                <a:gd name="T62" fmla="*/ 321 w 20000"/>
                <a:gd name="T63" fmla="*/ 12612 h 20000"/>
                <a:gd name="T64" fmla="*/ 0 w 20000"/>
                <a:gd name="T65" fmla="*/ 10498 h 20000"/>
                <a:gd name="T66" fmla="*/ 19 w 20000"/>
                <a:gd name="T67" fmla="*/ 1027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19" y="10274"/>
                  </a:moveTo>
                  <a:lnTo>
                    <a:pt x="2302" y="8731"/>
                  </a:lnTo>
                  <a:lnTo>
                    <a:pt x="2566" y="5423"/>
                  </a:lnTo>
                  <a:lnTo>
                    <a:pt x="3528" y="4279"/>
                  </a:lnTo>
                  <a:lnTo>
                    <a:pt x="6642" y="5746"/>
                  </a:lnTo>
                  <a:lnTo>
                    <a:pt x="7189" y="4851"/>
                  </a:lnTo>
                  <a:lnTo>
                    <a:pt x="6189" y="3184"/>
                  </a:lnTo>
                  <a:lnTo>
                    <a:pt x="8472" y="2313"/>
                  </a:lnTo>
                  <a:lnTo>
                    <a:pt x="7151" y="1070"/>
                  </a:lnTo>
                  <a:lnTo>
                    <a:pt x="7642" y="0"/>
                  </a:lnTo>
                  <a:lnTo>
                    <a:pt x="9774" y="2711"/>
                  </a:lnTo>
                  <a:lnTo>
                    <a:pt x="10170" y="597"/>
                  </a:lnTo>
                  <a:lnTo>
                    <a:pt x="12302" y="2065"/>
                  </a:lnTo>
                  <a:lnTo>
                    <a:pt x="13075" y="1144"/>
                  </a:lnTo>
                  <a:lnTo>
                    <a:pt x="13396" y="3408"/>
                  </a:lnTo>
                  <a:lnTo>
                    <a:pt x="16811" y="5274"/>
                  </a:lnTo>
                  <a:lnTo>
                    <a:pt x="17415" y="7736"/>
                  </a:lnTo>
                  <a:lnTo>
                    <a:pt x="17642" y="9677"/>
                  </a:lnTo>
                  <a:lnTo>
                    <a:pt x="16566" y="10124"/>
                  </a:lnTo>
                  <a:lnTo>
                    <a:pt x="17358" y="11915"/>
                  </a:lnTo>
                  <a:lnTo>
                    <a:pt x="15434" y="13383"/>
                  </a:lnTo>
                  <a:lnTo>
                    <a:pt x="16811" y="15622"/>
                  </a:lnTo>
                  <a:lnTo>
                    <a:pt x="18736" y="15174"/>
                  </a:lnTo>
                  <a:lnTo>
                    <a:pt x="19981" y="17662"/>
                  </a:lnTo>
                  <a:lnTo>
                    <a:pt x="17566" y="17736"/>
                  </a:lnTo>
                  <a:lnTo>
                    <a:pt x="14245" y="19975"/>
                  </a:lnTo>
                  <a:lnTo>
                    <a:pt x="10868" y="17736"/>
                  </a:lnTo>
                  <a:lnTo>
                    <a:pt x="9057" y="18930"/>
                  </a:lnTo>
                  <a:lnTo>
                    <a:pt x="7811" y="15796"/>
                  </a:lnTo>
                  <a:lnTo>
                    <a:pt x="5057" y="16020"/>
                  </a:lnTo>
                  <a:lnTo>
                    <a:pt x="3679" y="13856"/>
                  </a:lnTo>
                  <a:lnTo>
                    <a:pt x="321" y="12612"/>
                  </a:lnTo>
                  <a:lnTo>
                    <a:pt x="0" y="10498"/>
                  </a:lnTo>
                  <a:lnTo>
                    <a:pt x="19" y="10274"/>
                  </a:lnTo>
                  <a:close/>
                </a:path>
              </a:pathLst>
            </a:custGeom>
            <a:solidFill>
              <a:schemeClr val="accent4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78274637-4F86-4BD2-B1B8-1EFE6F13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442"/>
              <a:ext cx="82" cy="89"/>
            </a:xfrm>
            <a:custGeom>
              <a:avLst/>
              <a:gdLst>
                <a:gd name="T0" fmla="*/ 65 w 20000"/>
                <a:gd name="T1" fmla="*/ 7470 h 20000"/>
                <a:gd name="T2" fmla="*/ 388 w 20000"/>
                <a:gd name="T3" fmla="*/ 9509 h 20000"/>
                <a:gd name="T4" fmla="*/ 258 w 20000"/>
                <a:gd name="T5" fmla="*/ 10253 h 20000"/>
                <a:gd name="T6" fmla="*/ 1502 w 20000"/>
                <a:gd name="T7" fmla="*/ 10491 h 20000"/>
                <a:gd name="T8" fmla="*/ 485 w 20000"/>
                <a:gd name="T9" fmla="*/ 11577 h 20000"/>
                <a:gd name="T10" fmla="*/ 1777 w 20000"/>
                <a:gd name="T11" fmla="*/ 12485 h 20000"/>
                <a:gd name="T12" fmla="*/ 3732 w 20000"/>
                <a:gd name="T13" fmla="*/ 11771 h 20000"/>
                <a:gd name="T14" fmla="*/ 4733 w 20000"/>
                <a:gd name="T15" fmla="*/ 12455 h 20000"/>
                <a:gd name="T16" fmla="*/ 4200 w 20000"/>
                <a:gd name="T17" fmla="*/ 12813 h 20000"/>
                <a:gd name="T18" fmla="*/ 5977 w 20000"/>
                <a:gd name="T19" fmla="*/ 12991 h 20000"/>
                <a:gd name="T20" fmla="*/ 8029 w 20000"/>
                <a:gd name="T21" fmla="*/ 14792 h 20000"/>
                <a:gd name="T22" fmla="*/ 9628 w 20000"/>
                <a:gd name="T23" fmla="*/ 18542 h 20000"/>
                <a:gd name="T24" fmla="*/ 11082 w 20000"/>
                <a:gd name="T25" fmla="*/ 19420 h 20000"/>
                <a:gd name="T26" fmla="*/ 13086 w 20000"/>
                <a:gd name="T27" fmla="*/ 19196 h 20000"/>
                <a:gd name="T28" fmla="*/ 13538 w 20000"/>
                <a:gd name="T29" fmla="*/ 19985 h 20000"/>
                <a:gd name="T30" fmla="*/ 15073 w 20000"/>
                <a:gd name="T31" fmla="*/ 19985 h 20000"/>
                <a:gd name="T32" fmla="*/ 15170 w 20000"/>
                <a:gd name="T33" fmla="*/ 17723 h 20000"/>
                <a:gd name="T34" fmla="*/ 17157 w 20000"/>
                <a:gd name="T35" fmla="*/ 18021 h 20000"/>
                <a:gd name="T36" fmla="*/ 17658 w 20000"/>
                <a:gd name="T37" fmla="*/ 16815 h 20000"/>
                <a:gd name="T38" fmla="*/ 18853 w 20000"/>
                <a:gd name="T39" fmla="*/ 16458 h 20000"/>
                <a:gd name="T40" fmla="*/ 19984 w 20000"/>
                <a:gd name="T41" fmla="*/ 14777 h 20000"/>
                <a:gd name="T42" fmla="*/ 17658 w 20000"/>
                <a:gd name="T43" fmla="*/ 13631 h 20000"/>
                <a:gd name="T44" fmla="*/ 17787 w 20000"/>
                <a:gd name="T45" fmla="*/ 13527 h 20000"/>
                <a:gd name="T46" fmla="*/ 19015 w 20000"/>
                <a:gd name="T47" fmla="*/ 12351 h 20000"/>
                <a:gd name="T48" fmla="*/ 16898 w 20000"/>
                <a:gd name="T49" fmla="*/ 11994 h 20000"/>
                <a:gd name="T50" fmla="*/ 17157 w 20000"/>
                <a:gd name="T51" fmla="*/ 11399 h 20000"/>
                <a:gd name="T52" fmla="*/ 15864 w 20000"/>
                <a:gd name="T53" fmla="*/ 10893 h 20000"/>
                <a:gd name="T54" fmla="*/ 16123 w 20000"/>
                <a:gd name="T55" fmla="*/ 8051 h 20000"/>
                <a:gd name="T56" fmla="*/ 14152 w 20000"/>
                <a:gd name="T57" fmla="*/ 4702 h 20000"/>
                <a:gd name="T58" fmla="*/ 13635 w 20000"/>
                <a:gd name="T59" fmla="*/ 2560 h 20000"/>
                <a:gd name="T60" fmla="*/ 12698 w 20000"/>
                <a:gd name="T61" fmla="*/ 1057 h 20000"/>
                <a:gd name="T62" fmla="*/ 11567 w 20000"/>
                <a:gd name="T63" fmla="*/ 1235 h 20000"/>
                <a:gd name="T64" fmla="*/ 11195 w 20000"/>
                <a:gd name="T65" fmla="*/ 0 h 20000"/>
                <a:gd name="T66" fmla="*/ 9564 w 20000"/>
                <a:gd name="T67" fmla="*/ 1443 h 20000"/>
                <a:gd name="T68" fmla="*/ 7981 w 20000"/>
                <a:gd name="T69" fmla="*/ 4539 h 20000"/>
                <a:gd name="T70" fmla="*/ 5994 w 20000"/>
                <a:gd name="T71" fmla="*/ 4271 h 20000"/>
                <a:gd name="T72" fmla="*/ 4572 w 20000"/>
                <a:gd name="T73" fmla="*/ 5030 h 20000"/>
                <a:gd name="T74" fmla="*/ 0 w 20000"/>
                <a:gd name="T75" fmla="*/ 7173 h 20000"/>
                <a:gd name="T76" fmla="*/ 65 w 20000"/>
                <a:gd name="T77" fmla="*/ 747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00" h="20000">
                  <a:moveTo>
                    <a:pt x="65" y="7470"/>
                  </a:moveTo>
                  <a:lnTo>
                    <a:pt x="388" y="9509"/>
                  </a:lnTo>
                  <a:lnTo>
                    <a:pt x="258" y="10253"/>
                  </a:lnTo>
                  <a:lnTo>
                    <a:pt x="1502" y="10491"/>
                  </a:lnTo>
                  <a:lnTo>
                    <a:pt x="485" y="11577"/>
                  </a:lnTo>
                  <a:lnTo>
                    <a:pt x="1777" y="12485"/>
                  </a:lnTo>
                  <a:lnTo>
                    <a:pt x="3732" y="11771"/>
                  </a:lnTo>
                  <a:lnTo>
                    <a:pt x="4733" y="12455"/>
                  </a:lnTo>
                  <a:lnTo>
                    <a:pt x="4200" y="12813"/>
                  </a:lnTo>
                  <a:lnTo>
                    <a:pt x="5977" y="12991"/>
                  </a:lnTo>
                  <a:lnTo>
                    <a:pt x="8029" y="14792"/>
                  </a:lnTo>
                  <a:lnTo>
                    <a:pt x="9628" y="18542"/>
                  </a:lnTo>
                  <a:lnTo>
                    <a:pt x="11082" y="19420"/>
                  </a:lnTo>
                  <a:lnTo>
                    <a:pt x="13086" y="19196"/>
                  </a:lnTo>
                  <a:lnTo>
                    <a:pt x="13538" y="19985"/>
                  </a:lnTo>
                  <a:lnTo>
                    <a:pt x="15073" y="19985"/>
                  </a:lnTo>
                  <a:lnTo>
                    <a:pt x="15170" y="17723"/>
                  </a:lnTo>
                  <a:lnTo>
                    <a:pt x="17157" y="18021"/>
                  </a:lnTo>
                  <a:lnTo>
                    <a:pt x="17658" y="16815"/>
                  </a:lnTo>
                  <a:lnTo>
                    <a:pt x="18853" y="16458"/>
                  </a:lnTo>
                  <a:lnTo>
                    <a:pt x="19984" y="14777"/>
                  </a:lnTo>
                  <a:lnTo>
                    <a:pt x="17658" y="13631"/>
                  </a:lnTo>
                  <a:lnTo>
                    <a:pt x="17787" y="13527"/>
                  </a:lnTo>
                  <a:lnTo>
                    <a:pt x="19015" y="12351"/>
                  </a:lnTo>
                  <a:lnTo>
                    <a:pt x="16898" y="11994"/>
                  </a:lnTo>
                  <a:lnTo>
                    <a:pt x="17157" y="11399"/>
                  </a:lnTo>
                  <a:lnTo>
                    <a:pt x="15864" y="10893"/>
                  </a:lnTo>
                  <a:lnTo>
                    <a:pt x="16123" y="8051"/>
                  </a:lnTo>
                  <a:lnTo>
                    <a:pt x="14152" y="4702"/>
                  </a:lnTo>
                  <a:lnTo>
                    <a:pt x="13635" y="2560"/>
                  </a:lnTo>
                  <a:lnTo>
                    <a:pt x="12698" y="1057"/>
                  </a:lnTo>
                  <a:lnTo>
                    <a:pt x="11567" y="1235"/>
                  </a:lnTo>
                  <a:lnTo>
                    <a:pt x="11195" y="0"/>
                  </a:lnTo>
                  <a:lnTo>
                    <a:pt x="9564" y="1443"/>
                  </a:lnTo>
                  <a:lnTo>
                    <a:pt x="7981" y="4539"/>
                  </a:lnTo>
                  <a:lnTo>
                    <a:pt x="5994" y="4271"/>
                  </a:lnTo>
                  <a:lnTo>
                    <a:pt x="4572" y="5030"/>
                  </a:lnTo>
                  <a:lnTo>
                    <a:pt x="0" y="7173"/>
                  </a:lnTo>
                  <a:lnTo>
                    <a:pt x="65" y="747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2C7357FF-0F90-4D0A-AF6A-BA7EB4AB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" y="514"/>
              <a:ext cx="86" cy="87"/>
            </a:xfrm>
            <a:custGeom>
              <a:avLst/>
              <a:gdLst>
                <a:gd name="T0" fmla="*/ 125 w 20000"/>
                <a:gd name="T1" fmla="*/ 18923 h 20000"/>
                <a:gd name="T2" fmla="*/ 467 w 20000"/>
                <a:gd name="T3" fmla="*/ 16785 h 20000"/>
                <a:gd name="T4" fmla="*/ 1416 w 20000"/>
                <a:gd name="T5" fmla="*/ 17123 h 20000"/>
                <a:gd name="T6" fmla="*/ 2584 w 20000"/>
                <a:gd name="T7" fmla="*/ 15462 h 20000"/>
                <a:gd name="T8" fmla="*/ 2117 w 20000"/>
                <a:gd name="T9" fmla="*/ 14262 h 20000"/>
                <a:gd name="T10" fmla="*/ 1089 w 20000"/>
                <a:gd name="T11" fmla="*/ 14677 h 20000"/>
                <a:gd name="T12" fmla="*/ 1525 w 20000"/>
                <a:gd name="T13" fmla="*/ 13585 h 20000"/>
                <a:gd name="T14" fmla="*/ 187 w 20000"/>
                <a:gd name="T15" fmla="*/ 12585 h 20000"/>
                <a:gd name="T16" fmla="*/ 2288 w 20000"/>
                <a:gd name="T17" fmla="*/ 9692 h 20000"/>
                <a:gd name="T18" fmla="*/ 4202 w 20000"/>
                <a:gd name="T19" fmla="*/ 8015 h 20000"/>
                <a:gd name="T20" fmla="*/ 7051 w 20000"/>
                <a:gd name="T21" fmla="*/ 8923 h 20000"/>
                <a:gd name="T22" fmla="*/ 7860 w 20000"/>
                <a:gd name="T23" fmla="*/ 6046 h 20000"/>
                <a:gd name="T24" fmla="*/ 9634 w 20000"/>
                <a:gd name="T25" fmla="*/ 5631 h 20000"/>
                <a:gd name="T26" fmla="*/ 6708 w 20000"/>
                <a:gd name="T27" fmla="*/ 1877 h 20000"/>
                <a:gd name="T28" fmla="*/ 9152 w 20000"/>
                <a:gd name="T29" fmla="*/ 1431 h 20000"/>
                <a:gd name="T30" fmla="*/ 9946 w 20000"/>
                <a:gd name="T31" fmla="*/ 2277 h 20000"/>
                <a:gd name="T32" fmla="*/ 11735 w 20000"/>
                <a:gd name="T33" fmla="*/ 1538 h 20000"/>
                <a:gd name="T34" fmla="*/ 10973 w 20000"/>
                <a:gd name="T35" fmla="*/ 1062 h 20000"/>
                <a:gd name="T36" fmla="*/ 11767 w 20000"/>
                <a:gd name="T37" fmla="*/ 369 h 20000"/>
                <a:gd name="T38" fmla="*/ 14132 w 20000"/>
                <a:gd name="T39" fmla="*/ 0 h 20000"/>
                <a:gd name="T40" fmla="*/ 14475 w 20000"/>
                <a:gd name="T41" fmla="*/ 1692 h 20000"/>
                <a:gd name="T42" fmla="*/ 15891 w 20000"/>
                <a:gd name="T43" fmla="*/ 3354 h 20000"/>
                <a:gd name="T44" fmla="*/ 15377 w 20000"/>
                <a:gd name="T45" fmla="*/ 3723 h 20000"/>
                <a:gd name="T46" fmla="*/ 16187 w 20000"/>
                <a:gd name="T47" fmla="*/ 4246 h 20000"/>
                <a:gd name="T48" fmla="*/ 15642 w 20000"/>
                <a:gd name="T49" fmla="*/ 4831 h 20000"/>
                <a:gd name="T50" fmla="*/ 18366 w 20000"/>
                <a:gd name="T51" fmla="*/ 7000 h 20000"/>
                <a:gd name="T52" fmla="*/ 19984 w 20000"/>
                <a:gd name="T53" fmla="*/ 7015 h 20000"/>
                <a:gd name="T54" fmla="*/ 19767 w 20000"/>
                <a:gd name="T55" fmla="*/ 8123 h 20000"/>
                <a:gd name="T56" fmla="*/ 18226 w 20000"/>
                <a:gd name="T57" fmla="*/ 8738 h 20000"/>
                <a:gd name="T58" fmla="*/ 17572 w 20000"/>
                <a:gd name="T59" fmla="*/ 7908 h 20000"/>
                <a:gd name="T60" fmla="*/ 17074 w 20000"/>
                <a:gd name="T61" fmla="*/ 9585 h 20000"/>
                <a:gd name="T62" fmla="*/ 16016 w 20000"/>
                <a:gd name="T63" fmla="*/ 9646 h 20000"/>
                <a:gd name="T64" fmla="*/ 15689 w 20000"/>
                <a:gd name="T65" fmla="*/ 10600 h 20000"/>
                <a:gd name="T66" fmla="*/ 15518 w 20000"/>
                <a:gd name="T67" fmla="*/ 10723 h 20000"/>
                <a:gd name="T68" fmla="*/ 14895 w 20000"/>
                <a:gd name="T69" fmla="*/ 11308 h 20000"/>
                <a:gd name="T70" fmla="*/ 13136 w 20000"/>
                <a:gd name="T71" fmla="*/ 10400 h 20000"/>
                <a:gd name="T72" fmla="*/ 12794 w 20000"/>
                <a:gd name="T73" fmla="*/ 11692 h 20000"/>
                <a:gd name="T74" fmla="*/ 11035 w 20000"/>
                <a:gd name="T75" fmla="*/ 10015 h 20000"/>
                <a:gd name="T76" fmla="*/ 10646 w 20000"/>
                <a:gd name="T77" fmla="*/ 10677 h 20000"/>
                <a:gd name="T78" fmla="*/ 11735 w 20000"/>
                <a:gd name="T79" fmla="*/ 11446 h 20000"/>
                <a:gd name="T80" fmla="*/ 9837 w 20000"/>
                <a:gd name="T81" fmla="*/ 11985 h 20000"/>
                <a:gd name="T82" fmla="*/ 10661 w 20000"/>
                <a:gd name="T83" fmla="*/ 13015 h 20000"/>
                <a:gd name="T84" fmla="*/ 10226 w 20000"/>
                <a:gd name="T85" fmla="*/ 13585 h 20000"/>
                <a:gd name="T86" fmla="*/ 7642 w 20000"/>
                <a:gd name="T87" fmla="*/ 12677 h 20000"/>
                <a:gd name="T88" fmla="*/ 6848 w 20000"/>
                <a:gd name="T89" fmla="*/ 13369 h 20000"/>
                <a:gd name="T90" fmla="*/ 6646 w 20000"/>
                <a:gd name="T91" fmla="*/ 15431 h 20000"/>
                <a:gd name="T92" fmla="*/ 4747 w 20000"/>
                <a:gd name="T93" fmla="*/ 16369 h 20000"/>
                <a:gd name="T94" fmla="*/ 4732 w 20000"/>
                <a:gd name="T95" fmla="*/ 16523 h 20000"/>
                <a:gd name="T96" fmla="*/ 5012 w 20000"/>
                <a:gd name="T97" fmla="*/ 17831 h 20000"/>
                <a:gd name="T98" fmla="*/ 2864 w 20000"/>
                <a:gd name="T99" fmla="*/ 17246 h 20000"/>
                <a:gd name="T100" fmla="*/ 2708 w 20000"/>
                <a:gd name="T101" fmla="*/ 19985 h 20000"/>
                <a:gd name="T102" fmla="*/ 405 w 20000"/>
                <a:gd name="T103" fmla="*/ 19815 h 20000"/>
                <a:gd name="T104" fmla="*/ 0 w 20000"/>
                <a:gd name="T105" fmla="*/ 19200 h 20000"/>
                <a:gd name="T106" fmla="*/ 125 w 20000"/>
                <a:gd name="T107" fmla="*/ 1892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00" h="20000">
                  <a:moveTo>
                    <a:pt x="125" y="18923"/>
                  </a:moveTo>
                  <a:lnTo>
                    <a:pt x="467" y="16785"/>
                  </a:lnTo>
                  <a:lnTo>
                    <a:pt x="1416" y="17123"/>
                  </a:lnTo>
                  <a:lnTo>
                    <a:pt x="2584" y="15462"/>
                  </a:lnTo>
                  <a:lnTo>
                    <a:pt x="2117" y="14262"/>
                  </a:lnTo>
                  <a:lnTo>
                    <a:pt x="1089" y="14677"/>
                  </a:lnTo>
                  <a:lnTo>
                    <a:pt x="1525" y="13585"/>
                  </a:lnTo>
                  <a:lnTo>
                    <a:pt x="187" y="12585"/>
                  </a:lnTo>
                  <a:lnTo>
                    <a:pt x="2288" y="9692"/>
                  </a:lnTo>
                  <a:lnTo>
                    <a:pt x="4202" y="8015"/>
                  </a:lnTo>
                  <a:lnTo>
                    <a:pt x="7051" y="8923"/>
                  </a:lnTo>
                  <a:lnTo>
                    <a:pt x="7860" y="6046"/>
                  </a:lnTo>
                  <a:lnTo>
                    <a:pt x="9634" y="5631"/>
                  </a:lnTo>
                  <a:lnTo>
                    <a:pt x="6708" y="1877"/>
                  </a:lnTo>
                  <a:lnTo>
                    <a:pt x="9152" y="1431"/>
                  </a:lnTo>
                  <a:lnTo>
                    <a:pt x="9946" y="2277"/>
                  </a:lnTo>
                  <a:lnTo>
                    <a:pt x="11735" y="1538"/>
                  </a:lnTo>
                  <a:lnTo>
                    <a:pt x="10973" y="1062"/>
                  </a:lnTo>
                  <a:lnTo>
                    <a:pt x="11767" y="369"/>
                  </a:lnTo>
                  <a:lnTo>
                    <a:pt x="14132" y="0"/>
                  </a:lnTo>
                  <a:lnTo>
                    <a:pt x="14475" y="1692"/>
                  </a:lnTo>
                  <a:lnTo>
                    <a:pt x="15891" y="3354"/>
                  </a:lnTo>
                  <a:lnTo>
                    <a:pt x="15377" y="3723"/>
                  </a:lnTo>
                  <a:lnTo>
                    <a:pt x="16187" y="4246"/>
                  </a:lnTo>
                  <a:lnTo>
                    <a:pt x="15642" y="4831"/>
                  </a:lnTo>
                  <a:lnTo>
                    <a:pt x="18366" y="7000"/>
                  </a:lnTo>
                  <a:lnTo>
                    <a:pt x="19984" y="7015"/>
                  </a:lnTo>
                  <a:lnTo>
                    <a:pt x="19767" y="8123"/>
                  </a:lnTo>
                  <a:lnTo>
                    <a:pt x="18226" y="8738"/>
                  </a:lnTo>
                  <a:lnTo>
                    <a:pt x="17572" y="7908"/>
                  </a:lnTo>
                  <a:lnTo>
                    <a:pt x="17074" y="9585"/>
                  </a:lnTo>
                  <a:lnTo>
                    <a:pt x="16016" y="9646"/>
                  </a:lnTo>
                  <a:lnTo>
                    <a:pt x="15689" y="10600"/>
                  </a:lnTo>
                  <a:lnTo>
                    <a:pt x="15518" y="10723"/>
                  </a:lnTo>
                  <a:lnTo>
                    <a:pt x="14895" y="11308"/>
                  </a:lnTo>
                  <a:lnTo>
                    <a:pt x="13136" y="10400"/>
                  </a:lnTo>
                  <a:lnTo>
                    <a:pt x="12794" y="11692"/>
                  </a:lnTo>
                  <a:lnTo>
                    <a:pt x="11035" y="10015"/>
                  </a:lnTo>
                  <a:lnTo>
                    <a:pt x="10646" y="10677"/>
                  </a:lnTo>
                  <a:lnTo>
                    <a:pt x="11735" y="11446"/>
                  </a:lnTo>
                  <a:lnTo>
                    <a:pt x="9837" y="11985"/>
                  </a:lnTo>
                  <a:lnTo>
                    <a:pt x="10661" y="13015"/>
                  </a:lnTo>
                  <a:lnTo>
                    <a:pt x="10226" y="13585"/>
                  </a:lnTo>
                  <a:lnTo>
                    <a:pt x="7642" y="12677"/>
                  </a:lnTo>
                  <a:lnTo>
                    <a:pt x="6848" y="13369"/>
                  </a:lnTo>
                  <a:lnTo>
                    <a:pt x="6646" y="15431"/>
                  </a:lnTo>
                  <a:lnTo>
                    <a:pt x="4747" y="16369"/>
                  </a:lnTo>
                  <a:lnTo>
                    <a:pt x="4732" y="16523"/>
                  </a:lnTo>
                  <a:lnTo>
                    <a:pt x="5012" y="17831"/>
                  </a:lnTo>
                  <a:lnTo>
                    <a:pt x="2864" y="17246"/>
                  </a:lnTo>
                  <a:lnTo>
                    <a:pt x="2708" y="19985"/>
                  </a:lnTo>
                  <a:lnTo>
                    <a:pt x="405" y="19815"/>
                  </a:lnTo>
                  <a:lnTo>
                    <a:pt x="0" y="19200"/>
                  </a:lnTo>
                  <a:lnTo>
                    <a:pt x="125" y="1892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ADF9D831-5FE8-48E1-8305-1463B0BE2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501"/>
              <a:ext cx="77" cy="55"/>
            </a:xfrm>
            <a:custGeom>
              <a:avLst/>
              <a:gdLst>
                <a:gd name="T0" fmla="*/ 17 w 20000"/>
                <a:gd name="T1" fmla="*/ 10688 h 20000"/>
                <a:gd name="T2" fmla="*/ 1282 w 20000"/>
                <a:gd name="T3" fmla="*/ 8251 h 20000"/>
                <a:gd name="T4" fmla="*/ 1369 w 20000"/>
                <a:gd name="T5" fmla="*/ 4391 h 20000"/>
                <a:gd name="T6" fmla="*/ 763 w 20000"/>
                <a:gd name="T7" fmla="*/ 3932 h 20000"/>
                <a:gd name="T8" fmla="*/ 3605 w 20000"/>
                <a:gd name="T9" fmla="*/ 2075 h 20000"/>
                <a:gd name="T10" fmla="*/ 4939 w 20000"/>
                <a:gd name="T11" fmla="*/ 4053 h 20000"/>
                <a:gd name="T12" fmla="*/ 5078 w 20000"/>
                <a:gd name="T13" fmla="*/ 2002 h 20000"/>
                <a:gd name="T14" fmla="*/ 6170 w 20000"/>
                <a:gd name="T15" fmla="*/ 2364 h 20000"/>
                <a:gd name="T16" fmla="*/ 6984 w 20000"/>
                <a:gd name="T17" fmla="*/ 1134 h 20000"/>
                <a:gd name="T18" fmla="*/ 8128 w 20000"/>
                <a:gd name="T19" fmla="*/ 2002 h 20000"/>
                <a:gd name="T20" fmla="*/ 11941 w 20000"/>
                <a:gd name="T21" fmla="*/ 0 h 20000"/>
                <a:gd name="T22" fmla="*/ 12964 w 20000"/>
                <a:gd name="T23" fmla="*/ 1327 h 20000"/>
                <a:gd name="T24" fmla="*/ 14055 w 20000"/>
                <a:gd name="T25" fmla="*/ 386 h 20000"/>
                <a:gd name="T26" fmla="*/ 15667 w 20000"/>
                <a:gd name="T27" fmla="*/ 1134 h 20000"/>
                <a:gd name="T28" fmla="*/ 14177 w 20000"/>
                <a:gd name="T29" fmla="*/ 3643 h 20000"/>
                <a:gd name="T30" fmla="*/ 15945 w 20000"/>
                <a:gd name="T31" fmla="*/ 4487 h 20000"/>
                <a:gd name="T32" fmla="*/ 16031 w 20000"/>
                <a:gd name="T33" fmla="*/ 7696 h 20000"/>
                <a:gd name="T34" fmla="*/ 16707 w 20000"/>
                <a:gd name="T35" fmla="*/ 7720 h 20000"/>
                <a:gd name="T36" fmla="*/ 19983 w 20000"/>
                <a:gd name="T37" fmla="*/ 13607 h 20000"/>
                <a:gd name="T38" fmla="*/ 17990 w 20000"/>
                <a:gd name="T39" fmla="*/ 14258 h 20000"/>
                <a:gd name="T40" fmla="*/ 17106 w 20000"/>
                <a:gd name="T41" fmla="*/ 18770 h 20000"/>
                <a:gd name="T42" fmla="*/ 13934 w 20000"/>
                <a:gd name="T43" fmla="*/ 17346 h 20000"/>
                <a:gd name="T44" fmla="*/ 11802 w 20000"/>
                <a:gd name="T45" fmla="*/ 19976 h 20000"/>
                <a:gd name="T46" fmla="*/ 8094 w 20000"/>
                <a:gd name="T47" fmla="*/ 18890 h 20000"/>
                <a:gd name="T48" fmla="*/ 7591 w 20000"/>
                <a:gd name="T49" fmla="*/ 17684 h 20000"/>
                <a:gd name="T50" fmla="*/ 6031 w 20000"/>
                <a:gd name="T51" fmla="*/ 18094 h 20000"/>
                <a:gd name="T52" fmla="*/ 5182 w 20000"/>
                <a:gd name="T53" fmla="*/ 14210 h 20000"/>
                <a:gd name="T54" fmla="*/ 3518 w 20000"/>
                <a:gd name="T55" fmla="*/ 11821 h 20000"/>
                <a:gd name="T56" fmla="*/ 2409 w 20000"/>
                <a:gd name="T57" fmla="*/ 12328 h 20000"/>
                <a:gd name="T58" fmla="*/ 485 w 20000"/>
                <a:gd name="T59" fmla="*/ 12111 h 20000"/>
                <a:gd name="T60" fmla="*/ 0 w 20000"/>
                <a:gd name="T61" fmla="*/ 11242 h 20000"/>
                <a:gd name="T62" fmla="*/ 17 w 20000"/>
                <a:gd name="T63" fmla="*/ 1068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7" y="10688"/>
                  </a:moveTo>
                  <a:lnTo>
                    <a:pt x="1282" y="8251"/>
                  </a:lnTo>
                  <a:lnTo>
                    <a:pt x="1369" y="4391"/>
                  </a:lnTo>
                  <a:lnTo>
                    <a:pt x="763" y="3932"/>
                  </a:lnTo>
                  <a:lnTo>
                    <a:pt x="3605" y="2075"/>
                  </a:lnTo>
                  <a:lnTo>
                    <a:pt x="4939" y="4053"/>
                  </a:lnTo>
                  <a:lnTo>
                    <a:pt x="5078" y="2002"/>
                  </a:lnTo>
                  <a:lnTo>
                    <a:pt x="6170" y="2364"/>
                  </a:lnTo>
                  <a:lnTo>
                    <a:pt x="6984" y="1134"/>
                  </a:lnTo>
                  <a:lnTo>
                    <a:pt x="8128" y="2002"/>
                  </a:lnTo>
                  <a:lnTo>
                    <a:pt x="11941" y="0"/>
                  </a:lnTo>
                  <a:lnTo>
                    <a:pt x="12964" y="1327"/>
                  </a:lnTo>
                  <a:lnTo>
                    <a:pt x="14055" y="386"/>
                  </a:lnTo>
                  <a:lnTo>
                    <a:pt x="15667" y="1134"/>
                  </a:lnTo>
                  <a:lnTo>
                    <a:pt x="14177" y="3643"/>
                  </a:lnTo>
                  <a:lnTo>
                    <a:pt x="15945" y="4487"/>
                  </a:lnTo>
                  <a:lnTo>
                    <a:pt x="16031" y="7696"/>
                  </a:lnTo>
                  <a:lnTo>
                    <a:pt x="16707" y="7720"/>
                  </a:lnTo>
                  <a:lnTo>
                    <a:pt x="19983" y="13607"/>
                  </a:lnTo>
                  <a:lnTo>
                    <a:pt x="17990" y="14258"/>
                  </a:lnTo>
                  <a:lnTo>
                    <a:pt x="17106" y="18770"/>
                  </a:lnTo>
                  <a:lnTo>
                    <a:pt x="13934" y="17346"/>
                  </a:lnTo>
                  <a:lnTo>
                    <a:pt x="11802" y="19976"/>
                  </a:lnTo>
                  <a:lnTo>
                    <a:pt x="8094" y="18890"/>
                  </a:lnTo>
                  <a:lnTo>
                    <a:pt x="7591" y="17684"/>
                  </a:lnTo>
                  <a:lnTo>
                    <a:pt x="6031" y="18094"/>
                  </a:lnTo>
                  <a:lnTo>
                    <a:pt x="5182" y="14210"/>
                  </a:lnTo>
                  <a:lnTo>
                    <a:pt x="3518" y="11821"/>
                  </a:lnTo>
                  <a:lnTo>
                    <a:pt x="2409" y="12328"/>
                  </a:lnTo>
                  <a:lnTo>
                    <a:pt x="485" y="12111"/>
                  </a:lnTo>
                  <a:lnTo>
                    <a:pt x="0" y="11242"/>
                  </a:lnTo>
                  <a:lnTo>
                    <a:pt x="17" y="10688"/>
                  </a:lnTo>
                  <a:close/>
                </a:path>
              </a:pathLst>
            </a:custGeom>
            <a:solidFill>
              <a:schemeClr val="accent4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6C84FCDC-4065-4DF0-BEE7-88A068E4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" y="534"/>
              <a:ext cx="51" cy="67"/>
            </a:xfrm>
            <a:custGeom>
              <a:avLst/>
              <a:gdLst>
                <a:gd name="T0" fmla="*/ 206 w 20000"/>
                <a:gd name="T1" fmla="*/ 15925 h 20000"/>
                <a:gd name="T2" fmla="*/ 3200 w 20000"/>
                <a:gd name="T3" fmla="*/ 17106 h 20000"/>
                <a:gd name="T4" fmla="*/ 5213 w 20000"/>
                <a:gd name="T5" fmla="*/ 19331 h 20000"/>
                <a:gd name="T6" fmla="*/ 10116 w 20000"/>
                <a:gd name="T7" fmla="*/ 18622 h 20000"/>
                <a:gd name="T8" fmla="*/ 12439 w 20000"/>
                <a:gd name="T9" fmla="*/ 19980 h 20000"/>
                <a:gd name="T10" fmla="*/ 13858 w 20000"/>
                <a:gd name="T11" fmla="*/ 18996 h 20000"/>
                <a:gd name="T12" fmla="*/ 16361 w 20000"/>
                <a:gd name="T13" fmla="*/ 19606 h 20000"/>
                <a:gd name="T14" fmla="*/ 15690 w 20000"/>
                <a:gd name="T15" fmla="*/ 18799 h 20000"/>
                <a:gd name="T16" fmla="*/ 15897 w 20000"/>
                <a:gd name="T17" fmla="*/ 18465 h 20000"/>
                <a:gd name="T18" fmla="*/ 16465 w 20000"/>
                <a:gd name="T19" fmla="*/ 15728 h 20000"/>
                <a:gd name="T20" fmla="*/ 18065 w 20000"/>
                <a:gd name="T21" fmla="*/ 16161 h 20000"/>
                <a:gd name="T22" fmla="*/ 19974 w 20000"/>
                <a:gd name="T23" fmla="*/ 14035 h 20000"/>
                <a:gd name="T24" fmla="*/ 19200 w 20000"/>
                <a:gd name="T25" fmla="*/ 12500 h 20000"/>
                <a:gd name="T26" fmla="*/ 17497 w 20000"/>
                <a:gd name="T27" fmla="*/ 13031 h 20000"/>
                <a:gd name="T28" fmla="*/ 18219 w 20000"/>
                <a:gd name="T29" fmla="*/ 11634 h 20000"/>
                <a:gd name="T30" fmla="*/ 16000 w 20000"/>
                <a:gd name="T31" fmla="*/ 10354 h 20000"/>
                <a:gd name="T32" fmla="*/ 19484 w 20000"/>
                <a:gd name="T33" fmla="*/ 6654 h 20000"/>
                <a:gd name="T34" fmla="*/ 13961 w 20000"/>
                <a:gd name="T35" fmla="*/ 5768 h 20000"/>
                <a:gd name="T36" fmla="*/ 13239 w 20000"/>
                <a:gd name="T37" fmla="*/ 4803 h 20000"/>
                <a:gd name="T38" fmla="*/ 10890 w 20000"/>
                <a:gd name="T39" fmla="*/ 5118 h 20000"/>
                <a:gd name="T40" fmla="*/ 9626 w 20000"/>
                <a:gd name="T41" fmla="*/ 1969 h 20000"/>
                <a:gd name="T42" fmla="*/ 7148 w 20000"/>
                <a:gd name="T43" fmla="*/ 0 h 20000"/>
                <a:gd name="T44" fmla="*/ 5497 w 20000"/>
                <a:gd name="T45" fmla="*/ 433 h 20000"/>
                <a:gd name="T46" fmla="*/ 6916 w 20000"/>
                <a:gd name="T47" fmla="*/ 2894 h 20000"/>
                <a:gd name="T48" fmla="*/ 5961 w 20000"/>
                <a:gd name="T49" fmla="*/ 4075 h 20000"/>
                <a:gd name="T50" fmla="*/ 7226 w 20000"/>
                <a:gd name="T51" fmla="*/ 3465 h 20000"/>
                <a:gd name="T52" fmla="*/ 7742 w 20000"/>
                <a:gd name="T53" fmla="*/ 5610 h 20000"/>
                <a:gd name="T54" fmla="*/ 0 w 20000"/>
                <a:gd name="T55" fmla="*/ 14409 h 20000"/>
                <a:gd name="T56" fmla="*/ 206 w 20000"/>
                <a:gd name="T57" fmla="*/ 1592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00" h="20000">
                  <a:moveTo>
                    <a:pt x="206" y="15925"/>
                  </a:moveTo>
                  <a:lnTo>
                    <a:pt x="3200" y="17106"/>
                  </a:lnTo>
                  <a:lnTo>
                    <a:pt x="5213" y="19331"/>
                  </a:lnTo>
                  <a:lnTo>
                    <a:pt x="10116" y="18622"/>
                  </a:lnTo>
                  <a:lnTo>
                    <a:pt x="12439" y="19980"/>
                  </a:lnTo>
                  <a:lnTo>
                    <a:pt x="13858" y="18996"/>
                  </a:lnTo>
                  <a:lnTo>
                    <a:pt x="16361" y="19606"/>
                  </a:lnTo>
                  <a:lnTo>
                    <a:pt x="15690" y="18799"/>
                  </a:lnTo>
                  <a:lnTo>
                    <a:pt x="15897" y="18465"/>
                  </a:lnTo>
                  <a:lnTo>
                    <a:pt x="16465" y="15728"/>
                  </a:lnTo>
                  <a:lnTo>
                    <a:pt x="18065" y="16161"/>
                  </a:lnTo>
                  <a:lnTo>
                    <a:pt x="19974" y="14035"/>
                  </a:lnTo>
                  <a:lnTo>
                    <a:pt x="19200" y="12500"/>
                  </a:lnTo>
                  <a:lnTo>
                    <a:pt x="17497" y="13031"/>
                  </a:lnTo>
                  <a:lnTo>
                    <a:pt x="18219" y="11634"/>
                  </a:lnTo>
                  <a:lnTo>
                    <a:pt x="16000" y="10354"/>
                  </a:lnTo>
                  <a:lnTo>
                    <a:pt x="19484" y="6654"/>
                  </a:lnTo>
                  <a:lnTo>
                    <a:pt x="13961" y="5768"/>
                  </a:lnTo>
                  <a:lnTo>
                    <a:pt x="13239" y="4803"/>
                  </a:lnTo>
                  <a:lnTo>
                    <a:pt x="10890" y="5118"/>
                  </a:lnTo>
                  <a:lnTo>
                    <a:pt x="9626" y="1969"/>
                  </a:lnTo>
                  <a:lnTo>
                    <a:pt x="7148" y="0"/>
                  </a:lnTo>
                  <a:lnTo>
                    <a:pt x="5497" y="433"/>
                  </a:lnTo>
                  <a:lnTo>
                    <a:pt x="6916" y="2894"/>
                  </a:lnTo>
                  <a:lnTo>
                    <a:pt x="5961" y="4075"/>
                  </a:lnTo>
                  <a:lnTo>
                    <a:pt x="7226" y="3465"/>
                  </a:lnTo>
                  <a:lnTo>
                    <a:pt x="7742" y="5610"/>
                  </a:lnTo>
                  <a:lnTo>
                    <a:pt x="0" y="14409"/>
                  </a:lnTo>
                  <a:lnTo>
                    <a:pt x="206" y="1592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122">
              <a:extLst>
                <a:ext uri="{FF2B5EF4-FFF2-40B4-BE49-F238E27FC236}">
                  <a16:creationId xmlns:a16="http://schemas.microsoft.com/office/drawing/2014/main" id="{BC99CC4F-495C-4CC4-89C0-63B78433C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" y="480"/>
              <a:ext cx="65" cy="44"/>
            </a:xfrm>
            <a:custGeom>
              <a:avLst/>
              <a:gdLst>
                <a:gd name="T0" fmla="*/ 102 w 20000"/>
                <a:gd name="T1" fmla="*/ 9387 h 20000"/>
                <a:gd name="T2" fmla="*/ 880 w 20000"/>
                <a:gd name="T3" fmla="*/ 7713 h 20000"/>
                <a:gd name="T4" fmla="*/ 2252 w 20000"/>
                <a:gd name="T5" fmla="*/ 8132 h 20000"/>
                <a:gd name="T6" fmla="*/ 1842 w 20000"/>
                <a:gd name="T7" fmla="*/ 6607 h 20000"/>
                <a:gd name="T8" fmla="*/ 3439 w 20000"/>
                <a:gd name="T9" fmla="*/ 3587 h 20000"/>
                <a:gd name="T10" fmla="*/ 2252 w 20000"/>
                <a:gd name="T11" fmla="*/ 2362 h 20000"/>
                <a:gd name="T12" fmla="*/ 2620 w 20000"/>
                <a:gd name="T13" fmla="*/ 359 h 20000"/>
                <a:gd name="T14" fmla="*/ 5363 w 20000"/>
                <a:gd name="T15" fmla="*/ 329 h 20000"/>
                <a:gd name="T16" fmla="*/ 6366 w 20000"/>
                <a:gd name="T17" fmla="*/ 0 h 20000"/>
                <a:gd name="T18" fmla="*/ 5589 w 20000"/>
                <a:gd name="T19" fmla="*/ 1256 h 20000"/>
                <a:gd name="T20" fmla="*/ 7595 w 20000"/>
                <a:gd name="T21" fmla="*/ 3797 h 20000"/>
                <a:gd name="T22" fmla="*/ 8905 w 20000"/>
                <a:gd name="T23" fmla="*/ 3169 h 20000"/>
                <a:gd name="T24" fmla="*/ 8782 w 20000"/>
                <a:gd name="T25" fmla="*/ 5022 h 20000"/>
                <a:gd name="T26" fmla="*/ 9867 w 20000"/>
                <a:gd name="T27" fmla="*/ 6009 h 20000"/>
                <a:gd name="T28" fmla="*/ 11709 w 20000"/>
                <a:gd name="T29" fmla="*/ 3587 h 20000"/>
                <a:gd name="T30" fmla="*/ 12835 w 20000"/>
                <a:gd name="T31" fmla="*/ 5351 h 20000"/>
                <a:gd name="T32" fmla="*/ 13408 w 20000"/>
                <a:gd name="T33" fmla="*/ 3019 h 20000"/>
                <a:gd name="T34" fmla="*/ 14350 w 20000"/>
                <a:gd name="T35" fmla="*/ 4155 h 20000"/>
                <a:gd name="T36" fmla="*/ 18219 w 20000"/>
                <a:gd name="T37" fmla="*/ 2123 h 20000"/>
                <a:gd name="T38" fmla="*/ 18035 w 20000"/>
                <a:gd name="T39" fmla="*/ 3617 h 20000"/>
                <a:gd name="T40" fmla="*/ 19611 w 20000"/>
                <a:gd name="T41" fmla="*/ 4096 h 20000"/>
                <a:gd name="T42" fmla="*/ 18321 w 20000"/>
                <a:gd name="T43" fmla="*/ 6278 h 20000"/>
                <a:gd name="T44" fmla="*/ 19980 w 20000"/>
                <a:gd name="T45" fmla="*/ 8132 h 20000"/>
                <a:gd name="T46" fmla="*/ 18731 w 20000"/>
                <a:gd name="T47" fmla="*/ 7713 h 20000"/>
                <a:gd name="T48" fmla="*/ 16499 w 20000"/>
                <a:gd name="T49" fmla="*/ 9895 h 20000"/>
                <a:gd name="T50" fmla="*/ 14596 w 20000"/>
                <a:gd name="T51" fmla="*/ 9178 h 20000"/>
                <a:gd name="T52" fmla="*/ 15312 w 20000"/>
                <a:gd name="T53" fmla="*/ 11480 h 20000"/>
                <a:gd name="T54" fmla="*/ 13961 w 20000"/>
                <a:gd name="T55" fmla="*/ 14081 h 20000"/>
                <a:gd name="T56" fmla="*/ 12590 w 20000"/>
                <a:gd name="T57" fmla="*/ 14200 h 20000"/>
                <a:gd name="T58" fmla="*/ 12651 w 20000"/>
                <a:gd name="T59" fmla="*/ 14529 h 20000"/>
                <a:gd name="T60" fmla="*/ 12917 w 20000"/>
                <a:gd name="T61" fmla="*/ 15546 h 20000"/>
                <a:gd name="T62" fmla="*/ 9806 w 20000"/>
                <a:gd name="T63" fmla="*/ 16263 h 20000"/>
                <a:gd name="T64" fmla="*/ 8762 w 20000"/>
                <a:gd name="T65" fmla="*/ 17578 h 20000"/>
                <a:gd name="T66" fmla="*/ 9744 w 20000"/>
                <a:gd name="T67" fmla="*/ 18505 h 20000"/>
                <a:gd name="T68" fmla="*/ 7410 w 20000"/>
                <a:gd name="T69" fmla="*/ 19970 h 20000"/>
                <a:gd name="T70" fmla="*/ 6366 w 20000"/>
                <a:gd name="T71" fmla="*/ 18296 h 20000"/>
                <a:gd name="T72" fmla="*/ 3132 w 20000"/>
                <a:gd name="T73" fmla="*/ 19193 h 20000"/>
                <a:gd name="T74" fmla="*/ 2334 w 20000"/>
                <a:gd name="T75" fmla="*/ 19163 h 20000"/>
                <a:gd name="T76" fmla="*/ 2231 w 20000"/>
                <a:gd name="T77" fmla="*/ 15157 h 20000"/>
                <a:gd name="T78" fmla="*/ 143 w 20000"/>
                <a:gd name="T79" fmla="*/ 14111 h 20000"/>
                <a:gd name="T80" fmla="*/ 1904 w 20000"/>
                <a:gd name="T81" fmla="*/ 11031 h 20000"/>
                <a:gd name="T82" fmla="*/ 0 w 20000"/>
                <a:gd name="T83" fmla="*/ 10105 h 20000"/>
                <a:gd name="T84" fmla="*/ 102 w 20000"/>
                <a:gd name="T85" fmla="*/ 93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02" y="9387"/>
                  </a:moveTo>
                  <a:lnTo>
                    <a:pt x="880" y="7713"/>
                  </a:lnTo>
                  <a:lnTo>
                    <a:pt x="2252" y="8132"/>
                  </a:lnTo>
                  <a:lnTo>
                    <a:pt x="1842" y="6607"/>
                  </a:lnTo>
                  <a:lnTo>
                    <a:pt x="3439" y="3587"/>
                  </a:lnTo>
                  <a:lnTo>
                    <a:pt x="2252" y="2362"/>
                  </a:lnTo>
                  <a:lnTo>
                    <a:pt x="2620" y="359"/>
                  </a:lnTo>
                  <a:lnTo>
                    <a:pt x="5363" y="329"/>
                  </a:lnTo>
                  <a:lnTo>
                    <a:pt x="6366" y="0"/>
                  </a:lnTo>
                  <a:lnTo>
                    <a:pt x="5589" y="1256"/>
                  </a:lnTo>
                  <a:lnTo>
                    <a:pt x="7595" y="3797"/>
                  </a:lnTo>
                  <a:lnTo>
                    <a:pt x="8905" y="3169"/>
                  </a:lnTo>
                  <a:lnTo>
                    <a:pt x="8782" y="5022"/>
                  </a:lnTo>
                  <a:lnTo>
                    <a:pt x="9867" y="6009"/>
                  </a:lnTo>
                  <a:lnTo>
                    <a:pt x="11709" y="3587"/>
                  </a:lnTo>
                  <a:lnTo>
                    <a:pt x="12835" y="5351"/>
                  </a:lnTo>
                  <a:lnTo>
                    <a:pt x="13408" y="3019"/>
                  </a:lnTo>
                  <a:lnTo>
                    <a:pt x="14350" y="4155"/>
                  </a:lnTo>
                  <a:lnTo>
                    <a:pt x="18219" y="2123"/>
                  </a:lnTo>
                  <a:lnTo>
                    <a:pt x="18035" y="3617"/>
                  </a:lnTo>
                  <a:lnTo>
                    <a:pt x="19611" y="4096"/>
                  </a:lnTo>
                  <a:lnTo>
                    <a:pt x="18321" y="6278"/>
                  </a:lnTo>
                  <a:lnTo>
                    <a:pt x="19980" y="8132"/>
                  </a:lnTo>
                  <a:lnTo>
                    <a:pt x="18731" y="7713"/>
                  </a:lnTo>
                  <a:lnTo>
                    <a:pt x="16499" y="9895"/>
                  </a:lnTo>
                  <a:lnTo>
                    <a:pt x="14596" y="9178"/>
                  </a:lnTo>
                  <a:lnTo>
                    <a:pt x="15312" y="11480"/>
                  </a:lnTo>
                  <a:lnTo>
                    <a:pt x="13961" y="14081"/>
                  </a:lnTo>
                  <a:lnTo>
                    <a:pt x="12590" y="14200"/>
                  </a:lnTo>
                  <a:lnTo>
                    <a:pt x="12651" y="14529"/>
                  </a:lnTo>
                  <a:lnTo>
                    <a:pt x="12917" y="15546"/>
                  </a:lnTo>
                  <a:lnTo>
                    <a:pt x="9806" y="16263"/>
                  </a:lnTo>
                  <a:lnTo>
                    <a:pt x="8762" y="17578"/>
                  </a:lnTo>
                  <a:lnTo>
                    <a:pt x="9744" y="18505"/>
                  </a:lnTo>
                  <a:lnTo>
                    <a:pt x="7410" y="19970"/>
                  </a:lnTo>
                  <a:lnTo>
                    <a:pt x="6366" y="18296"/>
                  </a:lnTo>
                  <a:lnTo>
                    <a:pt x="3132" y="19193"/>
                  </a:lnTo>
                  <a:lnTo>
                    <a:pt x="2334" y="19163"/>
                  </a:lnTo>
                  <a:lnTo>
                    <a:pt x="2231" y="15157"/>
                  </a:lnTo>
                  <a:lnTo>
                    <a:pt x="143" y="14111"/>
                  </a:lnTo>
                  <a:lnTo>
                    <a:pt x="1904" y="11031"/>
                  </a:lnTo>
                  <a:lnTo>
                    <a:pt x="0" y="10105"/>
                  </a:lnTo>
                  <a:lnTo>
                    <a:pt x="102" y="9387"/>
                  </a:lnTo>
                  <a:close/>
                </a:path>
              </a:pathLst>
            </a:custGeom>
            <a:solidFill>
              <a:schemeClr val="accent4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205">
            <a:extLst>
              <a:ext uri="{FF2B5EF4-FFF2-40B4-BE49-F238E27FC236}">
                <a16:creationId xmlns:a16="http://schemas.microsoft.com/office/drawing/2014/main" id="{0419760D-873B-4EF8-83F8-51AADECC7EF2}"/>
              </a:ext>
            </a:extLst>
          </p:cNvPr>
          <p:cNvGrpSpPr>
            <a:grpSpLocks/>
          </p:cNvGrpSpPr>
          <p:nvPr/>
        </p:nvGrpSpPr>
        <p:grpSpPr bwMode="auto">
          <a:xfrm>
            <a:off x="3695427" y="807966"/>
            <a:ext cx="3804705" cy="3866879"/>
            <a:chOff x="200" y="417"/>
            <a:chExt cx="214" cy="229"/>
          </a:xfrm>
        </p:grpSpPr>
        <p:sp>
          <p:nvSpPr>
            <p:cNvPr id="13" name="Freeform 121">
              <a:extLst>
                <a:ext uri="{FF2B5EF4-FFF2-40B4-BE49-F238E27FC236}">
                  <a16:creationId xmlns:a16="http://schemas.microsoft.com/office/drawing/2014/main" id="{553C1AD9-4E2B-4EF3-B805-1825A7BE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591"/>
              <a:ext cx="104" cy="55"/>
            </a:xfrm>
            <a:custGeom>
              <a:avLst/>
              <a:gdLst>
                <a:gd name="T0" fmla="*/ 0 w 20000"/>
                <a:gd name="T1" fmla="*/ 14172 h 20000"/>
                <a:gd name="T2" fmla="*/ 2765 w 20000"/>
                <a:gd name="T3" fmla="*/ 15796 h 20000"/>
                <a:gd name="T4" fmla="*/ 3913 w 20000"/>
                <a:gd name="T5" fmla="*/ 19395 h 20000"/>
                <a:gd name="T6" fmla="*/ 7322 w 20000"/>
                <a:gd name="T7" fmla="*/ 16433 h 20000"/>
                <a:gd name="T8" fmla="*/ 11183 w 20000"/>
                <a:gd name="T9" fmla="*/ 19968 h 20000"/>
                <a:gd name="T10" fmla="*/ 13078 w 20000"/>
                <a:gd name="T11" fmla="*/ 19713 h 20000"/>
                <a:gd name="T12" fmla="*/ 13130 w 20000"/>
                <a:gd name="T13" fmla="*/ 17516 h 20000"/>
                <a:gd name="T14" fmla="*/ 16870 w 20000"/>
                <a:gd name="T15" fmla="*/ 15127 h 20000"/>
                <a:gd name="T16" fmla="*/ 19983 w 20000"/>
                <a:gd name="T17" fmla="*/ 16624 h 20000"/>
                <a:gd name="T18" fmla="*/ 19478 w 20000"/>
                <a:gd name="T19" fmla="*/ 13885 h 20000"/>
                <a:gd name="T20" fmla="*/ 18348 w 20000"/>
                <a:gd name="T21" fmla="*/ 12962 h 20000"/>
                <a:gd name="T22" fmla="*/ 18122 w 20000"/>
                <a:gd name="T23" fmla="*/ 2739 h 20000"/>
                <a:gd name="T24" fmla="*/ 17948 w 20000"/>
                <a:gd name="T25" fmla="*/ 2516 h 20000"/>
                <a:gd name="T26" fmla="*/ 17270 w 20000"/>
                <a:gd name="T27" fmla="*/ 3949 h 20000"/>
                <a:gd name="T28" fmla="*/ 17217 w 20000"/>
                <a:gd name="T29" fmla="*/ 1752 h 20000"/>
                <a:gd name="T30" fmla="*/ 15774 w 20000"/>
                <a:gd name="T31" fmla="*/ 0 h 20000"/>
                <a:gd name="T32" fmla="*/ 13948 w 20000"/>
                <a:gd name="T33" fmla="*/ 2898 h 20000"/>
                <a:gd name="T34" fmla="*/ 8939 w 20000"/>
                <a:gd name="T35" fmla="*/ 2325 h 20000"/>
                <a:gd name="T36" fmla="*/ 8330 w 20000"/>
                <a:gd name="T37" fmla="*/ 2739 h 20000"/>
                <a:gd name="T38" fmla="*/ 8748 w 20000"/>
                <a:gd name="T39" fmla="*/ 6178 h 20000"/>
                <a:gd name="T40" fmla="*/ 6052 w 20000"/>
                <a:gd name="T41" fmla="*/ 8567 h 20000"/>
                <a:gd name="T42" fmla="*/ 3843 w 20000"/>
                <a:gd name="T43" fmla="*/ 8662 h 20000"/>
                <a:gd name="T44" fmla="*/ 765 w 20000"/>
                <a:gd name="T45" fmla="*/ 11529 h 20000"/>
                <a:gd name="T46" fmla="*/ 0 w 20000"/>
                <a:gd name="T47" fmla="*/ 1417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00" h="20000">
                  <a:moveTo>
                    <a:pt x="0" y="14172"/>
                  </a:moveTo>
                  <a:lnTo>
                    <a:pt x="2765" y="15796"/>
                  </a:lnTo>
                  <a:lnTo>
                    <a:pt x="3913" y="19395"/>
                  </a:lnTo>
                  <a:lnTo>
                    <a:pt x="7322" y="16433"/>
                  </a:lnTo>
                  <a:lnTo>
                    <a:pt x="11183" y="19968"/>
                  </a:lnTo>
                  <a:lnTo>
                    <a:pt x="13078" y="19713"/>
                  </a:lnTo>
                  <a:lnTo>
                    <a:pt x="13130" y="17516"/>
                  </a:lnTo>
                  <a:lnTo>
                    <a:pt x="16870" y="15127"/>
                  </a:lnTo>
                  <a:lnTo>
                    <a:pt x="19983" y="16624"/>
                  </a:lnTo>
                  <a:lnTo>
                    <a:pt x="19478" y="13885"/>
                  </a:lnTo>
                  <a:lnTo>
                    <a:pt x="18348" y="12962"/>
                  </a:lnTo>
                  <a:lnTo>
                    <a:pt x="18122" y="2739"/>
                  </a:lnTo>
                  <a:lnTo>
                    <a:pt x="17948" y="2516"/>
                  </a:lnTo>
                  <a:lnTo>
                    <a:pt x="17270" y="3949"/>
                  </a:lnTo>
                  <a:lnTo>
                    <a:pt x="17217" y="1752"/>
                  </a:lnTo>
                  <a:lnTo>
                    <a:pt x="15774" y="0"/>
                  </a:lnTo>
                  <a:lnTo>
                    <a:pt x="13948" y="2898"/>
                  </a:lnTo>
                  <a:lnTo>
                    <a:pt x="8939" y="2325"/>
                  </a:lnTo>
                  <a:lnTo>
                    <a:pt x="8330" y="2739"/>
                  </a:lnTo>
                  <a:lnTo>
                    <a:pt x="8748" y="6178"/>
                  </a:lnTo>
                  <a:lnTo>
                    <a:pt x="6052" y="8567"/>
                  </a:lnTo>
                  <a:lnTo>
                    <a:pt x="3843" y="8662"/>
                  </a:lnTo>
                  <a:lnTo>
                    <a:pt x="765" y="11529"/>
                  </a:lnTo>
                  <a:lnTo>
                    <a:pt x="0" y="14172"/>
                  </a:lnTo>
                  <a:close/>
                </a:path>
              </a:pathLst>
            </a:custGeom>
            <a:solidFill>
              <a:srgbClr val="F9786D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3EED694A-0717-4714-B230-5347FAF3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463"/>
              <a:ext cx="108" cy="96"/>
            </a:xfrm>
            <a:custGeom>
              <a:avLst/>
              <a:gdLst>
                <a:gd name="T0" fmla="*/ 130 w 20000"/>
                <a:gd name="T1" fmla="*/ 7285 h 20000"/>
                <a:gd name="T2" fmla="*/ 1381 w 20000"/>
                <a:gd name="T3" fmla="*/ 5802 h 20000"/>
                <a:gd name="T4" fmla="*/ 3542 w 20000"/>
                <a:gd name="T5" fmla="*/ 6914 h 20000"/>
                <a:gd name="T6" fmla="*/ 4614 w 20000"/>
                <a:gd name="T7" fmla="*/ 6803 h 20000"/>
                <a:gd name="T8" fmla="*/ 5167 w 20000"/>
                <a:gd name="T9" fmla="*/ 5487 h 20000"/>
                <a:gd name="T10" fmla="*/ 6726 w 20000"/>
                <a:gd name="T11" fmla="*/ 6636 h 20000"/>
                <a:gd name="T12" fmla="*/ 8903 w 20000"/>
                <a:gd name="T13" fmla="*/ 5857 h 20000"/>
                <a:gd name="T14" fmla="*/ 8611 w 20000"/>
                <a:gd name="T15" fmla="*/ 2465 h 20000"/>
                <a:gd name="T16" fmla="*/ 7831 w 20000"/>
                <a:gd name="T17" fmla="*/ 1501 h 20000"/>
                <a:gd name="T18" fmla="*/ 9245 w 20000"/>
                <a:gd name="T19" fmla="*/ 0 h 20000"/>
                <a:gd name="T20" fmla="*/ 10171 w 20000"/>
                <a:gd name="T21" fmla="*/ 1149 h 20000"/>
                <a:gd name="T22" fmla="*/ 9959 w 20000"/>
                <a:gd name="T23" fmla="*/ 2873 h 20000"/>
                <a:gd name="T24" fmla="*/ 10885 w 20000"/>
                <a:gd name="T25" fmla="*/ 2465 h 20000"/>
                <a:gd name="T26" fmla="*/ 12591 w 20000"/>
                <a:gd name="T27" fmla="*/ 3892 h 20000"/>
                <a:gd name="T28" fmla="*/ 13436 w 20000"/>
                <a:gd name="T29" fmla="*/ 2428 h 20000"/>
                <a:gd name="T30" fmla="*/ 14135 w 20000"/>
                <a:gd name="T31" fmla="*/ 2187 h 20000"/>
                <a:gd name="T32" fmla="*/ 14817 w 20000"/>
                <a:gd name="T33" fmla="*/ 3448 h 20000"/>
                <a:gd name="T34" fmla="*/ 15630 w 20000"/>
                <a:gd name="T35" fmla="*/ 2317 h 20000"/>
                <a:gd name="T36" fmla="*/ 17417 w 20000"/>
                <a:gd name="T37" fmla="*/ 3559 h 20000"/>
                <a:gd name="T38" fmla="*/ 18424 w 20000"/>
                <a:gd name="T39" fmla="*/ 5264 h 20000"/>
                <a:gd name="T40" fmla="*/ 18213 w 20000"/>
                <a:gd name="T41" fmla="*/ 6877 h 20000"/>
                <a:gd name="T42" fmla="*/ 19984 w 20000"/>
                <a:gd name="T43" fmla="*/ 8730 h 20000"/>
                <a:gd name="T44" fmla="*/ 18749 w 20000"/>
                <a:gd name="T45" fmla="*/ 10602 h 20000"/>
                <a:gd name="T46" fmla="*/ 17530 w 20000"/>
                <a:gd name="T47" fmla="*/ 11715 h 20000"/>
                <a:gd name="T48" fmla="*/ 17352 w 20000"/>
                <a:gd name="T49" fmla="*/ 15310 h 20000"/>
                <a:gd name="T50" fmla="*/ 15565 w 20000"/>
                <a:gd name="T51" fmla="*/ 15162 h 20000"/>
                <a:gd name="T52" fmla="*/ 14817 w 20000"/>
                <a:gd name="T53" fmla="*/ 16664 h 20000"/>
                <a:gd name="T54" fmla="*/ 15337 w 20000"/>
                <a:gd name="T55" fmla="*/ 17201 h 20000"/>
                <a:gd name="T56" fmla="*/ 12413 w 20000"/>
                <a:gd name="T57" fmla="*/ 19333 h 20000"/>
                <a:gd name="T58" fmla="*/ 12348 w 20000"/>
                <a:gd name="T59" fmla="*/ 19981 h 20000"/>
                <a:gd name="T60" fmla="*/ 11064 w 20000"/>
                <a:gd name="T61" fmla="*/ 19407 h 20000"/>
                <a:gd name="T62" fmla="*/ 10690 w 20000"/>
                <a:gd name="T63" fmla="*/ 18072 h 20000"/>
                <a:gd name="T64" fmla="*/ 10561 w 20000"/>
                <a:gd name="T65" fmla="*/ 17572 h 20000"/>
                <a:gd name="T66" fmla="*/ 10593 w 20000"/>
                <a:gd name="T67" fmla="*/ 17405 h 20000"/>
                <a:gd name="T68" fmla="*/ 11909 w 20000"/>
                <a:gd name="T69" fmla="*/ 16256 h 20000"/>
                <a:gd name="T70" fmla="*/ 11259 w 20000"/>
                <a:gd name="T71" fmla="*/ 14532 h 20000"/>
                <a:gd name="T72" fmla="*/ 8806 w 20000"/>
                <a:gd name="T73" fmla="*/ 13068 h 20000"/>
                <a:gd name="T74" fmla="*/ 8286 w 20000"/>
                <a:gd name="T75" fmla="*/ 11566 h 20000"/>
                <a:gd name="T76" fmla="*/ 6759 w 20000"/>
                <a:gd name="T77" fmla="*/ 11418 h 20000"/>
                <a:gd name="T78" fmla="*/ 6629 w 20000"/>
                <a:gd name="T79" fmla="*/ 9898 h 20000"/>
                <a:gd name="T80" fmla="*/ 5329 w 20000"/>
                <a:gd name="T81" fmla="*/ 10158 h 20000"/>
                <a:gd name="T82" fmla="*/ 3981 w 20000"/>
                <a:gd name="T83" fmla="*/ 12289 h 20000"/>
                <a:gd name="T84" fmla="*/ 1202 w 20000"/>
                <a:gd name="T85" fmla="*/ 10918 h 20000"/>
                <a:gd name="T86" fmla="*/ 2340 w 20000"/>
                <a:gd name="T87" fmla="*/ 8823 h 20000"/>
                <a:gd name="T88" fmla="*/ 0 w 20000"/>
                <a:gd name="T89" fmla="*/ 7414 h 20000"/>
                <a:gd name="T90" fmla="*/ 130 w 20000"/>
                <a:gd name="T91" fmla="*/ 728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000" h="20000">
                  <a:moveTo>
                    <a:pt x="130" y="7285"/>
                  </a:moveTo>
                  <a:lnTo>
                    <a:pt x="1381" y="5802"/>
                  </a:lnTo>
                  <a:lnTo>
                    <a:pt x="3542" y="6914"/>
                  </a:lnTo>
                  <a:lnTo>
                    <a:pt x="4614" y="6803"/>
                  </a:lnTo>
                  <a:lnTo>
                    <a:pt x="5167" y="5487"/>
                  </a:lnTo>
                  <a:lnTo>
                    <a:pt x="6726" y="6636"/>
                  </a:lnTo>
                  <a:lnTo>
                    <a:pt x="8903" y="5857"/>
                  </a:lnTo>
                  <a:lnTo>
                    <a:pt x="8611" y="2465"/>
                  </a:lnTo>
                  <a:lnTo>
                    <a:pt x="7831" y="1501"/>
                  </a:lnTo>
                  <a:lnTo>
                    <a:pt x="9245" y="0"/>
                  </a:lnTo>
                  <a:lnTo>
                    <a:pt x="10171" y="1149"/>
                  </a:lnTo>
                  <a:lnTo>
                    <a:pt x="9959" y="2873"/>
                  </a:lnTo>
                  <a:lnTo>
                    <a:pt x="10885" y="2465"/>
                  </a:lnTo>
                  <a:lnTo>
                    <a:pt x="12591" y="3892"/>
                  </a:lnTo>
                  <a:lnTo>
                    <a:pt x="13436" y="2428"/>
                  </a:lnTo>
                  <a:lnTo>
                    <a:pt x="14135" y="2187"/>
                  </a:lnTo>
                  <a:lnTo>
                    <a:pt x="14817" y="3448"/>
                  </a:lnTo>
                  <a:lnTo>
                    <a:pt x="15630" y="2317"/>
                  </a:lnTo>
                  <a:lnTo>
                    <a:pt x="17417" y="3559"/>
                  </a:lnTo>
                  <a:lnTo>
                    <a:pt x="18424" y="5264"/>
                  </a:lnTo>
                  <a:lnTo>
                    <a:pt x="18213" y="6877"/>
                  </a:lnTo>
                  <a:lnTo>
                    <a:pt x="19984" y="8730"/>
                  </a:lnTo>
                  <a:lnTo>
                    <a:pt x="18749" y="10602"/>
                  </a:lnTo>
                  <a:lnTo>
                    <a:pt x="17530" y="11715"/>
                  </a:lnTo>
                  <a:lnTo>
                    <a:pt x="17352" y="15310"/>
                  </a:lnTo>
                  <a:lnTo>
                    <a:pt x="15565" y="15162"/>
                  </a:lnTo>
                  <a:lnTo>
                    <a:pt x="14817" y="16664"/>
                  </a:lnTo>
                  <a:lnTo>
                    <a:pt x="15337" y="17201"/>
                  </a:lnTo>
                  <a:lnTo>
                    <a:pt x="12413" y="19333"/>
                  </a:lnTo>
                  <a:lnTo>
                    <a:pt x="12348" y="19981"/>
                  </a:lnTo>
                  <a:lnTo>
                    <a:pt x="11064" y="19407"/>
                  </a:lnTo>
                  <a:lnTo>
                    <a:pt x="10690" y="18072"/>
                  </a:lnTo>
                  <a:lnTo>
                    <a:pt x="10561" y="17572"/>
                  </a:lnTo>
                  <a:lnTo>
                    <a:pt x="10593" y="17405"/>
                  </a:lnTo>
                  <a:lnTo>
                    <a:pt x="11909" y="16256"/>
                  </a:lnTo>
                  <a:lnTo>
                    <a:pt x="11259" y="14532"/>
                  </a:lnTo>
                  <a:lnTo>
                    <a:pt x="8806" y="13068"/>
                  </a:lnTo>
                  <a:lnTo>
                    <a:pt x="8286" y="11566"/>
                  </a:lnTo>
                  <a:lnTo>
                    <a:pt x="6759" y="11418"/>
                  </a:lnTo>
                  <a:lnTo>
                    <a:pt x="6629" y="9898"/>
                  </a:lnTo>
                  <a:lnTo>
                    <a:pt x="5329" y="10158"/>
                  </a:lnTo>
                  <a:lnTo>
                    <a:pt x="3981" y="12289"/>
                  </a:lnTo>
                  <a:lnTo>
                    <a:pt x="1202" y="10918"/>
                  </a:lnTo>
                  <a:lnTo>
                    <a:pt x="2340" y="8823"/>
                  </a:lnTo>
                  <a:lnTo>
                    <a:pt x="0" y="7414"/>
                  </a:lnTo>
                  <a:lnTo>
                    <a:pt x="130" y="7285"/>
                  </a:lnTo>
                  <a:close/>
                </a:path>
              </a:pathLst>
            </a:custGeom>
            <a:solidFill>
              <a:schemeClr val="accent2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38">
              <a:extLst>
                <a:ext uri="{FF2B5EF4-FFF2-40B4-BE49-F238E27FC236}">
                  <a16:creationId xmlns:a16="http://schemas.microsoft.com/office/drawing/2014/main" id="{96AAF707-E448-4995-8237-EC4C09F7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" y="505"/>
              <a:ext cx="117" cy="65"/>
            </a:xfrm>
            <a:custGeom>
              <a:avLst/>
              <a:gdLst>
                <a:gd name="T0" fmla="*/ 46 w 20000"/>
                <a:gd name="T1" fmla="*/ 16285 h 20000"/>
                <a:gd name="T2" fmla="*/ 399 w 20000"/>
                <a:gd name="T3" fmla="*/ 14367 h 20000"/>
                <a:gd name="T4" fmla="*/ 1626 w 20000"/>
                <a:gd name="T5" fmla="*/ 13137 h 20000"/>
                <a:gd name="T6" fmla="*/ 997 w 20000"/>
                <a:gd name="T7" fmla="*/ 10554 h 20000"/>
                <a:gd name="T8" fmla="*/ 1365 w 20000"/>
                <a:gd name="T9" fmla="*/ 8143 h 20000"/>
                <a:gd name="T10" fmla="*/ 2607 w 20000"/>
                <a:gd name="T11" fmla="*/ 9299 h 20000"/>
                <a:gd name="T12" fmla="*/ 4831 w 20000"/>
                <a:gd name="T13" fmla="*/ 7183 h 20000"/>
                <a:gd name="T14" fmla="*/ 6273 w 20000"/>
                <a:gd name="T15" fmla="*/ 7183 h 20000"/>
                <a:gd name="T16" fmla="*/ 6380 w 20000"/>
                <a:gd name="T17" fmla="*/ 3444 h 20000"/>
                <a:gd name="T18" fmla="*/ 8252 w 20000"/>
                <a:gd name="T19" fmla="*/ 3936 h 20000"/>
                <a:gd name="T20" fmla="*/ 8727 w 20000"/>
                <a:gd name="T21" fmla="*/ 1943 h 20000"/>
                <a:gd name="T22" fmla="*/ 9862 w 20000"/>
                <a:gd name="T23" fmla="*/ 1353 h 20000"/>
                <a:gd name="T24" fmla="*/ 12485 w 20000"/>
                <a:gd name="T25" fmla="*/ 3173 h 20000"/>
                <a:gd name="T26" fmla="*/ 13773 w 20000"/>
                <a:gd name="T27" fmla="*/ 320 h 20000"/>
                <a:gd name="T28" fmla="*/ 14985 w 20000"/>
                <a:gd name="T29" fmla="*/ 0 h 20000"/>
                <a:gd name="T30" fmla="*/ 15107 w 20000"/>
                <a:gd name="T31" fmla="*/ 2017 h 20000"/>
                <a:gd name="T32" fmla="*/ 16549 w 20000"/>
                <a:gd name="T33" fmla="*/ 2214 h 20000"/>
                <a:gd name="T34" fmla="*/ 17055 w 20000"/>
                <a:gd name="T35" fmla="*/ 4207 h 20000"/>
                <a:gd name="T36" fmla="*/ 19356 w 20000"/>
                <a:gd name="T37" fmla="*/ 6150 h 20000"/>
                <a:gd name="T38" fmla="*/ 19985 w 20000"/>
                <a:gd name="T39" fmla="*/ 8438 h 20000"/>
                <a:gd name="T40" fmla="*/ 18742 w 20000"/>
                <a:gd name="T41" fmla="*/ 9963 h 20000"/>
                <a:gd name="T42" fmla="*/ 18696 w 20000"/>
                <a:gd name="T43" fmla="*/ 10209 h 20000"/>
                <a:gd name="T44" fmla="*/ 18819 w 20000"/>
                <a:gd name="T45" fmla="*/ 10849 h 20000"/>
                <a:gd name="T46" fmla="*/ 16488 w 20000"/>
                <a:gd name="T47" fmla="*/ 11882 h 20000"/>
                <a:gd name="T48" fmla="*/ 11702 w 20000"/>
                <a:gd name="T49" fmla="*/ 18549 h 20000"/>
                <a:gd name="T50" fmla="*/ 10706 w 20000"/>
                <a:gd name="T51" fmla="*/ 18007 h 20000"/>
                <a:gd name="T52" fmla="*/ 8466 w 20000"/>
                <a:gd name="T53" fmla="*/ 19975 h 20000"/>
                <a:gd name="T54" fmla="*/ 4279 w 20000"/>
                <a:gd name="T55" fmla="*/ 17023 h 20000"/>
                <a:gd name="T56" fmla="*/ 3988 w 20000"/>
                <a:gd name="T57" fmla="*/ 15572 h 20000"/>
                <a:gd name="T58" fmla="*/ 2623 w 20000"/>
                <a:gd name="T59" fmla="*/ 18868 h 20000"/>
                <a:gd name="T60" fmla="*/ 1810 w 20000"/>
                <a:gd name="T61" fmla="*/ 17122 h 20000"/>
                <a:gd name="T62" fmla="*/ 951 w 20000"/>
                <a:gd name="T63" fmla="*/ 17958 h 20000"/>
                <a:gd name="T64" fmla="*/ 0 w 20000"/>
                <a:gd name="T65" fmla="*/ 16335 h 20000"/>
                <a:gd name="T66" fmla="*/ 46 w 20000"/>
                <a:gd name="T67" fmla="*/ 1628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46" y="16285"/>
                  </a:moveTo>
                  <a:lnTo>
                    <a:pt x="399" y="14367"/>
                  </a:lnTo>
                  <a:lnTo>
                    <a:pt x="1626" y="13137"/>
                  </a:lnTo>
                  <a:lnTo>
                    <a:pt x="997" y="10554"/>
                  </a:lnTo>
                  <a:lnTo>
                    <a:pt x="1365" y="8143"/>
                  </a:lnTo>
                  <a:lnTo>
                    <a:pt x="2607" y="9299"/>
                  </a:lnTo>
                  <a:lnTo>
                    <a:pt x="4831" y="7183"/>
                  </a:lnTo>
                  <a:lnTo>
                    <a:pt x="6273" y="7183"/>
                  </a:lnTo>
                  <a:lnTo>
                    <a:pt x="6380" y="3444"/>
                  </a:lnTo>
                  <a:lnTo>
                    <a:pt x="8252" y="3936"/>
                  </a:lnTo>
                  <a:lnTo>
                    <a:pt x="8727" y="1943"/>
                  </a:lnTo>
                  <a:lnTo>
                    <a:pt x="9862" y="1353"/>
                  </a:lnTo>
                  <a:lnTo>
                    <a:pt x="12485" y="3173"/>
                  </a:lnTo>
                  <a:lnTo>
                    <a:pt x="13773" y="320"/>
                  </a:lnTo>
                  <a:lnTo>
                    <a:pt x="14985" y="0"/>
                  </a:lnTo>
                  <a:lnTo>
                    <a:pt x="15107" y="2017"/>
                  </a:lnTo>
                  <a:lnTo>
                    <a:pt x="16549" y="2214"/>
                  </a:lnTo>
                  <a:lnTo>
                    <a:pt x="17055" y="4207"/>
                  </a:lnTo>
                  <a:lnTo>
                    <a:pt x="19356" y="6150"/>
                  </a:lnTo>
                  <a:lnTo>
                    <a:pt x="19985" y="8438"/>
                  </a:lnTo>
                  <a:lnTo>
                    <a:pt x="18742" y="9963"/>
                  </a:lnTo>
                  <a:lnTo>
                    <a:pt x="18696" y="10209"/>
                  </a:lnTo>
                  <a:lnTo>
                    <a:pt x="18819" y="10849"/>
                  </a:lnTo>
                  <a:lnTo>
                    <a:pt x="16488" y="11882"/>
                  </a:lnTo>
                  <a:lnTo>
                    <a:pt x="11702" y="18549"/>
                  </a:lnTo>
                  <a:lnTo>
                    <a:pt x="10706" y="18007"/>
                  </a:lnTo>
                  <a:lnTo>
                    <a:pt x="8466" y="19975"/>
                  </a:lnTo>
                  <a:lnTo>
                    <a:pt x="4279" y="17023"/>
                  </a:lnTo>
                  <a:lnTo>
                    <a:pt x="3988" y="15572"/>
                  </a:lnTo>
                  <a:lnTo>
                    <a:pt x="2623" y="18868"/>
                  </a:lnTo>
                  <a:lnTo>
                    <a:pt x="1810" y="17122"/>
                  </a:lnTo>
                  <a:lnTo>
                    <a:pt x="951" y="17958"/>
                  </a:lnTo>
                  <a:lnTo>
                    <a:pt x="0" y="16335"/>
                  </a:lnTo>
                  <a:lnTo>
                    <a:pt x="46" y="16285"/>
                  </a:lnTo>
                  <a:close/>
                </a:path>
              </a:pathLst>
            </a:custGeom>
            <a:solidFill>
              <a:schemeClr val="accent2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41">
              <a:extLst>
                <a:ext uri="{FF2B5EF4-FFF2-40B4-BE49-F238E27FC236}">
                  <a16:creationId xmlns:a16="http://schemas.microsoft.com/office/drawing/2014/main" id="{413541A2-A496-46F5-A0D1-48EE5B21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" y="417"/>
              <a:ext cx="68" cy="81"/>
            </a:xfrm>
            <a:custGeom>
              <a:avLst/>
              <a:gdLst>
                <a:gd name="T0" fmla="*/ 203 w 20000"/>
                <a:gd name="T1" fmla="*/ 7202 h 20000"/>
                <a:gd name="T2" fmla="*/ 2389 w 20000"/>
                <a:gd name="T3" fmla="*/ 1996 h 20000"/>
                <a:gd name="T4" fmla="*/ 3964 w 20000"/>
                <a:gd name="T5" fmla="*/ 2386 h 20000"/>
                <a:gd name="T6" fmla="*/ 5032 w 20000"/>
                <a:gd name="T7" fmla="*/ 694 h 20000"/>
                <a:gd name="T8" fmla="*/ 7446 w 20000"/>
                <a:gd name="T9" fmla="*/ 0 h 20000"/>
                <a:gd name="T10" fmla="*/ 9682 w 20000"/>
                <a:gd name="T11" fmla="*/ 3796 h 20000"/>
                <a:gd name="T12" fmla="*/ 12961 w 20000"/>
                <a:gd name="T13" fmla="*/ 2104 h 20000"/>
                <a:gd name="T14" fmla="*/ 17205 w 20000"/>
                <a:gd name="T15" fmla="*/ 5228 h 20000"/>
                <a:gd name="T16" fmla="*/ 17205 w 20000"/>
                <a:gd name="T17" fmla="*/ 6052 h 20000"/>
                <a:gd name="T18" fmla="*/ 17357 w 20000"/>
                <a:gd name="T19" fmla="*/ 6334 h 20000"/>
                <a:gd name="T20" fmla="*/ 19975 w 20000"/>
                <a:gd name="T21" fmla="*/ 11887 h 20000"/>
                <a:gd name="T22" fmla="*/ 17738 w 20000"/>
                <a:gd name="T23" fmla="*/ 13644 h 20000"/>
                <a:gd name="T24" fmla="*/ 18983 w 20000"/>
                <a:gd name="T25" fmla="*/ 14772 h 20000"/>
                <a:gd name="T26" fmla="*/ 19416 w 20000"/>
                <a:gd name="T27" fmla="*/ 18742 h 20000"/>
                <a:gd name="T28" fmla="*/ 16036 w 20000"/>
                <a:gd name="T29" fmla="*/ 19653 h 20000"/>
                <a:gd name="T30" fmla="*/ 13571 w 20000"/>
                <a:gd name="T31" fmla="*/ 18308 h 20000"/>
                <a:gd name="T32" fmla="*/ 12706 w 20000"/>
                <a:gd name="T33" fmla="*/ 19848 h 20000"/>
                <a:gd name="T34" fmla="*/ 11055 w 20000"/>
                <a:gd name="T35" fmla="*/ 19978 h 20000"/>
                <a:gd name="T36" fmla="*/ 7649 w 20000"/>
                <a:gd name="T37" fmla="*/ 18677 h 20000"/>
                <a:gd name="T38" fmla="*/ 4320 w 20000"/>
                <a:gd name="T39" fmla="*/ 18156 h 20000"/>
                <a:gd name="T40" fmla="*/ 4727 w 20000"/>
                <a:gd name="T41" fmla="*/ 17289 h 20000"/>
                <a:gd name="T42" fmla="*/ 2694 w 20000"/>
                <a:gd name="T43" fmla="*/ 16551 h 20000"/>
                <a:gd name="T44" fmla="*/ 3100 w 20000"/>
                <a:gd name="T45" fmla="*/ 12408 h 20000"/>
                <a:gd name="T46" fmla="*/ 0 w 20000"/>
                <a:gd name="T47" fmla="*/ 7527 h 20000"/>
                <a:gd name="T48" fmla="*/ 203 w 20000"/>
                <a:gd name="T49" fmla="*/ 720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203" y="7202"/>
                  </a:moveTo>
                  <a:lnTo>
                    <a:pt x="2389" y="1996"/>
                  </a:lnTo>
                  <a:lnTo>
                    <a:pt x="3964" y="2386"/>
                  </a:lnTo>
                  <a:lnTo>
                    <a:pt x="5032" y="694"/>
                  </a:lnTo>
                  <a:lnTo>
                    <a:pt x="7446" y="0"/>
                  </a:lnTo>
                  <a:lnTo>
                    <a:pt x="9682" y="3796"/>
                  </a:lnTo>
                  <a:lnTo>
                    <a:pt x="12961" y="2104"/>
                  </a:lnTo>
                  <a:lnTo>
                    <a:pt x="17205" y="5228"/>
                  </a:lnTo>
                  <a:lnTo>
                    <a:pt x="17205" y="6052"/>
                  </a:lnTo>
                  <a:lnTo>
                    <a:pt x="17357" y="6334"/>
                  </a:lnTo>
                  <a:lnTo>
                    <a:pt x="19975" y="11887"/>
                  </a:lnTo>
                  <a:lnTo>
                    <a:pt x="17738" y="13644"/>
                  </a:lnTo>
                  <a:lnTo>
                    <a:pt x="18983" y="14772"/>
                  </a:lnTo>
                  <a:lnTo>
                    <a:pt x="19416" y="18742"/>
                  </a:lnTo>
                  <a:lnTo>
                    <a:pt x="16036" y="19653"/>
                  </a:lnTo>
                  <a:lnTo>
                    <a:pt x="13571" y="18308"/>
                  </a:lnTo>
                  <a:lnTo>
                    <a:pt x="12706" y="19848"/>
                  </a:lnTo>
                  <a:lnTo>
                    <a:pt x="11055" y="19978"/>
                  </a:lnTo>
                  <a:lnTo>
                    <a:pt x="7649" y="18677"/>
                  </a:lnTo>
                  <a:lnTo>
                    <a:pt x="4320" y="18156"/>
                  </a:lnTo>
                  <a:lnTo>
                    <a:pt x="4727" y="17289"/>
                  </a:lnTo>
                  <a:lnTo>
                    <a:pt x="2694" y="16551"/>
                  </a:lnTo>
                  <a:lnTo>
                    <a:pt x="3100" y="12408"/>
                  </a:lnTo>
                  <a:lnTo>
                    <a:pt x="0" y="7527"/>
                  </a:lnTo>
                  <a:lnTo>
                    <a:pt x="203" y="720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80E7DD4B-4716-4F9F-BBCE-30459F294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547"/>
              <a:ext cx="95" cy="71"/>
            </a:xfrm>
            <a:custGeom>
              <a:avLst/>
              <a:gdLst>
                <a:gd name="T0" fmla="*/ 180 w 20000"/>
                <a:gd name="T1" fmla="*/ 4271 h 20000"/>
                <a:gd name="T2" fmla="*/ 524 w 20000"/>
                <a:gd name="T3" fmla="*/ 2824 h 20000"/>
                <a:gd name="T4" fmla="*/ 1637 w 20000"/>
                <a:gd name="T5" fmla="*/ 2730 h 20000"/>
                <a:gd name="T6" fmla="*/ 2160 w 20000"/>
                <a:gd name="T7" fmla="*/ 187 h 20000"/>
                <a:gd name="T8" fmla="*/ 2848 w 20000"/>
                <a:gd name="T9" fmla="*/ 1447 h 20000"/>
                <a:gd name="T10" fmla="*/ 4468 w 20000"/>
                <a:gd name="T11" fmla="*/ 513 h 20000"/>
                <a:gd name="T12" fmla="*/ 6792 w 20000"/>
                <a:gd name="T13" fmla="*/ 1844 h 20000"/>
                <a:gd name="T14" fmla="*/ 7381 w 20000"/>
                <a:gd name="T15" fmla="*/ 0 h 20000"/>
                <a:gd name="T16" fmla="*/ 11358 w 20000"/>
                <a:gd name="T17" fmla="*/ 980 h 20000"/>
                <a:gd name="T18" fmla="*/ 10998 w 20000"/>
                <a:gd name="T19" fmla="*/ 2800 h 20000"/>
                <a:gd name="T20" fmla="*/ 10949 w 20000"/>
                <a:gd name="T21" fmla="*/ 2824 h 20000"/>
                <a:gd name="T22" fmla="*/ 11964 w 20000"/>
                <a:gd name="T23" fmla="*/ 4364 h 20000"/>
                <a:gd name="T24" fmla="*/ 12881 w 20000"/>
                <a:gd name="T25" fmla="*/ 3571 h 20000"/>
                <a:gd name="T26" fmla="*/ 13748 w 20000"/>
                <a:gd name="T27" fmla="*/ 5251 h 20000"/>
                <a:gd name="T28" fmla="*/ 15205 w 20000"/>
                <a:gd name="T29" fmla="*/ 2100 h 20000"/>
                <a:gd name="T30" fmla="*/ 15499 w 20000"/>
                <a:gd name="T31" fmla="*/ 3477 h 20000"/>
                <a:gd name="T32" fmla="*/ 19984 w 20000"/>
                <a:gd name="T33" fmla="*/ 6278 h 20000"/>
                <a:gd name="T34" fmla="*/ 18020 w 20000"/>
                <a:gd name="T35" fmla="*/ 10082 h 20000"/>
                <a:gd name="T36" fmla="*/ 17283 w 20000"/>
                <a:gd name="T37" fmla="*/ 8938 h 20000"/>
                <a:gd name="T38" fmla="*/ 17954 w 20000"/>
                <a:gd name="T39" fmla="*/ 10245 h 20000"/>
                <a:gd name="T40" fmla="*/ 17332 w 20000"/>
                <a:gd name="T41" fmla="*/ 13116 h 20000"/>
                <a:gd name="T42" fmla="*/ 17201 w 20000"/>
                <a:gd name="T43" fmla="*/ 12065 h 20000"/>
                <a:gd name="T44" fmla="*/ 16759 w 20000"/>
                <a:gd name="T45" fmla="*/ 12555 h 20000"/>
                <a:gd name="T46" fmla="*/ 17627 w 20000"/>
                <a:gd name="T47" fmla="*/ 13699 h 20000"/>
                <a:gd name="T48" fmla="*/ 17365 w 20000"/>
                <a:gd name="T49" fmla="*/ 15706 h 20000"/>
                <a:gd name="T50" fmla="*/ 17185 w 20000"/>
                <a:gd name="T51" fmla="*/ 15543 h 20000"/>
                <a:gd name="T52" fmla="*/ 16989 w 20000"/>
                <a:gd name="T53" fmla="*/ 13512 h 20000"/>
                <a:gd name="T54" fmla="*/ 16498 w 20000"/>
                <a:gd name="T55" fmla="*/ 14982 h 20000"/>
                <a:gd name="T56" fmla="*/ 15139 w 20000"/>
                <a:gd name="T57" fmla="*/ 13699 h 20000"/>
                <a:gd name="T58" fmla="*/ 13421 w 20000"/>
                <a:gd name="T59" fmla="*/ 15823 h 20000"/>
                <a:gd name="T60" fmla="*/ 8707 w 20000"/>
                <a:gd name="T61" fmla="*/ 15379 h 20000"/>
                <a:gd name="T62" fmla="*/ 8134 w 20000"/>
                <a:gd name="T63" fmla="*/ 15706 h 20000"/>
                <a:gd name="T64" fmla="*/ 8527 w 20000"/>
                <a:gd name="T65" fmla="*/ 18203 h 20000"/>
                <a:gd name="T66" fmla="*/ 5990 w 20000"/>
                <a:gd name="T67" fmla="*/ 19977 h 20000"/>
                <a:gd name="T68" fmla="*/ 4910 w 20000"/>
                <a:gd name="T69" fmla="*/ 17643 h 20000"/>
                <a:gd name="T70" fmla="*/ 3241 w 20000"/>
                <a:gd name="T71" fmla="*/ 18063 h 20000"/>
                <a:gd name="T72" fmla="*/ 2046 w 20000"/>
                <a:gd name="T73" fmla="*/ 15939 h 20000"/>
                <a:gd name="T74" fmla="*/ 3715 w 20000"/>
                <a:gd name="T75" fmla="*/ 14562 h 20000"/>
                <a:gd name="T76" fmla="*/ 3044 w 20000"/>
                <a:gd name="T77" fmla="*/ 12905 h 20000"/>
                <a:gd name="T78" fmla="*/ 3961 w 20000"/>
                <a:gd name="T79" fmla="*/ 12462 h 20000"/>
                <a:gd name="T80" fmla="*/ 3764 w 20000"/>
                <a:gd name="T81" fmla="*/ 10642 h 20000"/>
                <a:gd name="T82" fmla="*/ 3241 w 20000"/>
                <a:gd name="T83" fmla="*/ 8355 h 20000"/>
                <a:gd name="T84" fmla="*/ 278 w 20000"/>
                <a:gd name="T85" fmla="*/ 6604 h 20000"/>
                <a:gd name="T86" fmla="*/ 0 w 20000"/>
                <a:gd name="T87" fmla="*/ 4457 h 20000"/>
                <a:gd name="T88" fmla="*/ 180 w 20000"/>
                <a:gd name="T89" fmla="*/ 427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180" y="4271"/>
                  </a:moveTo>
                  <a:lnTo>
                    <a:pt x="524" y="2824"/>
                  </a:lnTo>
                  <a:lnTo>
                    <a:pt x="1637" y="2730"/>
                  </a:lnTo>
                  <a:lnTo>
                    <a:pt x="2160" y="187"/>
                  </a:lnTo>
                  <a:lnTo>
                    <a:pt x="2848" y="1447"/>
                  </a:lnTo>
                  <a:lnTo>
                    <a:pt x="4468" y="513"/>
                  </a:lnTo>
                  <a:lnTo>
                    <a:pt x="6792" y="1844"/>
                  </a:lnTo>
                  <a:lnTo>
                    <a:pt x="7381" y="0"/>
                  </a:lnTo>
                  <a:lnTo>
                    <a:pt x="11358" y="980"/>
                  </a:lnTo>
                  <a:lnTo>
                    <a:pt x="10998" y="2800"/>
                  </a:lnTo>
                  <a:lnTo>
                    <a:pt x="10949" y="2824"/>
                  </a:lnTo>
                  <a:lnTo>
                    <a:pt x="11964" y="4364"/>
                  </a:lnTo>
                  <a:lnTo>
                    <a:pt x="12881" y="3571"/>
                  </a:lnTo>
                  <a:lnTo>
                    <a:pt x="13748" y="5251"/>
                  </a:lnTo>
                  <a:lnTo>
                    <a:pt x="15205" y="2100"/>
                  </a:lnTo>
                  <a:lnTo>
                    <a:pt x="15499" y="3477"/>
                  </a:lnTo>
                  <a:lnTo>
                    <a:pt x="19984" y="6278"/>
                  </a:lnTo>
                  <a:lnTo>
                    <a:pt x="18020" y="10082"/>
                  </a:lnTo>
                  <a:lnTo>
                    <a:pt x="17283" y="8938"/>
                  </a:lnTo>
                  <a:lnTo>
                    <a:pt x="17954" y="10245"/>
                  </a:lnTo>
                  <a:lnTo>
                    <a:pt x="17332" y="13116"/>
                  </a:lnTo>
                  <a:lnTo>
                    <a:pt x="17201" y="12065"/>
                  </a:lnTo>
                  <a:lnTo>
                    <a:pt x="16759" y="12555"/>
                  </a:lnTo>
                  <a:lnTo>
                    <a:pt x="17627" y="13699"/>
                  </a:lnTo>
                  <a:lnTo>
                    <a:pt x="17365" y="15706"/>
                  </a:lnTo>
                  <a:lnTo>
                    <a:pt x="17185" y="15543"/>
                  </a:lnTo>
                  <a:lnTo>
                    <a:pt x="16989" y="13512"/>
                  </a:lnTo>
                  <a:lnTo>
                    <a:pt x="16498" y="14982"/>
                  </a:lnTo>
                  <a:lnTo>
                    <a:pt x="15139" y="13699"/>
                  </a:lnTo>
                  <a:lnTo>
                    <a:pt x="13421" y="15823"/>
                  </a:lnTo>
                  <a:lnTo>
                    <a:pt x="8707" y="15379"/>
                  </a:lnTo>
                  <a:lnTo>
                    <a:pt x="8134" y="15706"/>
                  </a:lnTo>
                  <a:lnTo>
                    <a:pt x="8527" y="18203"/>
                  </a:lnTo>
                  <a:lnTo>
                    <a:pt x="5990" y="19977"/>
                  </a:lnTo>
                  <a:lnTo>
                    <a:pt x="4910" y="17643"/>
                  </a:lnTo>
                  <a:lnTo>
                    <a:pt x="3241" y="18063"/>
                  </a:lnTo>
                  <a:lnTo>
                    <a:pt x="2046" y="15939"/>
                  </a:lnTo>
                  <a:lnTo>
                    <a:pt x="3715" y="14562"/>
                  </a:lnTo>
                  <a:lnTo>
                    <a:pt x="3044" y="12905"/>
                  </a:lnTo>
                  <a:lnTo>
                    <a:pt x="3961" y="12462"/>
                  </a:lnTo>
                  <a:lnTo>
                    <a:pt x="3764" y="10642"/>
                  </a:lnTo>
                  <a:lnTo>
                    <a:pt x="3241" y="8355"/>
                  </a:lnTo>
                  <a:lnTo>
                    <a:pt x="278" y="6604"/>
                  </a:lnTo>
                  <a:lnTo>
                    <a:pt x="0" y="4457"/>
                  </a:lnTo>
                  <a:lnTo>
                    <a:pt x="180" y="42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09E55D2-07B9-48C3-9590-B3C79B87AC1C}"/>
              </a:ext>
            </a:extLst>
          </p:cNvPr>
          <p:cNvSpPr txBox="1"/>
          <p:nvPr/>
        </p:nvSpPr>
        <p:spPr>
          <a:xfrm>
            <a:off x="5544443" y="1368735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Lozère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075C26A-35DD-4349-A95D-DA4E55982464}"/>
              </a:ext>
            </a:extLst>
          </p:cNvPr>
          <p:cNvSpPr txBox="1"/>
          <p:nvPr/>
        </p:nvSpPr>
        <p:spPr>
          <a:xfrm>
            <a:off x="6604557" y="2145459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Gard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37312F9-B480-4523-B30E-3A751E84F346}"/>
              </a:ext>
            </a:extLst>
          </p:cNvPr>
          <p:cNvSpPr txBox="1"/>
          <p:nvPr/>
        </p:nvSpPr>
        <p:spPr>
          <a:xfrm>
            <a:off x="5504565" y="2729680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Hérault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C2BB79B-A35B-4C77-9BB7-133600651AAE}"/>
              </a:ext>
            </a:extLst>
          </p:cNvPr>
          <p:cNvSpPr txBox="1"/>
          <p:nvPr/>
        </p:nvSpPr>
        <p:spPr>
          <a:xfrm>
            <a:off x="4597195" y="174729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Aveyron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11CDE8C-F910-4C17-A77B-2951C9A3FD5A}"/>
              </a:ext>
            </a:extLst>
          </p:cNvPr>
          <p:cNvSpPr txBox="1"/>
          <p:nvPr/>
        </p:nvSpPr>
        <p:spPr>
          <a:xfrm>
            <a:off x="3473304" y="124910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71D8F7D-BE09-4FF0-A53A-CB1AD12A1542}"/>
              </a:ext>
            </a:extLst>
          </p:cNvPr>
          <p:cNvSpPr txBox="1"/>
          <p:nvPr/>
        </p:nvSpPr>
        <p:spPr>
          <a:xfrm>
            <a:off x="2976592" y="1995743"/>
            <a:ext cx="86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Tarn-et-Garonne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A9538B0-8D57-42C3-8A27-E98FA10BBD39}"/>
              </a:ext>
            </a:extLst>
          </p:cNvPr>
          <p:cNvSpPr txBox="1"/>
          <p:nvPr/>
        </p:nvSpPr>
        <p:spPr>
          <a:xfrm>
            <a:off x="2182742" y="2537677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E5806AE-7F88-4427-BAE7-48640528A115}"/>
              </a:ext>
            </a:extLst>
          </p:cNvPr>
          <p:cNvSpPr txBox="1"/>
          <p:nvPr/>
        </p:nvSpPr>
        <p:spPr>
          <a:xfrm>
            <a:off x="1820480" y="3292989"/>
            <a:ext cx="7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Hautes-Pyrénées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A27F546-C754-44C4-BE13-B63160BC0DAF}"/>
              </a:ext>
            </a:extLst>
          </p:cNvPr>
          <p:cNvSpPr txBox="1"/>
          <p:nvPr/>
        </p:nvSpPr>
        <p:spPr>
          <a:xfrm>
            <a:off x="3967000" y="245005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17682C3-137C-4BA1-A2C7-1B324774D24F}"/>
              </a:ext>
            </a:extLst>
          </p:cNvPr>
          <p:cNvSpPr txBox="1"/>
          <p:nvPr/>
        </p:nvSpPr>
        <p:spPr>
          <a:xfrm>
            <a:off x="4237801" y="3336502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8C2ECA2-6596-4A9D-AF2C-359DCE59D9DD}"/>
              </a:ext>
            </a:extLst>
          </p:cNvPr>
          <p:cNvSpPr txBox="1"/>
          <p:nvPr/>
        </p:nvSpPr>
        <p:spPr>
          <a:xfrm>
            <a:off x="3240470" y="3598402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Ariège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FEA3B18-6330-45D1-B5D9-FFBF465D41C5}"/>
              </a:ext>
            </a:extLst>
          </p:cNvPr>
          <p:cNvSpPr txBox="1"/>
          <p:nvPr/>
        </p:nvSpPr>
        <p:spPr>
          <a:xfrm>
            <a:off x="4362253" y="4091435"/>
            <a:ext cx="99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Pyrénées-Orientales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E6A6FD7-7050-49CB-8F06-03217639B55A}"/>
              </a:ext>
            </a:extLst>
          </p:cNvPr>
          <p:cNvSpPr txBox="1"/>
          <p:nvPr/>
        </p:nvSpPr>
        <p:spPr>
          <a:xfrm>
            <a:off x="3248782" y="2727096"/>
            <a:ext cx="7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Haute-Garonne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1517FC-A44F-4DAC-9560-5C72498A8543}"/>
              </a:ext>
            </a:extLst>
          </p:cNvPr>
          <p:cNvSpPr txBox="1"/>
          <p:nvPr/>
        </p:nvSpPr>
        <p:spPr>
          <a:xfrm>
            <a:off x="5640224" y="1572226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B605400-A92D-40F8-8648-F72BDF659DCC}"/>
              </a:ext>
            </a:extLst>
          </p:cNvPr>
          <p:cNvSpPr txBox="1"/>
          <p:nvPr/>
        </p:nvSpPr>
        <p:spPr>
          <a:xfrm>
            <a:off x="6712893" y="234605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D079E16-444F-4CEF-B7D1-88EF2F679B50}"/>
              </a:ext>
            </a:extLst>
          </p:cNvPr>
          <p:cNvSpPr txBox="1"/>
          <p:nvPr/>
        </p:nvSpPr>
        <p:spPr>
          <a:xfrm>
            <a:off x="4792509" y="1964219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8952D16-D151-4565-9E78-409481CA432F}"/>
              </a:ext>
            </a:extLst>
          </p:cNvPr>
          <p:cNvSpPr txBox="1"/>
          <p:nvPr/>
        </p:nvSpPr>
        <p:spPr>
          <a:xfrm>
            <a:off x="5610043" y="289334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1B81E08-8B86-43A5-AB35-C79966925E79}"/>
              </a:ext>
            </a:extLst>
          </p:cNvPr>
          <p:cNvSpPr txBox="1"/>
          <p:nvPr/>
        </p:nvSpPr>
        <p:spPr>
          <a:xfrm>
            <a:off x="4399331" y="353681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983C8B0-D9B9-45A7-9314-A111CCA6167E}"/>
              </a:ext>
            </a:extLst>
          </p:cNvPr>
          <p:cNvSpPr txBox="1"/>
          <p:nvPr/>
        </p:nvSpPr>
        <p:spPr>
          <a:xfrm>
            <a:off x="4133314" y="2614438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49%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1186E15-DDB6-46DF-83C4-9CD32735FCC0}"/>
              </a:ext>
            </a:extLst>
          </p:cNvPr>
          <p:cNvSpPr txBox="1"/>
          <p:nvPr/>
        </p:nvSpPr>
        <p:spPr>
          <a:xfrm>
            <a:off x="3391701" y="375952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48%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CB22748-AEA4-4D60-9B30-ECAAEF11E426}"/>
              </a:ext>
            </a:extLst>
          </p:cNvPr>
          <p:cNvSpPr txBox="1"/>
          <p:nvPr/>
        </p:nvSpPr>
        <p:spPr>
          <a:xfrm>
            <a:off x="1934425" y="3634058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51%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6BFA4D5-CE70-42B9-804B-70D13FBDE826}"/>
              </a:ext>
            </a:extLst>
          </p:cNvPr>
          <p:cNvSpPr txBox="1"/>
          <p:nvPr/>
        </p:nvSpPr>
        <p:spPr>
          <a:xfrm>
            <a:off x="2341924" y="2698902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49%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0CEBAF1-6127-4E34-A180-EB417D5FABC8}"/>
              </a:ext>
            </a:extLst>
          </p:cNvPr>
          <p:cNvSpPr txBox="1"/>
          <p:nvPr/>
        </p:nvSpPr>
        <p:spPr>
          <a:xfrm>
            <a:off x="3638814" y="142583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45%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D0E8DD7-933B-4359-A7FF-8601FEFDDD33}"/>
              </a:ext>
            </a:extLst>
          </p:cNvPr>
          <p:cNvSpPr txBox="1"/>
          <p:nvPr/>
        </p:nvSpPr>
        <p:spPr>
          <a:xfrm>
            <a:off x="3050294" y="306072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51%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A2EC2D5-2112-4554-955D-326B80EBBE46}"/>
              </a:ext>
            </a:extLst>
          </p:cNvPr>
          <p:cNvSpPr txBox="1"/>
          <p:nvPr/>
        </p:nvSpPr>
        <p:spPr>
          <a:xfrm>
            <a:off x="3133211" y="227929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48%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0D36BE6-5084-41C6-A82A-CE94F1E2CEB0}"/>
              </a:ext>
            </a:extLst>
          </p:cNvPr>
          <p:cNvSpPr txBox="1"/>
          <p:nvPr/>
        </p:nvSpPr>
        <p:spPr>
          <a:xfrm>
            <a:off x="4144324" y="4190512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817B1E-DEC1-4AEC-BD85-4AF36E271D0D}"/>
              </a:ext>
            </a:extLst>
          </p:cNvPr>
          <p:cNvSpPr txBox="1"/>
          <p:nvPr/>
        </p:nvSpPr>
        <p:spPr>
          <a:xfrm>
            <a:off x="72903" y="979561"/>
            <a:ext cx="2599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pensent qu’avoir une alimentation saine et équilibrée coûte cher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Rappel ensemble des répondants : 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F978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9CE6764-2EC8-4024-AE21-249DBC17FEE7}"/>
              </a:ext>
            </a:extLst>
          </p:cNvPr>
          <p:cNvSpPr txBox="1"/>
          <p:nvPr/>
        </p:nvSpPr>
        <p:spPr>
          <a:xfrm>
            <a:off x="85726" y="125790"/>
            <a:ext cx="8703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Des opinions qui divergent cependant d’un département </a:t>
            </a:r>
          </a:p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à l’autre</a:t>
            </a:r>
          </a:p>
        </p:txBody>
      </p:sp>
      <p:sp>
        <p:nvSpPr>
          <p:cNvPr id="56" name="Espace réservé du numéro de diapositive 2">
            <a:extLst>
              <a:ext uri="{FF2B5EF4-FFF2-40B4-BE49-F238E27FC236}">
                <a16:creationId xmlns:a16="http://schemas.microsoft.com/office/drawing/2014/main" id="{9B032CD4-5ADC-4546-90C2-B1DC84E2EB94}"/>
              </a:ext>
            </a:extLst>
          </p:cNvPr>
          <p:cNvSpPr txBox="1">
            <a:spLocks/>
          </p:cNvSpPr>
          <p:nvPr/>
        </p:nvSpPr>
        <p:spPr>
          <a:xfrm>
            <a:off x="6998643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F126CE3-3D61-7144-94D3-4AC4E8BBDFC0}" type="slidenum">
              <a:rPr lang="fr-FR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defRPr/>
              </a:pPr>
              <a:t>27</a:t>
            </a:fld>
            <a:endParaRPr lang="fr-FR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9669F1E4-1809-4A80-80E4-29BB27006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7024521" y="43131"/>
            <a:ext cx="2059631" cy="6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89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51910" y="2802467"/>
            <a:ext cx="733425" cy="619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303865" y="1970844"/>
            <a:ext cx="7763935" cy="2175028"/>
          </a:xfrm>
        </p:spPr>
        <p:txBody>
          <a:bodyPr anchor="ctr" anchorCtr="0"/>
          <a:lstStyle/>
          <a:p>
            <a:r>
              <a:rPr lang="fr-FR" sz="2400" b="1" dirty="0">
                <a:solidFill>
                  <a:schemeClr val="tx1"/>
                </a:solidFill>
              </a:rPr>
              <a:t>FOCUS SUR L’ORIGINE LOCALE des aliments, </a:t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>un incontournable du « manger sain »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1236133" y="2266425"/>
            <a:ext cx="0" cy="158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356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248575" y="99526"/>
            <a:ext cx="675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Le local au centre des préoccupations et des courses alimentaires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EB2D00-8B93-4837-9466-8D73D22C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336C4D-CC76-43EF-9BC1-DF35A10D069C}"/>
              </a:ext>
            </a:extLst>
          </p:cNvPr>
          <p:cNvSpPr/>
          <p:nvPr/>
        </p:nvSpPr>
        <p:spPr>
          <a:xfrm>
            <a:off x="-75275" y="3877077"/>
            <a:ext cx="929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54%</a:t>
            </a:r>
            <a:r>
              <a:rPr lang="fr-FR" sz="3200" dirty="0"/>
              <a:t> </a:t>
            </a:r>
            <a:r>
              <a:rPr lang="fr-FR" sz="2400" dirty="0"/>
              <a:t>des répondants achètent souvent des</a:t>
            </a:r>
            <a:r>
              <a:rPr lang="fr-FR" sz="2400" b="1" dirty="0">
                <a:solidFill>
                  <a:srgbClr val="C00000"/>
                </a:solidFill>
              </a:rPr>
              <a:t> produits locaux</a:t>
            </a: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(issus de la région Occitanie)</a:t>
            </a:r>
            <a:endParaRPr lang="fr-FR" sz="2400" b="1" i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D3EC8-6E29-4999-9CA2-7EE9F7CC54BD}"/>
              </a:ext>
            </a:extLst>
          </p:cNvPr>
          <p:cNvSpPr/>
          <p:nvPr/>
        </p:nvSpPr>
        <p:spPr>
          <a:xfrm>
            <a:off x="43089" y="1651831"/>
            <a:ext cx="9058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45%</a:t>
            </a:r>
            <a:r>
              <a:rPr lang="fr-FR" sz="3200" dirty="0"/>
              <a:t> </a:t>
            </a:r>
            <a:r>
              <a:rPr lang="fr-FR" sz="2400" dirty="0"/>
              <a:t>des répondants font tout à fait attention à la </a:t>
            </a:r>
            <a:r>
              <a:rPr lang="fr-FR" sz="2400" b="1" dirty="0">
                <a:solidFill>
                  <a:srgbClr val="C00000"/>
                </a:solidFill>
              </a:rPr>
              <a:t>provenance</a:t>
            </a: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ou l’origine des aliments </a:t>
            </a:r>
            <a:r>
              <a:rPr lang="fr-FR" sz="2400" dirty="0"/>
              <a:t>au moment des repas</a:t>
            </a:r>
            <a:endParaRPr lang="fr-FR" sz="2400" b="1" i="1" dirty="0">
              <a:solidFill>
                <a:srgbClr val="C0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69DCCDE-AA32-4D83-8D2F-5DADB2C51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01" y="1014243"/>
            <a:ext cx="623188" cy="62318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6062133-DC11-4226-B9A7-1C99700516A2}"/>
              </a:ext>
            </a:extLst>
          </p:cNvPr>
          <p:cNvSpPr txBox="1"/>
          <p:nvPr/>
        </p:nvSpPr>
        <p:spPr>
          <a:xfrm>
            <a:off x="2518286" y="2709746"/>
            <a:ext cx="44803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…les CSP+ (</a:t>
            </a:r>
            <a:r>
              <a:rPr lang="fr-FR" sz="1400" b="1" dirty="0">
                <a:solidFill>
                  <a:srgbClr val="C00000"/>
                </a:solidFill>
              </a:rPr>
              <a:t>50%</a:t>
            </a:r>
            <a:r>
              <a:rPr lang="fr-FR" sz="1400" dirty="0"/>
              <a:t>)</a:t>
            </a:r>
            <a:endParaRPr lang="fr-FR" sz="1400" b="1" dirty="0">
              <a:solidFill>
                <a:srgbClr val="C00000"/>
              </a:solidFill>
            </a:endParaRPr>
          </a:p>
          <a:p>
            <a:pPr algn="ctr"/>
            <a:r>
              <a:rPr lang="fr-FR" sz="1400" dirty="0"/>
              <a:t>…les femmes (</a:t>
            </a:r>
            <a:r>
              <a:rPr lang="fr-FR" sz="1400" b="1" dirty="0">
                <a:solidFill>
                  <a:srgbClr val="C00000"/>
                </a:solidFill>
              </a:rPr>
              <a:t>49%</a:t>
            </a:r>
            <a:r>
              <a:rPr lang="fr-FR" sz="1400" dirty="0"/>
              <a:t>)</a:t>
            </a:r>
          </a:p>
          <a:p>
            <a:pPr algn="ctr"/>
            <a:r>
              <a:rPr lang="fr-FR" sz="1400" dirty="0"/>
              <a:t>…les 65 ans et plus (</a:t>
            </a:r>
            <a:r>
              <a:rPr lang="fr-FR" sz="1400" b="1" dirty="0">
                <a:solidFill>
                  <a:srgbClr val="C00000"/>
                </a:solidFill>
              </a:rPr>
              <a:t>49%</a:t>
            </a:r>
            <a:r>
              <a:rPr lang="fr-FR" sz="1400" dirty="0"/>
              <a:t>)</a:t>
            </a:r>
            <a:endParaRPr lang="fr-FR" sz="1400" b="1" dirty="0">
              <a:solidFill>
                <a:srgbClr val="C00000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A685CC8-C012-4F0C-AD6A-D577EB9D7562}"/>
              </a:ext>
            </a:extLst>
          </p:cNvPr>
          <p:cNvCxnSpPr/>
          <p:nvPr/>
        </p:nvCxnSpPr>
        <p:spPr>
          <a:xfrm>
            <a:off x="636900" y="3655241"/>
            <a:ext cx="77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F10CC3A7-4A99-4C66-95EC-A866024EAA66}"/>
              </a:ext>
            </a:extLst>
          </p:cNvPr>
          <p:cNvSpPr txBox="1"/>
          <p:nvPr/>
        </p:nvSpPr>
        <p:spPr>
          <a:xfrm>
            <a:off x="555144" y="2732470"/>
            <a:ext cx="318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Et en particulier… </a:t>
            </a:r>
          </a:p>
        </p:txBody>
      </p:sp>
    </p:spTree>
    <p:extLst>
      <p:ext uri="{BB962C8B-B14F-4D97-AF65-F5344CB8AC3E}">
        <p14:creationId xmlns:p14="http://schemas.microsoft.com/office/powerpoint/2010/main" val="133329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14AF725-769E-4A45-A357-349A38F9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" y="0"/>
            <a:ext cx="9144000" cy="5143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C5C251-D4C2-46D9-9FCB-B700FA8C3C0D}"/>
              </a:ext>
            </a:extLst>
          </p:cNvPr>
          <p:cNvSpPr txBox="1"/>
          <p:nvPr/>
        </p:nvSpPr>
        <p:spPr>
          <a:xfrm>
            <a:off x="1846555" y="318599"/>
            <a:ext cx="362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Méthodologie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0F5C3E-2B58-49DC-9AA0-3798001501C9}"/>
              </a:ext>
            </a:extLst>
          </p:cNvPr>
          <p:cNvSpPr/>
          <p:nvPr/>
        </p:nvSpPr>
        <p:spPr>
          <a:xfrm>
            <a:off x="623110" y="2722530"/>
            <a:ext cx="1324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spc="-41" dirty="0">
                <a:solidFill>
                  <a:schemeClr val="bg1"/>
                </a:solidFill>
                <a:latin typeface="+mj-lt"/>
                <a:sym typeface="Rajdhani Semibold"/>
              </a:rPr>
              <a:t>MODE S DE RECUEIL</a:t>
            </a:r>
            <a:endParaRPr lang="en-US" sz="1200" dirty="0">
              <a:latin typeface="+mj-lt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430DA9DC-0BCD-4576-9E2C-92BE4B13B38D}"/>
              </a:ext>
            </a:extLst>
          </p:cNvPr>
          <p:cNvSpPr>
            <a:spLocks noEditPoints="1"/>
          </p:cNvSpPr>
          <p:nvPr/>
        </p:nvSpPr>
        <p:spPr bwMode="auto">
          <a:xfrm>
            <a:off x="1231461" y="2042730"/>
            <a:ext cx="615094" cy="556336"/>
          </a:xfrm>
          <a:custGeom>
            <a:avLst/>
            <a:gdLst>
              <a:gd name="T0" fmla="*/ 18 w 70"/>
              <a:gd name="T1" fmla="*/ 33 h 60"/>
              <a:gd name="T2" fmla="*/ 20 w 70"/>
              <a:gd name="T3" fmla="*/ 35 h 60"/>
              <a:gd name="T4" fmla="*/ 35 w 70"/>
              <a:gd name="T5" fmla="*/ 29 h 60"/>
              <a:gd name="T6" fmla="*/ 49 w 70"/>
              <a:gd name="T7" fmla="*/ 35 h 60"/>
              <a:gd name="T8" fmla="*/ 51 w 70"/>
              <a:gd name="T9" fmla="*/ 33 h 60"/>
              <a:gd name="T10" fmla="*/ 35 w 70"/>
              <a:gd name="T11" fmla="*/ 26 h 60"/>
              <a:gd name="T12" fmla="*/ 18 w 70"/>
              <a:gd name="T13" fmla="*/ 33 h 60"/>
              <a:gd name="T14" fmla="*/ 35 w 70"/>
              <a:gd name="T15" fmla="*/ 40 h 60"/>
              <a:gd name="T16" fmla="*/ 28 w 70"/>
              <a:gd name="T17" fmla="*/ 43 h 60"/>
              <a:gd name="T18" fmla="*/ 25 w 70"/>
              <a:gd name="T19" fmla="*/ 50 h 60"/>
              <a:gd name="T20" fmla="*/ 28 w 70"/>
              <a:gd name="T21" fmla="*/ 57 h 60"/>
              <a:gd name="T22" fmla="*/ 35 w 70"/>
              <a:gd name="T23" fmla="*/ 60 h 60"/>
              <a:gd name="T24" fmla="*/ 35 w 70"/>
              <a:gd name="T25" fmla="*/ 60 h 60"/>
              <a:gd name="T26" fmla="*/ 42 w 70"/>
              <a:gd name="T27" fmla="*/ 57 h 60"/>
              <a:gd name="T28" fmla="*/ 45 w 70"/>
              <a:gd name="T29" fmla="*/ 50 h 60"/>
              <a:gd name="T30" fmla="*/ 42 w 70"/>
              <a:gd name="T31" fmla="*/ 43 h 60"/>
              <a:gd name="T32" fmla="*/ 35 w 70"/>
              <a:gd name="T33" fmla="*/ 40 h 60"/>
              <a:gd name="T34" fmla="*/ 40 w 70"/>
              <a:gd name="T35" fmla="*/ 55 h 60"/>
              <a:gd name="T36" fmla="*/ 35 w 70"/>
              <a:gd name="T37" fmla="*/ 57 h 60"/>
              <a:gd name="T38" fmla="*/ 30 w 70"/>
              <a:gd name="T39" fmla="*/ 55 h 60"/>
              <a:gd name="T40" fmla="*/ 29 w 70"/>
              <a:gd name="T41" fmla="*/ 56 h 60"/>
              <a:gd name="T42" fmla="*/ 30 w 70"/>
              <a:gd name="T43" fmla="*/ 55 h 60"/>
              <a:gd name="T44" fmla="*/ 28 w 70"/>
              <a:gd name="T45" fmla="*/ 50 h 60"/>
              <a:gd name="T46" fmla="*/ 30 w 70"/>
              <a:gd name="T47" fmla="*/ 45 h 60"/>
              <a:gd name="T48" fmla="*/ 35 w 70"/>
              <a:gd name="T49" fmla="*/ 43 h 60"/>
              <a:gd name="T50" fmla="*/ 40 w 70"/>
              <a:gd name="T51" fmla="*/ 45 h 60"/>
              <a:gd name="T52" fmla="*/ 42 w 70"/>
              <a:gd name="T53" fmla="*/ 50 h 60"/>
              <a:gd name="T54" fmla="*/ 40 w 70"/>
              <a:gd name="T55" fmla="*/ 55 h 60"/>
              <a:gd name="T56" fmla="*/ 9 w 70"/>
              <a:gd name="T57" fmla="*/ 24 h 60"/>
              <a:gd name="T58" fmla="*/ 11 w 70"/>
              <a:gd name="T59" fmla="*/ 26 h 60"/>
              <a:gd name="T60" fmla="*/ 11 w 70"/>
              <a:gd name="T61" fmla="*/ 26 h 60"/>
              <a:gd name="T62" fmla="*/ 35 w 70"/>
              <a:gd name="T63" fmla="*/ 16 h 60"/>
              <a:gd name="T64" fmla="*/ 59 w 70"/>
              <a:gd name="T65" fmla="*/ 26 h 60"/>
              <a:gd name="T66" fmla="*/ 61 w 70"/>
              <a:gd name="T67" fmla="*/ 24 h 60"/>
              <a:gd name="T68" fmla="*/ 35 w 70"/>
              <a:gd name="T69" fmla="*/ 13 h 60"/>
              <a:gd name="T70" fmla="*/ 9 w 70"/>
              <a:gd name="T71" fmla="*/ 24 h 60"/>
              <a:gd name="T72" fmla="*/ 35 w 70"/>
              <a:gd name="T73" fmla="*/ 0 h 60"/>
              <a:gd name="T74" fmla="*/ 0 w 70"/>
              <a:gd name="T75" fmla="*/ 15 h 60"/>
              <a:gd name="T76" fmla="*/ 2 w 70"/>
              <a:gd name="T77" fmla="*/ 17 h 60"/>
              <a:gd name="T78" fmla="*/ 35 w 70"/>
              <a:gd name="T79" fmla="*/ 3 h 60"/>
              <a:gd name="T80" fmla="*/ 68 w 70"/>
              <a:gd name="T81" fmla="*/ 17 h 60"/>
              <a:gd name="T82" fmla="*/ 70 w 70"/>
              <a:gd name="T83" fmla="*/ 15 h 60"/>
              <a:gd name="T84" fmla="*/ 35 w 70"/>
              <a:gd name="T8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" h="60">
                <a:moveTo>
                  <a:pt x="18" y="33"/>
                </a:moveTo>
                <a:cubicBezTo>
                  <a:pt x="20" y="35"/>
                  <a:pt x="20" y="35"/>
                  <a:pt x="20" y="35"/>
                </a:cubicBezTo>
                <a:cubicBezTo>
                  <a:pt x="24" y="31"/>
                  <a:pt x="30" y="29"/>
                  <a:pt x="35" y="29"/>
                </a:cubicBezTo>
                <a:cubicBezTo>
                  <a:pt x="40" y="29"/>
                  <a:pt x="45" y="31"/>
                  <a:pt x="49" y="35"/>
                </a:cubicBezTo>
                <a:cubicBezTo>
                  <a:pt x="51" y="33"/>
                  <a:pt x="51" y="33"/>
                  <a:pt x="51" y="33"/>
                </a:cubicBezTo>
                <a:cubicBezTo>
                  <a:pt x="47" y="29"/>
                  <a:pt x="41" y="26"/>
                  <a:pt x="35" y="26"/>
                </a:cubicBezTo>
                <a:cubicBezTo>
                  <a:pt x="29" y="26"/>
                  <a:pt x="23" y="29"/>
                  <a:pt x="18" y="33"/>
                </a:cubicBezTo>
                <a:close/>
                <a:moveTo>
                  <a:pt x="35" y="40"/>
                </a:moveTo>
                <a:cubicBezTo>
                  <a:pt x="32" y="40"/>
                  <a:pt x="30" y="41"/>
                  <a:pt x="28" y="43"/>
                </a:cubicBezTo>
                <a:cubicBezTo>
                  <a:pt x="26" y="45"/>
                  <a:pt x="25" y="47"/>
                  <a:pt x="25" y="50"/>
                </a:cubicBezTo>
                <a:cubicBezTo>
                  <a:pt x="25" y="52"/>
                  <a:pt x="26" y="55"/>
                  <a:pt x="28" y="57"/>
                </a:cubicBezTo>
                <a:cubicBezTo>
                  <a:pt x="30" y="59"/>
                  <a:pt x="32" y="60"/>
                  <a:pt x="35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7" y="60"/>
                  <a:pt x="40" y="59"/>
                  <a:pt x="42" y="57"/>
                </a:cubicBezTo>
                <a:cubicBezTo>
                  <a:pt x="44" y="55"/>
                  <a:pt x="45" y="52"/>
                  <a:pt x="45" y="50"/>
                </a:cubicBezTo>
                <a:cubicBezTo>
                  <a:pt x="45" y="47"/>
                  <a:pt x="44" y="45"/>
                  <a:pt x="42" y="43"/>
                </a:cubicBezTo>
                <a:cubicBezTo>
                  <a:pt x="40" y="41"/>
                  <a:pt x="37" y="40"/>
                  <a:pt x="35" y="40"/>
                </a:cubicBezTo>
                <a:close/>
                <a:moveTo>
                  <a:pt x="40" y="55"/>
                </a:moveTo>
                <a:cubicBezTo>
                  <a:pt x="38" y="56"/>
                  <a:pt x="37" y="57"/>
                  <a:pt x="35" y="57"/>
                </a:cubicBezTo>
                <a:cubicBezTo>
                  <a:pt x="33" y="57"/>
                  <a:pt x="31" y="56"/>
                  <a:pt x="30" y="55"/>
                </a:cubicBezTo>
                <a:cubicBezTo>
                  <a:pt x="29" y="56"/>
                  <a:pt x="29" y="56"/>
                  <a:pt x="29" y="56"/>
                </a:cubicBezTo>
                <a:cubicBezTo>
                  <a:pt x="30" y="55"/>
                  <a:pt x="30" y="55"/>
                  <a:pt x="30" y="55"/>
                </a:cubicBezTo>
                <a:cubicBezTo>
                  <a:pt x="28" y="54"/>
                  <a:pt x="28" y="52"/>
                  <a:pt x="28" y="50"/>
                </a:cubicBezTo>
                <a:cubicBezTo>
                  <a:pt x="28" y="48"/>
                  <a:pt x="28" y="46"/>
                  <a:pt x="30" y="45"/>
                </a:cubicBezTo>
                <a:cubicBezTo>
                  <a:pt x="31" y="44"/>
                  <a:pt x="33" y="43"/>
                  <a:pt x="35" y="43"/>
                </a:cubicBezTo>
                <a:cubicBezTo>
                  <a:pt x="37" y="43"/>
                  <a:pt x="38" y="44"/>
                  <a:pt x="40" y="45"/>
                </a:cubicBezTo>
                <a:cubicBezTo>
                  <a:pt x="41" y="46"/>
                  <a:pt x="42" y="48"/>
                  <a:pt x="42" y="50"/>
                </a:cubicBezTo>
                <a:cubicBezTo>
                  <a:pt x="42" y="52"/>
                  <a:pt x="41" y="54"/>
                  <a:pt x="40" y="55"/>
                </a:cubicBezTo>
                <a:close/>
                <a:moveTo>
                  <a:pt x="9" y="24"/>
                </a:move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8" y="19"/>
                  <a:pt x="26" y="16"/>
                  <a:pt x="35" y="16"/>
                </a:cubicBezTo>
                <a:cubicBezTo>
                  <a:pt x="43" y="16"/>
                  <a:pt x="52" y="19"/>
                  <a:pt x="59" y="26"/>
                </a:cubicBezTo>
                <a:cubicBezTo>
                  <a:pt x="61" y="24"/>
                  <a:pt x="61" y="24"/>
                  <a:pt x="61" y="24"/>
                </a:cubicBezTo>
                <a:cubicBezTo>
                  <a:pt x="54" y="17"/>
                  <a:pt x="44" y="13"/>
                  <a:pt x="35" y="13"/>
                </a:cubicBezTo>
                <a:cubicBezTo>
                  <a:pt x="25" y="13"/>
                  <a:pt x="16" y="17"/>
                  <a:pt x="9" y="24"/>
                </a:cubicBezTo>
                <a:close/>
                <a:moveTo>
                  <a:pt x="35" y="0"/>
                </a:moveTo>
                <a:cubicBezTo>
                  <a:pt x="22" y="0"/>
                  <a:pt x="9" y="5"/>
                  <a:pt x="0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11" y="8"/>
                  <a:pt x="23" y="3"/>
                  <a:pt x="35" y="3"/>
                </a:cubicBezTo>
                <a:cubicBezTo>
                  <a:pt x="47" y="3"/>
                  <a:pt x="59" y="8"/>
                  <a:pt x="68" y="17"/>
                </a:cubicBezTo>
                <a:cubicBezTo>
                  <a:pt x="70" y="15"/>
                  <a:pt x="70" y="15"/>
                  <a:pt x="70" y="15"/>
                </a:cubicBezTo>
                <a:cubicBezTo>
                  <a:pt x="60" y="5"/>
                  <a:pt x="48" y="0"/>
                  <a:pt x="35" y="0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rgbClr val="5A83AD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>
              <a:ln>
                <a:solidFill>
                  <a:srgbClr val="702D83"/>
                </a:solidFill>
              </a:ln>
              <a:solidFill>
                <a:srgbClr val="702D83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B29FCBF-859B-4C8F-B006-BC595061B7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3126" y="2783666"/>
            <a:ext cx="757646" cy="75764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E4E544-1067-49F0-BDA1-657D15B7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3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FA2CB45-8BEA-4B8A-B2EB-0A9451ECA2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456" y="3579358"/>
            <a:ext cx="829568" cy="8295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9151552-D992-4FC7-8486-D2D656A7AE09}"/>
              </a:ext>
            </a:extLst>
          </p:cNvPr>
          <p:cNvSpPr txBox="1"/>
          <p:nvPr/>
        </p:nvSpPr>
        <p:spPr>
          <a:xfrm>
            <a:off x="112668" y="1358585"/>
            <a:ext cx="652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Sur l’ensemble des </a:t>
            </a:r>
            <a:r>
              <a:rPr lang="fr-FR" sz="1800" b="1" dirty="0"/>
              <a:t>répondants</a:t>
            </a:r>
            <a:r>
              <a:rPr lang="fr-FR" sz="1800" dirty="0"/>
              <a:t>,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B4698D-69A9-40E4-842B-6F6B1EF67098}"/>
              </a:ext>
            </a:extLst>
          </p:cNvPr>
          <p:cNvSpPr txBox="1"/>
          <p:nvPr/>
        </p:nvSpPr>
        <p:spPr>
          <a:xfrm>
            <a:off x="2174128" y="2033619"/>
            <a:ext cx="626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A83AD"/>
                </a:solidFill>
              </a:rPr>
              <a:t>67% </a:t>
            </a:r>
            <a:r>
              <a:rPr lang="fr-FR" sz="1600" dirty="0"/>
              <a:t>ont répondu au questionnaire </a:t>
            </a:r>
            <a:r>
              <a:rPr lang="fr-FR" sz="1600" b="1" dirty="0">
                <a:solidFill>
                  <a:srgbClr val="5A83AD"/>
                </a:solidFill>
              </a:rPr>
              <a:t>en ligne</a:t>
            </a:r>
            <a:endParaRPr lang="fr-FR" sz="1600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AC063E-9ED7-4C05-883A-A4CB48049810}"/>
              </a:ext>
            </a:extLst>
          </p:cNvPr>
          <p:cNvSpPr txBox="1"/>
          <p:nvPr/>
        </p:nvSpPr>
        <p:spPr>
          <a:xfrm>
            <a:off x="2174128" y="3666801"/>
            <a:ext cx="626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A83AD"/>
                </a:solidFill>
              </a:rPr>
              <a:t>2% </a:t>
            </a:r>
            <a:r>
              <a:rPr lang="fr-FR" sz="1600" dirty="0"/>
              <a:t>ont répondu au questionnaire </a:t>
            </a:r>
            <a:r>
              <a:rPr lang="fr-FR" sz="1600" b="1" dirty="0">
                <a:solidFill>
                  <a:srgbClr val="5A83AD"/>
                </a:solidFill>
              </a:rPr>
              <a:t>en face-à-face</a:t>
            </a:r>
            <a:endParaRPr lang="fr-FR" sz="1600" i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39EBBFB-9735-407E-83C4-E9B20B39F1D0}"/>
              </a:ext>
            </a:extLst>
          </p:cNvPr>
          <p:cNvSpPr txBox="1"/>
          <p:nvPr/>
        </p:nvSpPr>
        <p:spPr>
          <a:xfrm>
            <a:off x="2174129" y="2850210"/>
            <a:ext cx="495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5A83AD"/>
                </a:solidFill>
              </a:rPr>
              <a:t>31% </a:t>
            </a:r>
            <a:r>
              <a:rPr lang="fr-FR" sz="1600" dirty="0"/>
              <a:t>ont répondu au questionnaire </a:t>
            </a:r>
            <a:r>
              <a:rPr lang="fr-FR" sz="1600" b="1" dirty="0">
                <a:solidFill>
                  <a:srgbClr val="5A83AD"/>
                </a:solidFill>
              </a:rPr>
              <a:t>sur papier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679521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319596" y="924488"/>
            <a:ext cx="8487326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Parmi les critères ci-dessous, quels sont ceux que vous considérez comme les plus importants pour choisir vos produits alimentaires ? En premier ? Et ensuite 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ensemble – Trois réponses maximum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319596" y="111594"/>
            <a:ext cx="6719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concurrence, l’origine locale 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/>
              </a:rPr>
              <a:t>est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premier critère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choix des produits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99D07CA-978A-4048-916E-08E9008C34B4}"/>
              </a:ext>
            </a:extLst>
          </p:cNvPr>
          <p:cNvGraphicFramePr/>
          <p:nvPr>
            <p:extLst/>
          </p:nvPr>
        </p:nvGraphicFramePr>
        <p:xfrm>
          <a:off x="696590" y="1535623"/>
          <a:ext cx="7323459" cy="305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1BBA45C-A757-4B33-9EF8-49E1CA7E4632}"/>
              </a:ext>
            </a:extLst>
          </p:cNvPr>
          <p:cNvCxnSpPr/>
          <p:nvPr/>
        </p:nvCxnSpPr>
        <p:spPr>
          <a:xfrm>
            <a:off x="628650" y="2647950"/>
            <a:ext cx="8257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53B1C56-ED1C-460D-B7A3-469469ED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9B8260-340C-4A48-9920-BD9D68BFE315}"/>
              </a:ext>
            </a:extLst>
          </p:cNvPr>
          <p:cNvSpPr/>
          <p:nvPr/>
        </p:nvSpPr>
        <p:spPr>
          <a:xfrm>
            <a:off x="93348" y="4496888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*(AOP, AOC, Label Rouge...)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73C66F-ADE7-4436-BBCF-48C8001C1700}"/>
              </a:ext>
            </a:extLst>
          </p:cNvPr>
          <p:cNvSpPr txBox="1"/>
          <p:nvPr/>
        </p:nvSpPr>
        <p:spPr>
          <a:xfrm>
            <a:off x="5417496" y="3080291"/>
            <a:ext cx="3020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65 ans et plus : </a:t>
            </a:r>
            <a:r>
              <a:rPr lang="fr-FR" sz="1050" b="1" dirty="0">
                <a:solidFill>
                  <a:srgbClr val="ACC1D6"/>
                </a:solidFill>
              </a:rPr>
              <a:t>20%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0D68A0-BD78-4AB3-8404-E060A7B908F7}"/>
              </a:ext>
            </a:extLst>
          </p:cNvPr>
          <p:cNvSpPr txBox="1"/>
          <p:nvPr/>
        </p:nvSpPr>
        <p:spPr>
          <a:xfrm>
            <a:off x="7877998" y="1248445"/>
            <a:ext cx="302038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Agriculteurs: </a:t>
            </a:r>
            <a:r>
              <a:rPr lang="fr-FR" sz="1050" b="1" dirty="0">
                <a:solidFill>
                  <a:srgbClr val="ACC1D6"/>
                </a:solidFill>
              </a:rPr>
              <a:t>67% </a:t>
            </a:r>
          </a:p>
          <a:p>
            <a:r>
              <a:rPr lang="fr-FR" sz="1050" dirty="0"/>
              <a:t>Cadres : </a:t>
            </a:r>
            <a:r>
              <a:rPr lang="fr-FR" sz="1050" b="1" dirty="0">
                <a:solidFill>
                  <a:srgbClr val="ACC1D6"/>
                </a:solidFill>
              </a:rPr>
              <a:t>57% </a:t>
            </a:r>
          </a:p>
          <a:p>
            <a:r>
              <a:rPr lang="fr-FR" sz="1050" dirty="0"/>
              <a:t>Artisans : </a:t>
            </a:r>
            <a:r>
              <a:rPr lang="fr-FR" sz="1050" b="1" dirty="0">
                <a:solidFill>
                  <a:srgbClr val="ACC1D6"/>
                </a:solidFill>
              </a:rPr>
              <a:t>55% </a:t>
            </a:r>
          </a:p>
          <a:p>
            <a:r>
              <a:rPr lang="fr-FR" sz="1050" dirty="0"/>
              <a:t>Lot : </a:t>
            </a:r>
            <a:r>
              <a:rPr lang="fr-FR" sz="1050" b="1" dirty="0">
                <a:solidFill>
                  <a:srgbClr val="ACC1D6"/>
                </a:solidFill>
              </a:rPr>
              <a:t>55% </a:t>
            </a:r>
          </a:p>
          <a:p>
            <a:r>
              <a:rPr lang="fr-FR" sz="1050" dirty="0"/>
              <a:t>25-34 ans: </a:t>
            </a:r>
            <a:r>
              <a:rPr lang="fr-FR" sz="1050" b="1" dirty="0">
                <a:solidFill>
                  <a:srgbClr val="ACC1D6"/>
                </a:solidFill>
              </a:rPr>
              <a:t>54% </a:t>
            </a:r>
          </a:p>
          <a:p>
            <a:r>
              <a:rPr lang="fr-FR" sz="1050" dirty="0"/>
              <a:t>Rural : </a:t>
            </a:r>
            <a:r>
              <a:rPr lang="fr-FR" sz="1050" b="1" dirty="0">
                <a:solidFill>
                  <a:srgbClr val="ACC1D6"/>
                </a:solidFill>
              </a:rPr>
              <a:t>53%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E018A09-02D0-411F-A103-54D8D64F5344}"/>
              </a:ext>
            </a:extLst>
          </p:cNvPr>
          <p:cNvCxnSpPr/>
          <p:nvPr/>
        </p:nvCxnSpPr>
        <p:spPr>
          <a:xfrm>
            <a:off x="7877998" y="1267495"/>
            <a:ext cx="0" cy="1008000"/>
          </a:xfrm>
          <a:prstGeom prst="line">
            <a:avLst/>
          </a:prstGeom>
          <a:ln>
            <a:solidFill>
              <a:srgbClr val="ACC1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D8F585D-22DB-48E8-9CFB-1A8F3332AE9B}"/>
              </a:ext>
            </a:extLst>
          </p:cNvPr>
          <p:cNvCxnSpPr/>
          <p:nvPr/>
        </p:nvCxnSpPr>
        <p:spPr>
          <a:xfrm>
            <a:off x="7505700" y="1666875"/>
            <a:ext cx="362773" cy="0"/>
          </a:xfrm>
          <a:prstGeom prst="line">
            <a:avLst/>
          </a:prstGeom>
          <a:ln>
            <a:solidFill>
              <a:srgbClr val="ACC1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38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219835" y="14865"/>
            <a:ext cx="7221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all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3 </a:t>
            </a:r>
            <a:r>
              <a:rPr kumimoji="0" lang="fr-FR" sz="2000" b="1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critères d’achat selon les profils 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kumimoji="0" lang="fr-FR" sz="1400" b="1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prix arrive en tête chez les jeunes et les ouvriers, l’origine pour les cadres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les professions libérales, les employés aussi sensibles à l’origine qu’au prix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kumimoji="0" lang="fr-FR" sz="1400" b="1" i="0" u="none" strike="noStrike" kern="1200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bio s’invite dans le TOP 3 chez les cadres et les professions libérales</a:t>
            </a:r>
            <a:endParaRPr kumimoji="0" lang="fr-FR" sz="1400" b="1" i="0" u="none" strike="noStrike" kern="1200" cap="all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718354" y="52582"/>
            <a:ext cx="2360551" cy="70485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53B1C56-ED1C-460D-B7A3-469469ED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9A2B84E-4516-4E36-82F4-EABCDB9C5A14}"/>
              </a:ext>
            </a:extLst>
          </p:cNvPr>
          <p:cNvGrpSpPr/>
          <p:nvPr/>
        </p:nvGrpSpPr>
        <p:grpSpPr>
          <a:xfrm>
            <a:off x="204527" y="1312855"/>
            <a:ext cx="1440000" cy="3392496"/>
            <a:chOff x="134777" y="1050435"/>
            <a:chExt cx="1368000" cy="2952479"/>
          </a:xfrm>
        </p:grpSpPr>
        <p:sp>
          <p:nvSpPr>
            <p:cNvPr id="16" name="Shape 1021">
              <a:extLst>
                <a:ext uri="{FF2B5EF4-FFF2-40B4-BE49-F238E27FC236}">
                  <a16:creationId xmlns:a16="http://schemas.microsoft.com/office/drawing/2014/main" id="{0C0C83A4-0EC8-42B3-BEA3-764D31BAEDE7}"/>
                </a:ext>
              </a:extLst>
            </p:cNvPr>
            <p:cNvSpPr/>
            <p:nvPr/>
          </p:nvSpPr>
          <p:spPr>
            <a:xfrm>
              <a:off x="223354" y="1098863"/>
              <a:ext cx="1190846" cy="645412"/>
            </a:xfrm>
            <a:prstGeom prst="rect">
              <a:avLst/>
            </a:prstGeom>
            <a:solidFill>
              <a:srgbClr val="F9786D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90000"/>
                </a:lnSpc>
                <a:defRPr sz="1800"/>
              </a:pPr>
              <a:r>
                <a:rPr lang="fr-FR" sz="1200" b="1" spc="-41" dirty="0">
                  <a:solidFill>
                    <a:schemeClr val="bg1"/>
                  </a:solidFill>
                  <a:latin typeface="+mj-lt"/>
                  <a:ea typeface="Rajdhani Semibold"/>
                  <a:cs typeface="Raleway"/>
                  <a:sym typeface="Rajdhani Semibold"/>
                </a:rPr>
                <a:t>18-24 ans</a:t>
              </a:r>
              <a:endParaRPr lang="fr-FR" sz="3200" b="1" spc="-41" dirty="0">
                <a:solidFill>
                  <a:schemeClr val="bg1"/>
                </a:solidFill>
                <a:latin typeface="+mj-lt"/>
                <a:ea typeface="Rajdhani Semibold"/>
                <a:cs typeface="Raleway"/>
                <a:sym typeface="Rajdhani Semibold"/>
              </a:endParaRPr>
            </a:p>
          </p:txBody>
        </p:sp>
        <p:sp>
          <p:nvSpPr>
            <p:cNvPr id="18" name="Shape 1021">
              <a:extLst>
                <a:ext uri="{FF2B5EF4-FFF2-40B4-BE49-F238E27FC236}">
                  <a16:creationId xmlns:a16="http://schemas.microsoft.com/office/drawing/2014/main" id="{EDDA1294-0041-45EE-B8CB-B6DBE9B3E419}"/>
                </a:ext>
              </a:extLst>
            </p:cNvPr>
            <p:cNvSpPr/>
            <p:nvPr/>
          </p:nvSpPr>
          <p:spPr>
            <a:xfrm>
              <a:off x="134777" y="1050435"/>
              <a:ext cx="1368000" cy="2952479"/>
            </a:xfrm>
            <a:prstGeom prst="rect">
              <a:avLst/>
            </a:prstGeom>
            <a:noFill/>
            <a:ln w="12700" cap="flat">
              <a:solidFill>
                <a:srgbClr val="F9786D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90000"/>
                </a:lnSpc>
                <a:defRPr sz="1800"/>
              </a:pPr>
              <a:endParaRPr sz="1100" b="1" spc="-41" dirty="0">
                <a:solidFill>
                  <a:srgbClr val="FFFFFF"/>
                </a:solidFill>
                <a:latin typeface="+mj-lt"/>
                <a:ea typeface="Rajdhani Semibold"/>
                <a:cs typeface="Raleway"/>
                <a:sym typeface="Rajdhani Semibold"/>
              </a:endParaRPr>
            </a:p>
          </p:txBody>
        </p:sp>
      </p:grpSp>
      <p:sp>
        <p:nvSpPr>
          <p:cNvPr id="19" name="Shape 1021">
            <a:extLst>
              <a:ext uri="{FF2B5EF4-FFF2-40B4-BE49-F238E27FC236}">
                <a16:creationId xmlns:a16="http://schemas.microsoft.com/office/drawing/2014/main" id="{6B1381BE-649E-4AC3-9626-86B7BF7BB15B}"/>
              </a:ext>
            </a:extLst>
          </p:cNvPr>
          <p:cNvSpPr/>
          <p:nvPr/>
        </p:nvSpPr>
        <p:spPr>
          <a:xfrm>
            <a:off x="1976024" y="1317616"/>
            <a:ext cx="1440000" cy="3387735"/>
          </a:xfrm>
          <a:prstGeom prst="rect">
            <a:avLst/>
          </a:prstGeom>
          <a:noFill/>
          <a:ln w="12700" cap="flat">
            <a:solidFill>
              <a:srgbClr val="5B9BD5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endParaRPr sz="1100" b="1" spc="-41" dirty="0">
              <a:solidFill>
                <a:srgbClr val="FFFFFF"/>
              </a:solidFill>
              <a:latin typeface="+mj-lt"/>
              <a:ea typeface="Rajdhani Semibold"/>
              <a:cs typeface="Raleway"/>
              <a:sym typeface="Rajdhani Semibold"/>
            </a:endParaRPr>
          </a:p>
        </p:txBody>
      </p:sp>
      <p:sp>
        <p:nvSpPr>
          <p:cNvPr id="20" name="Shape 1021">
            <a:extLst>
              <a:ext uri="{FF2B5EF4-FFF2-40B4-BE49-F238E27FC236}">
                <a16:creationId xmlns:a16="http://schemas.microsoft.com/office/drawing/2014/main" id="{4492C3C4-5757-4D28-AB04-43FA2BA2E935}"/>
              </a:ext>
            </a:extLst>
          </p:cNvPr>
          <p:cNvSpPr/>
          <p:nvPr/>
        </p:nvSpPr>
        <p:spPr>
          <a:xfrm>
            <a:off x="3817271" y="1317616"/>
            <a:ext cx="1440000" cy="3387735"/>
          </a:xfrm>
          <a:prstGeom prst="rect">
            <a:avLst/>
          </a:prstGeom>
          <a:noFill/>
          <a:ln w="12700" cap="flat">
            <a:solidFill>
              <a:srgbClr val="9AD4D8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endParaRPr sz="1100" b="1" spc="-41" dirty="0">
              <a:solidFill>
                <a:srgbClr val="FFFFFF"/>
              </a:solidFill>
              <a:latin typeface="+mj-lt"/>
              <a:ea typeface="Rajdhani Semibold"/>
              <a:cs typeface="Raleway"/>
              <a:sym typeface="Rajdhani Semibold"/>
            </a:endParaRPr>
          </a:p>
        </p:txBody>
      </p:sp>
      <p:sp>
        <p:nvSpPr>
          <p:cNvPr id="21" name="Shape 1021">
            <a:extLst>
              <a:ext uri="{FF2B5EF4-FFF2-40B4-BE49-F238E27FC236}">
                <a16:creationId xmlns:a16="http://schemas.microsoft.com/office/drawing/2014/main" id="{10140FFF-4CE2-477A-AC1E-41FDBF6702AF}"/>
              </a:ext>
            </a:extLst>
          </p:cNvPr>
          <p:cNvSpPr/>
          <p:nvPr/>
        </p:nvSpPr>
        <p:spPr>
          <a:xfrm>
            <a:off x="5658518" y="1317616"/>
            <a:ext cx="1440000" cy="3387735"/>
          </a:xfrm>
          <a:prstGeom prst="rect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endParaRPr sz="1100" b="1" spc="-41" dirty="0">
              <a:solidFill>
                <a:srgbClr val="FFFFFF"/>
              </a:solidFill>
              <a:latin typeface="+mj-lt"/>
              <a:ea typeface="Rajdhani Semibold"/>
              <a:cs typeface="Raleway"/>
              <a:sym typeface="Rajdhani Semibold"/>
            </a:endParaRPr>
          </a:p>
        </p:txBody>
      </p:sp>
      <p:sp>
        <p:nvSpPr>
          <p:cNvPr id="22" name="Shape 1021">
            <a:extLst>
              <a:ext uri="{FF2B5EF4-FFF2-40B4-BE49-F238E27FC236}">
                <a16:creationId xmlns:a16="http://schemas.microsoft.com/office/drawing/2014/main" id="{D6B3BD44-C731-446B-A314-25B203A46674}"/>
              </a:ext>
            </a:extLst>
          </p:cNvPr>
          <p:cNvSpPr/>
          <p:nvPr/>
        </p:nvSpPr>
        <p:spPr>
          <a:xfrm>
            <a:off x="7499766" y="1317615"/>
            <a:ext cx="1440000" cy="3387735"/>
          </a:xfrm>
          <a:prstGeom prst="rect">
            <a:avLst/>
          </a:prstGeom>
          <a:noFill/>
          <a:ln w="12700" cap="flat">
            <a:solidFill>
              <a:srgbClr val="7030A0">
                <a:alpha val="50196"/>
              </a:srgbClr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endParaRPr sz="1100" b="1" spc="-41" dirty="0">
              <a:solidFill>
                <a:srgbClr val="FFFFFF"/>
              </a:solidFill>
              <a:latin typeface="+mj-lt"/>
              <a:ea typeface="Rajdhani Semibold"/>
              <a:cs typeface="Raleway"/>
              <a:sym typeface="Rajdhani Semibold"/>
            </a:endParaRPr>
          </a:p>
        </p:txBody>
      </p:sp>
      <p:sp>
        <p:nvSpPr>
          <p:cNvPr id="23" name="Shape 1021">
            <a:extLst>
              <a:ext uri="{FF2B5EF4-FFF2-40B4-BE49-F238E27FC236}">
                <a16:creationId xmlns:a16="http://schemas.microsoft.com/office/drawing/2014/main" id="{9BA93A06-3724-430D-9C1C-13A6104486B2}"/>
              </a:ext>
            </a:extLst>
          </p:cNvPr>
          <p:cNvSpPr/>
          <p:nvPr/>
        </p:nvSpPr>
        <p:spPr>
          <a:xfrm>
            <a:off x="2069263" y="1365241"/>
            <a:ext cx="1253522" cy="739834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fr-FR" sz="1200" b="1" spc="-41" dirty="0">
                <a:solidFill>
                  <a:schemeClr val="bg1"/>
                </a:solidFill>
                <a:latin typeface="+mj-lt"/>
                <a:ea typeface="Rajdhani Semibold"/>
                <a:cs typeface="Raleway"/>
                <a:sym typeface="Rajdhani Semibold"/>
              </a:rPr>
              <a:t>Cadres </a:t>
            </a:r>
            <a:endParaRPr lang="fr-FR" sz="3200" b="1" spc="-41" dirty="0">
              <a:solidFill>
                <a:schemeClr val="bg1"/>
              </a:solidFill>
              <a:latin typeface="+mj-lt"/>
              <a:ea typeface="Rajdhani Semibold"/>
              <a:cs typeface="Raleway"/>
              <a:sym typeface="Rajdhani Semibold"/>
            </a:endParaRPr>
          </a:p>
        </p:txBody>
      </p:sp>
      <p:sp>
        <p:nvSpPr>
          <p:cNvPr id="25" name="Shape 1021">
            <a:extLst>
              <a:ext uri="{FF2B5EF4-FFF2-40B4-BE49-F238E27FC236}">
                <a16:creationId xmlns:a16="http://schemas.microsoft.com/office/drawing/2014/main" id="{126CBB5B-B806-4C40-871E-540D16A1DD04}"/>
              </a:ext>
            </a:extLst>
          </p:cNvPr>
          <p:cNvSpPr/>
          <p:nvPr/>
        </p:nvSpPr>
        <p:spPr>
          <a:xfrm>
            <a:off x="3910510" y="1365241"/>
            <a:ext cx="1253522" cy="739834"/>
          </a:xfrm>
          <a:prstGeom prst="rect">
            <a:avLst/>
          </a:prstGeom>
          <a:solidFill>
            <a:srgbClr val="9AD4D8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fr-FR" sz="1200" b="1" spc="-41" dirty="0">
                <a:solidFill>
                  <a:schemeClr val="bg1"/>
                </a:solidFill>
                <a:latin typeface="+mj-lt"/>
                <a:ea typeface="Rajdhani Semibold"/>
                <a:cs typeface="Raleway"/>
                <a:sym typeface="Rajdhani Semibold"/>
              </a:rPr>
              <a:t>Professions libérales</a:t>
            </a:r>
          </a:p>
        </p:txBody>
      </p:sp>
      <p:sp>
        <p:nvSpPr>
          <p:cNvPr id="27" name="Shape 1021">
            <a:extLst>
              <a:ext uri="{FF2B5EF4-FFF2-40B4-BE49-F238E27FC236}">
                <a16:creationId xmlns:a16="http://schemas.microsoft.com/office/drawing/2014/main" id="{62E927D5-928C-4925-9F4B-F25449196A89}"/>
              </a:ext>
            </a:extLst>
          </p:cNvPr>
          <p:cNvSpPr/>
          <p:nvPr/>
        </p:nvSpPr>
        <p:spPr>
          <a:xfrm>
            <a:off x="5764814" y="1365241"/>
            <a:ext cx="1253522" cy="73983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fr-FR" sz="1200" b="1" spc="-41" dirty="0">
                <a:solidFill>
                  <a:schemeClr val="bg1"/>
                </a:solidFill>
                <a:latin typeface="+mj-lt"/>
                <a:ea typeface="Rajdhani Semibold"/>
                <a:cs typeface="Raleway"/>
                <a:sym typeface="Rajdhani Semibold"/>
              </a:rPr>
              <a:t>Employés </a:t>
            </a:r>
            <a:endParaRPr lang="fr-FR" sz="3200" b="1" spc="-41" dirty="0">
              <a:solidFill>
                <a:schemeClr val="bg1"/>
              </a:solidFill>
              <a:latin typeface="+mj-lt"/>
              <a:ea typeface="Rajdhani Semibold"/>
              <a:cs typeface="Raleway"/>
              <a:sym typeface="Rajdhani Semibold"/>
            </a:endParaRPr>
          </a:p>
        </p:txBody>
      </p:sp>
      <p:sp>
        <p:nvSpPr>
          <p:cNvPr id="29" name="Shape 1021">
            <a:extLst>
              <a:ext uri="{FF2B5EF4-FFF2-40B4-BE49-F238E27FC236}">
                <a16:creationId xmlns:a16="http://schemas.microsoft.com/office/drawing/2014/main" id="{094479A3-6CE2-44F0-914A-77E5FA9F46CF}"/>
              </a:ext>
            </a:extLst>
          </p:cNvPr>
          <p:cNvSpPr/>
          <p:nvPr/>
        </p:nvSpPr>
        <p:spPr>
          <a:xfrm>
            <a:off x="7593005" y="1365241"/>
            <a:ext cx="1253522" cy="739834"/>
          </a:xfrm>
          <a:prstGeom prst="rect">
            <a:avLst/>
          </a:prstGeom>
          <a:solidFill>
            <a:srgbClr val="7030A0">
              <a:alpha val="50196"/>
            </a:srgb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lang="fr-FR" sz="1200" b="1" spc="-41" dirty="0">
                <a:solidFill>
                  <a:schemeClr val="bg1"/>
                </a:solidFill>
                <a:latin typeface="+mj-lt"/>
                <a:ea typeface="Rajdhani Semibold"/>
                <a:cs typeface="Raleway"/>
                <a:sym typeface="Rajdhani Semibold"/>
              </a:rPr>
              <a:t>Ouvriers </a:t>
            </a:r>
            <a:endParaRPr lang="fr-FR" sz="3200" b="1" spc="-41" dirty="0">
              <a:solidFill>
                <a:schemeClr val="bg1"/>
              </a:solidFill>
              <a:latin typeface="+mj-lt"/>
              <a:ea typeface="Rajdhani Semibold"/>
              <a:cs typeface="Raleway"/>
              <a:sym typeface="Rajdhani Semibold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D37294F-D371-49E8-BC3D-0A4ABC930307}"/>
              </a:ext>
            </a:extLst>
          </p:cNvPr>
          <p:cNvSpPr txBox="1"/>
          <p:nvPr/>
        </p:nvSpPr>
        <p:spPr>
          <a:xfrm>
            <a:off x="222200" y="991481"/>
            <a:ext cx="2458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% Total des réponses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BAB1CD8-578B-45CA-B3D3-7CD91D7C5435}"/>
              </a:ext>
            </a:extLst>
          </p:cNvPr>
          <p:cNvSpPr/>
          <p:nvPr/>
        </p:nvSpPr>
        <p:spPr>
          <a:xfrm>
            <a:off x="252223" y="2825955"/>
            <a:ext cx="216000" cy="216000"/>
          </a:xfrm>
          <a:prstGeom prst="ellipse">
            <a:avLst/>
          </a:prstGeom>
          <a:solidFill>
            <a:srgbClr val="F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E7BFA2C-00FB-4FE3-801D-D70FB40F374F}"/>
              </a:ext>
            </a:extLst>
          </p:cNvPr>
          <p:cNvSpPr/>
          <p:nvPr/>
        </p:nvSpPr>
        <p:spPr>
          <a:xfrm>
            <a:off x="248174" y="3262351"/>
            <a:ext cx="216000" cy="216000"/>
          </a:xfrm>
          <a:prstGeom prst="ellipse">
            <a:avLst/>
          </a:prstGeom>
          <a:solidFill>
            <a:srgbClr val="F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BA02987-A075-416D-A5A6-E7441FD3BE1A}"/>
              </a:ext>
            </a:extLst>
          </p:cNvPr>
          <p:cNvSpPr/>
          <p:nvPr/>
        </p:nvSpPr>
        <p:spPr>
          <a:xfrm>
            <a:off x="248174" y="3698974"/>
            <a:ext cx="216000" cy="216000"/>
          </a:xfrm>
          <a:prstGeom prst="ellipse">
            <a:avLst/>
          </a:prstGeom>
          <a:solidFill>
            <a:srgbClr val="F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E6967F4-FD12-48C3-8C5E-9585A990ECA9}"/>
              </a:ext>
            </a:extLst>
          </p:cNvPr>
          <p:cNvSpPr/>
          <p:nvPr/>
        </p:nvSpPr>
        <p:spPr>
          <a:xfrm>
            <a:off x="428353" y="2770736"/>
            <a:ext cx="9028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Prix : </a:t>
            </a:r>
            <a:r>
              <a:rPr lang="fr-FR" sz="1400" b="1" dirty="0">
                <a:solidFill>
                  <a:srgbClr val="F9786D"/>
                </a:solidFill>
              </a:rPr>
              <a:t>56%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42C667-402C-4F03-A6DB-1B875ED3E481}"/>
              </a:ext>
            </a:extLst>
          </p:cNvPr>
          <p:cNvSpPr/>
          <p:nvPr/>
        </p:nvSpPr>
        <p:spPr>
          <a:xfrm>
            <a:off x="418828" y="3229100"/>
            <a:ext cx="1160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Qualité : </a:t>
            </a:r>
            <a:r>
              <a:rPr lang="fr-FR" sz="1400" b="1" dirty="0">
                <a:solidFill>
                  <a:srgbClr val="F9786D"/>
                </a:solidFill>
              </a:rPr>
              <a:t>44%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B576A6-2085-4812-B6C6-A88182FB4A7A}"/>
              </a:ext>
            </a:extLst>
          </p:cNvPr>
          <p:cNvSpPr/>
          <p:nvPr/>
        </p:nvSpPr>
        <p:spPr>
          <a:xfrm>
            <a:off x="428353" y="3656406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Origine : </a:t>
            </a:r>
            <a:r>
              <a:rPr lang="fr-FR" sz="1400" b="1" dirty="0">
                <a:solidFill>
                  <a:srgbClr val="F9786D"/>
                </a:solidFill>
              </a:rPr>
              <a:t>40%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789BD92-E557-4BB5-B20A-9DF14AB27532}"/>
              </a:ext>
            </a:extLst>
          </p:cNvPr>
          <p:cNvSpPr/>
          <p:nvPr/>
        </p:nvSpPr>
        <p:spPr>
          <a:xfrm>
            <a:off x="2068054" y="2833727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C3E25A4E-D4C2-4A61-BF4C-248C8DB162F0}"/>
              </a:ext>
            </a:extLst>
          </p:cNvPr>
          <p:cNvSpPr/>
          <p:nvPr/>
        </p:nvSpPr>
        <p:spPr>
          <a:xfrm>
            <a:off x="2068054" y="3262351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0D53BF0-E8FE-49CD-9AB5-86B9F72FAD57}"/>
              </a:ext>
            </a:extLst>
          </p:cNvPr>
          <p:cNvSpPr/>
          <p:nvPr/>
        </p:nvSpPr>
        <p:spPr>
          <a:xfrm>
            <a:off x="2068054" y="3680800"/>
            <a:ext cx="216000" cy="2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713DC6-E8A8-45BF-B29F-003C7EB81DDC}"/>
              </a:ext>
            </a:extLst>
          </p:cNvPr>
          <p:cNvSpPr/>
          <p:nvPr/>
        </p:nvSpPr>
        <p:spPr>
          <a:xfrm>
            <a:off x="2223315" y="2780261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Origine : </a:t>
            </a:r>
            <a:r>
              <a:rPr lang="fr-FR" sz="1400" b="1" dirty="0">
                <a:solidFill>
                  <a:srgbClr val="5B9BD5"/>
                </a:solidFill>
              </a:rPr>
              <a:t>57%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558AB65-2696-4A5D-98B5-3BAD742C38EE}"/>
              </a:ext>
            </a:extLst>
          </p:cNvPr>
          <p:cNvSpPr/>
          <p:nvPr/>
        </p:nvSpPr>
        <p:spPr>
          <a:xfrm>
            <a:off x="2228531" y="3229100"/>
            <a:ext cx="1160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Qualité : </a:t>
            </a:r>
            <a:r>
              <a:rPr lang="fr-FR" sz="1400" b="1" dirty="0">
                <a:solidFill>
                  <a:srgbClr val="5B9BD5"/>
                </a:solidFill>
              </a:rPr>
              <a:t>47%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AFF4AC7-3994-4873-BCC2-63AED631D78A}"/>
              </a:ext>
            </a:extLst>
          </p:cNvPr>
          <p:cNvSpPr/>
          <p:nvPr/>
        </p:nvSpPr>
        <p:spPr>
          <a:xfrm>
            <a:off x="2256919" y="3648664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Bio: </a:t>
            </a:r>
            <a:r>
              <a:rPr lang="fr-FR" sz="1400" b="1" dirty="0">
                <a:solidFill>
                  <a:srgbClr val="5B9BD5"/>
                </a:solidFill>
              </a:rPr>
              <a:t>44%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1D60C189-300B-40E2-AA27-30F712428E8C}"/>
              </a:ext>
            </a:extLst>
          </p:cNvPr>
          <p:cNvSpPr/>
          <p:nvPr/>
        </p:nvSpPr>
        <p:spPr>
          <a:xfrm>
            <a:off x="3899804" y="2831944"/>
            <a:ext cx="216000" cy="216000"/>
          </a:xfrm>
          <a:prstGeom prst="ellipse">
            <a:avLst/>
          </a:prstGeom>
          <a:solidFill>
            <a:srgbClr val="9A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1EF1C29E-22DD-4AAF-ACA9-E9D0E8BB8820}"/>
              </a:ext>
            </a:extLst>
          </p:cNvPr>
          <p:cNvSpPr/>
          <p:nvPr/>
        </p:nvSpPr>
        <p:spPr>
          <a:xfrm>
            <a:off x="3899804" y="3260568"/>
            <a:ext cx="216000" cy="216000"/>
          </a:xfrm>
          <a:prstGeom prst="ellipse">
            <a:avLst/>
          </a:prstGeom>
          <a:solidFill>
            <a:srgbClr val="9A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64A0E49-E82E-43DD-9C14-102699B5616A}"/>
              </a:ext>
            </a:extLst>
          </p:cNvPr>
          <p:cNvSpPr/>
          <p:nvPr/>
        </p:nvSpPr>
        <p:spPr>
          <a:xfrm>
            <a:off x="3895669" y="3689192"/>
            <a:ext cx="216000" cy="216000"/>
          </a:xfrm>
          <a:prstGeom prst="ellipse">
            <a:avLst/>
          </a:prstGeom>
          <a:solidFill>
            <a:srgbClr val="9A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A76941F-4EC2-4839-8095-877E03E941F4}"/>
              </a:ext>
            </a:extLst>
          </p:cNvPr>
          <p:cNvSpPr/>
          <p:nvPr/>
        </p:nvSpPr>
        <p:spPr>
          <a:xfrm>
            <a:off x="4052090" y="27975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Origine : </a:t>
            </a:r>
            <a:r>
              <a:rPr lang="fr-FR" sz="1400" b="1" dirty="0">
                <a:solidFill>
                  <a:srgbClr val="9AD4D8"/>
                </a:solidFill>
              </a:rPr>
              <a:t>56%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739C7A-BAF9-48D8-9926-046E1A0F3E8B}"/>
              </a:ext>
            </a:extLst>
          </p:cNvPr>
          <p:cNvSpPr/>
          <p:nvPr/>
        </p:nvSpPr>
        <p:spPr>
          <a:xfrm>
            <a:off x="4061615" y="3227317"/>
            <a:ext cx="861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Bio : </a:t>
            </a:r>
            <a:r>
              <a:rPr lang="fr-FR" sz="1400" b="1" dirty="0">
                <a:solidFill>
                  <a:srgbClr val="9AD4D8"/>
                </a:solidFill>
              </a:rPr>
              <a:t>49%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DFA731A-E33C-4C9F-BD0A-A93D83B90A5C}"/>
              </a:ext>
            </a:extLst>
          </p:cNvPr>
          <p:cNvSpPr/>
          <p:nvPr/>
        </p:nvSpPr>
        <p:spPr>
          <a:xfrm>
            <a:off x="4068337" y="3646881"/>
            <a:ext cx="1160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Qualité : </a:t>
            </a:r>
            <a:r>
              <a:rPr lang="fr-FR" sz="1400" b="1" dirty="0">
                <a:solidFill>
                  <a:srgbClr val="9AD4D8"/>
                </a:solidFill>
              </a:rPr>
              <a:t>46%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7EDFC74-7ED9-451B-824E-A9D5C0768D2B}"/>
              </a:ext>
            </a:extLst>
          </p:cNvPr>
          <p:cNvSpPr/>
          <p:nvPr/>
        </p:nvSpPr>
        <p:spPr>
          <a:xfrm>
            <a:off x="5764814" y="2831944"/>
            <a:ext cx="216000" cy="21600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31E35951-22F8-44FD-B153-7B724050FBF1}"/>
              </a:ext>
            </a:extLst>
          </p:cNvPr>
          <p:cNvSpPr/>
          <p:nvPr/>
        </p:nvSpPr>
        <p:spPr>
          <a:xfrm>
            <a:off x="5764814" y="3260568"/>
            <a:ext cx="216000" cy="21600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2FF4A4E4-212D-4048-99E5-C46DF0EA1DE2}"/>
              </a:ext>
            </a:extLst>
          </p:cNvPr>
          <p:cNvSpPr/>
          <p:nvPr/>
        </p:nvSpPr>
        <p:spPr>
          <a:xfrm>
            <a:off x="5764814" y="3642468"/>
            <a:ext cx="216000" cy="216000"/>
          </a:xfrm>
          <a:prstGeom prst="ellipse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54E5FE-27D4-4859-972A-3C94034F80FC}"/>
              </a:ext>
            </a:extLst>
          </p:cNvPr>
          <p:cNvSpPr/>
          <p:nvPr/>
        </p:nvSpPr>
        <p:spPr>
          <a:xfrm>
            <a:off x="5985362" y="3214725"/>
            <a:ext cx="4917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Prix</a:t>
            </a:r>
            <a:endParaRPr lang="fr-FR" sz="1400" b="1" dirty="0">
              <a:solidFill>
                <a:srgbClr val="A6A6A6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7017F5-D344-4EF2-9C60-80CFBA5B4CE5}"/>
              </a:ext>
            </a:extLst>
          </p:cNvPr>
          <p:cNvSpPr/>
          <p:nvPr/>
        </p:nvSpPr>
        <p:spPr>
          <a:xfrm>
            <a:off x="5945360" y="3590868"/>
            <a:ext cx="1160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Qualité : </a:t>
            </a:r>
            <a:r>
              <a:rPr lang="fr-FR" sz="1400" b="1" dirty="0">
                <a:solidFill>
                  <a:srgbClr val="A6A6A6"/>
                </a:solidFill>
              </a:rPr>
              <a:t>46%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88FF0F0E-7E95-4353-89A1-D3F30D4769D2}"/>
              </a:ext>
            </a:extLst>
          </p:cNvPr>
          <p:cNvSpPr/>
          <p:nvPr/>
        </p:nvSpPr>
        <p:spPr>
          <a:xfrm>
            <a:off x="7592946" y="2833727"/>
            <a:ext cx="216000" cy="216000"/>
          </a:xfrm>
          <a:prstGeom prst="ellipse">
            <a:avLst/>
          </a:prstGeom>
          <a:solidFill>
            <a:srgbClr val="B79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0B763718-9A02-4F2B-BFD2-02CFB2A52219}"/>
              </a:ext>
            </a:extLst>
          </p:cNvPr>
          <p:cNvSpPr/>
          <p:nvPr/>
        </p:nvSpPr>
        <p:spPr>
          <a:xfrm>
            <a:off x="7588167" y="3254395"/>
            <a:ext cx="216000" cy="216000"/>
          </a:xfrm>
          <a:prstGeom prst="ellipse">
            <a:avLst/>
          </a:prstGeom>
          <a:solidFill>
            <a:srgbClr val="B79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C7075367-F610-42DE-AE2F-F5280BA566AA}"/>
              </a:ext>
            </a:extLst>
          </p:cNvPr>
          <p:cNvSpPr/>
          <p:nvPr/>
        </p:nvSpPr>
        <p:spPr>
          <a:xfrm>
            <a:off x="7588167" y="3698974"/>
            <a:ext cx="216000" cy="216000"/>
          </a:xfrm>
          <a:prstGeom prst="ellipse">
            <a:avLst/>
          </a:prstGeom>
          <a:solidFill>
            <a:srgbClr val="B79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DE77FBF-6F16-4FE8-8638-4447360BB559}"/>
              </a:ext>
            </a:extLst>
          </p:cNvPr>
          <p:cNvSpPr/>
          <p:nvPr/>
        </p:nvSpPr>
        <p:spPr>
          <a:xfrm>
            <a:off x="7773126" y="277966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Prix : </a:t>
            </a:r>
            <a:r>
              <a:rPr lang="fr-FR" sz="1400" b="1" dirty="0">
                <a:solidFill>
                  <a:srgbClr val="B797CF"/>
                </a:solidFill>
              </a:rPr>
              <a:t>49%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A4E7DFC-CC05-4AFF-B6B7-9A00E26A1BF1}"/>
              </a:ext>
            </a:extLst>
          </p:cNvPr>
          <p:cNvSpPr/>
          <p:nvPr/>
        </p:nvSpPr>
        <p:spPr>
          <a:xfrm>
            <a:off x="7773124" y="3235175"/>
            <a:ext cx="1160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Qualité : </a:t>
            </a:r>
            <a:r>
              <a:rPr lang="fr-FR" sz="1400" b="1" dirty="0">
                <a:solidFill>
                  <a:srgbClr val="B797CF"/>
                </a:solidFill>
              </a:rPr>
              <a:t>47%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67CE998-113B-491A-8EF6-C401EDFA2606}"/>
              </a:ext>
            </a:extLst>
          </p:cNvPr>
          <p:cNvSpPr/>
          <p:nvPr/>
        </p:nvSpPr>
        <p:spPr>
          <a:xfrm>
            <a:off x="7773858" y="3656406"/>
            <a:ext cx="1160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Origine : </a:t>
            </a:r>
            <a:r>
              <a:rPr lang="fr-FR" sz="1400" b="1" dirty="0">
                <a:solidFill>
                  <a:srgbClr val="B797CF"/>
                </a:solidFill>
              </a:rPr>
              <a:t>43%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128C000-D77C-41C5-B55B-B845E31206D2}"/>
              </a:ext>
            </a:extLst>
          </p:cNvPr>
          <p:cNvGrpSpPr/>
          <p:nvPr/>
        </p:nvGrpSpPr>
        <p:grpSpPr>
          <a:xfrm>
            <a:off x="557206" y="2126802"/>
            <a:ext cx="733059" cy="432000"/>
            <a:chOff x="392135" y="1802952"/>
            <a:chExt cx="733059" cy="4320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EDAF6F34-6292-4C10-9EED-5742B9931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135" y="1820952"/>
              <a:ext cx="396000" cy="39600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94DD43C-AA66-48B3-8DF2-62A0AF387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194" y="1802952"/>
              <a:ext cx="432000" cy="432000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F07B81EF-DA61-4E59-B7C4-59ACB1C5B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575" y="2107962"/>
            <a:ext cx="396000" cy="396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94B085D-8435-4199-8C2A-EC1FCC627D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1734" y="2110101"/>
            <a:ext cx="288000" cy="288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8D565A6-E608-4FFB-A4A9-8903249A62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1457" y="2081894"/>
            <a:ext cx="288000" cy="288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24E610C-4EAB-4D37-9082-C82DB1B59B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7279" y="2125176"/>
            <a:ext cx="396000" cy="396000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54F456B0-192E-47BD-94DF-7402228983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5457" y="2293857"/>
            <a:ext cx="273444" cy="273444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12943A74-891C-48DC-A010-96E29BBD4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3702" y="2072341"/>
            <a:ext cx="396000" cy="396000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1C11DEEF-8ACA-4F45-BBB9-F50763FE2D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7979" y="2096601"/>
            <a:ext cx="144000" cy="144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751A227-3D36-48E8-BAA6-5EE5597AE7A3}"/>
              </a:ext>
            </a:extLst>
          </p:cNvPr>
          <p:cNvSpPr/>
          <p:nvPr/>
        </p:nvSpPr>
        <p:spPr>
          <a:xfrm>
            <a:off x="5935833" y="2797528"/>
            <a:ext cx="718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1400" dirty="0"/>
              <a:t>Origine</a:t>
            </a:r>
            <a:endParaRPr lang="fr-FR" sz="1400" b="1" dirty="0">
              <a:solidFill>
                <a:srgbClr val="A6A6A6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F100A58-D431-4A6C-9007-7B24A3A686D9}"/>
              </a:ext>
            </a:extLst>
          </p:cNvPr>
          <p:cNvSpPr/>
          <p:nvPr/>
        </p:nvSpPr>
        <p:spPr>
          <a:xfrm>
            <a:off x="6621518" y="3017401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A6A6A6"/>
                </a:solidFill>
              </a:rPr>
              <a:t>49%</a:t>
            </a:r>
            <a:endParaRPr lang="fr-FR" sz="1400" dirty="0"/>
          </a:p>
        </p:txBody>
      </p: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FD48B6D0-CC61-47B3-9FA7-E6C898D03CE7}"/>
              </a:ext>
            </a:extLst>
          </p:cNvPr>
          <p:cNvCxnSpPr>
            <a:cxnSpLocks/>
          </p:cNvCxnSpPr>
          <p:nvPr/>
        </p:nvCxnSpPr>
        <p:spPr>
          <a:xfrm flipH="1">
            <a:off x="6599100" y="2875217"/>
            <a:ext cx="0" cy="61200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311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84036" y="975534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900" b="1" i="1" dirty="0"/>
              <a:t>Si les aliments produits en Occitanie étaient facilement identifiables, les privilégieriez-vous dans vos achats ?</a:t>
            </a:r>
          </a:p>
          <a:p>
            <a:r>
              <a:rPr lang="fr-FR" sz="900" i="1" dirty="0">
                <a:solidFill>
                  <a:srgbClr val="000000"/>
                </a:solidFill>
              </a:rPr>
              <a:t>Base : ensemble – Une seule réponse possible</a:t>
            </a: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99526"/>
            <a:ext cx="6536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Dans ce contexte, un vif enthousiasme à l’idée d’une identification claire des aliments produits en Occitanie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BA52643-5827-4C26-B804-733587C9F0D2}"/>
              </a:ext>
            </a:extLst>
          </p:cNvPr>
          <p:cNvSpPr txBox="1"/>
          <p:nvPr/>
        </p:nvSpPr>
        <p:spPr>
          <a:xfrm>
            <a:off x="1173192" y="1714424"/>
            <a:ext cx="70880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92% </a:t>
            </a:r>
            <a:r>
              <a:rPr lang="fr-FR" sz="2400" dirty="0"/>
              <a:t>des répondants déclarent qu’ils privilégieraient les aliments produits en Occitanie s’ils étaient facilement identifiables, dont </a:t>
            </a:r>
            <a:r>
              <a:rPr lang="fr-FR" sz="3200" b="1" dirty="0">
                <a:solidFill>
                  <a:srgbClr val="C00000"/>
                </a:solidFill>
              </a:rPr>
              <a:t>51%</a:t>
            </a:r>
            <a:r>
              <a:rPr lang="fr-FR" sz="3200" b="1" dirty="0">
                <a:solidFill>
                  <a:srgbClr val="5A83AD"/>
                </a:solidFill>
              </a:rPr>
              <a:t> </a:t>
            </a:r>
            <a:r>
              <a:rPr lang="fr-FR" sz="3200" i="1" dirty="0"/>
              <a:t>certainement</a:t>
            </a:r>
            <a:endParaRPr lang="fr-FR" sz="2400" i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2CC2BDF-70D3-4170-BD9D-3826958CA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43" y="1881328"/>
            <a:ext cx="1011818" cy="101181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1F401C-FC8E-4227-9F00-B1C40734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32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5186F81-646C-4DDC-A133-A4925FCFCB81}"/>
              </a:ext>
            </a:extLst>
          </p:cNvPr>
          <p:cNvSpPr txBox="1"/>
          <p:nvPr/>
        </p:nvSpPr>
        <p:spPr>
          <a:xfrm>
            <a:off x="2500037" y="3952522"/>
            <a:ext cx="4143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…les femmes (</a:t>
            </a:r>
            <a:r>
              <a:rPr lang="fr-FR" sz="1600" b="1" dirty="0">
                <a:solidFill>
                  <a:srgbClr val="C00000"/>
                </a:solidFill>
              </a:rPr>
              <a:t>54%</a:t>
            </a:r>
            <a:r>
              <a:rPr lang="fr-FR" sz="1600" dirty="0"/>
              <a:t>) </a:t>
            </a:r>
            <a:r>
              <a:rPr lang="fr-FR" sz="1600" i="1" dirty="0"/>
              <a:t>versus</a:t>
            </a:r>
            <a:r>
              <a:rPr lang="fr-FR" sz="1600" dirty="0"/>
              <a:t> les hommes (</a:t>
            </a:r>
            <a:r>
              <a:rPr lang="fr-FR" sz="1600" b="1" dirty="0">
                <a:solidFill>
                  <a:srgbClr val="C00000"/>
                </a:solidFill>
              </a:rPr>
              <a:t>48%</a:t>
            </a:r>
            <a:r>
              <a:rPr lang="fr-FR" sz="1600" dirty="0"/>
              <a:t>)</a:t>
            </a:r>
          </a:p>
          <a:p>
            <a:pPr algn="ctr"/>
            <a:r>
              <a:rPr lang="fr-FR" sz="1600" dirty="0"/>
              <a:t>…les 65 ans et plus (</a:t>
            </a:r>
            <a:r>
              <a:rPr lang="fr-FR" sz="1600" b="1" dirty="0">
                <a:solidFill>
                  <a:srgbClr val="C00000"/>
                </a:solidFill>
              </a:rPr>
              <a:t>55%</a:t>
            </a:r>
            <a:r>
              <a:rPr lang="fr-FR" sz="1600" dirty="0"/>
              <a:t>)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6A0A52-4D1D-4899-AA16-126B9015A7BB}"/>
              </a:ext>
            </a:extLst>
          </p:cNvPr>
          <p:cNvSpPr txBox="1"/>
          <p:nvPr/>
        </p:nvSpPr>
        <p:spPr>
          <a:xfrm>
            <a:off x="142043" y="3410120"/>
            <a:ext cx="318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Et en particulier… </a:t>
            </a:r>
          </a:p>
        </p:txBody>
      </p:sp>
    </p:spTree>
    <p:extLst>
      <p:ext uri="{BB962C8B-B14F-4D97-AF65-F5344CB8AC3E}">
        <p14:creationId xmlns:p14="http://schemas.microsoft.com/office/powerpoint/2010/main" val="2736521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6">
            <a:extLst>
              <a:ext uri="{FF2B5EF4-FFF2-40B4-BE49-F238E27FC236}">
                <a16:creationId xmlns:a16="http://schemas.microsoft.com/office/drawing/2014/main" id="{610CA067-0EC1-479D-B404-D66CEDC09E2C}"/>
              </a:ext>
            </a:extLst>
          </p:cNvPr>
          <p:cNvGrpSpPr>
            <a:grpSpLocks/>
          </p:cNvGrpSpPr>
          <p:nvPr/>
        </p:nvGrpSpPr>
        <p:grpSpPr bwMode="auto">
          <a:xfrm>
            <a:off x="1654850" y="876300"/>
            <a:ext cx="4169940" cy="3390900"/>
            <a:chOff x="196" y="434"/>
            <a:chExt cx="198" cy="177"/>
          </a:xfrm>
          <a:solidFill>
            <a:schemeClr val="accent4">
              <a:lumMod val="50000"/>
            </a:schemeClr>
          </a:solidFill>
        </p:grpSpPr>
        <p:sp>
          <p:nvSpPr>
            <p:cNvPr id="112" name="Freeform 100">
              <a:extLst>
                <a:ext uri="{FF2B5EF4-FFF2-40B4-BE49-F238E27FC236}">
                  <a16:creationId xmlns:a16="http://schemas.microsoft.com/office/drawing/2014/main" id="{E26CB98A-5726-43E6-8C9A-0F28BE3C5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" y="434"/>
              <a:ext cx="64" cy="59"/>
            </a:xfrm>
            <a:custGeom>
              <a:avLst/>
              <a:gdLst>
                <a:gd name="T0" fmla="*/ 85 w 20000"/>
                <a:gd name="T1" fmla="*/ 11480 h 20000"/>
                <a:gd name="T2" fmla="*/ 1501 w 20000"/>
                <a:gd name="T3" fmla="*/ 10938 h 20000"/>
                <a:gd name="T4" fmla="*/ 7653 w 20000"/>
                <a:gd name="T5" fmla="*/ 3706 h 20000"/>
                <a:gd name="T6" fmla="*/ 7844 w 20000"/>
                <a:gd name="T7" fmla="*/ 249 h 20000"/>
                <a:gd name="T8" fmla="*/ 10719 w 20000"/>
                <a:gd name="T9" fmla="*/ 0 h 20000"/>
                <a:gd name="T10" fmla="*/ 13023 w 20000"/>
                <a:gd name="T11" fmla="*/ 2667 h 20000"/>
                <a:gd name="T12" fmla="*/ 17844 w 20000"/>
                <a:gd name="T13" fmla="*/ 1514 h 20000"/>
                <a:gd name="T14" fmla="*/ 17928 w 20000"/>
                <a:gd name="T15" fmla="*/ 2102 h 20000"/>
                <a:gd name="T16" fmla="*/ 19450 w 20000"/>
                <a:gd name="T17" fmla="*/ 6079 h 20000"/>
                <a:gd name="T18" fmla="*/ 18668 w 20000"/>
                <a:gd name="T19" fmla="*/ 8271 h 20000"/>
                <a:gd name="T20" fmla="*/ 19979 w 20000"/>
                <a:gd name="T21" fmla="*/ 10237 h 20000"/>
                <a:gd name="T22" fmla="*/ 13996 w 20000"/>
                <a:gd name="T23" fmla="*/ 13492 h 20000"/>
                <a:gd name="T24" fmla="*/ 14080 w 20000"/>
                <a:gd name="T25" fmla="*/ 13944 h 20000"/>
                <a:gd name="T26" fmla="*/ 14503 w 20000"/>
                <a:gd name="T27" fmla="*/ 17062 h 20000"/>
                <a:gd name="T28" fmla="*/ 10529 w 20000"/>
                <a:gd name="T29" fmla="*/ 18576 h 20000"/>
                <a:gd name="T30" fmla="*/ 9556 w 20000"/>
                <a:gd name="T31" fmla="*/ 17718 h 20000"/>
                <a:gd name="T32" fmla="*/ 8964 w 20000"/>
                <a:gd name="T33" fmla="*/ 19480 h 20000"/>
                <a:gd name="T34" fmla="*/ 7801 w 20000"/>
                <a:gd name="T35" fmla="*/ 18147 h 20000"/>
                <a:gd name="T36" fmla="*/ 5899 w 20000"/>
                <a:gd name="T37" fmla="*/ 19977 h 20000"/>
                <a:gd name="T38" fmla="*/ 4778 w 20000"/>
                <a:gd name="T39" fmla="*/ 19232 h 20000"/>
                <a:gd name="T40" fmla="*/ 4884 w 20000"/>
                <a:gd name="T41" fmla="*/ 17853 h 20000"/>
                <a:gd name="T42" fmla="*/ 3552 w 20000"/>
                <a:gd name="T43" fmla="*/ 18305 h 20000"/>
                <a:gd name="T44" fmla="*/ 1480 w 20000"/>
                <a:gd name="T45" fmla="*/ 16384 h 20000"/>
                <a:gd name="T46" fmla="*/ 2283 w 20000"/>
                <a:gd name="T47" fmla="*/ 15435 h 20000"/>
                <a:gd name="T48" fmla="*/ 1247 w 20000"/>
                <a:gd name="T49" fmla="*/ 15684 h 20000"/>
                <a:gd name="T50" fmla="*/ 0 w 20000"/>
                <a:gd name="T51" fmla="*/ 11638 h 20000"/>
                <a:gd name="T52" fmla="*/ 85 w 20000"/>
                <a:gd name="T53" fmla="*/ 1148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85" y="11480"/>
                  </a:moveTo>
                  <a:lnTo>
                    <a:pt x="1501" y="10938"/>
                  </a:lnTo>
                  <a:lnTo>
                    <a:pt x="7653" y="3706"/>
                  </a:lnTo>
                  <a:lnTo>
                    <a:pt x="7844" y="249"/>
                  </a:lnTo>
                  <a:lnTo>
                    <a:pt x="10719" y="0"/>
                  </a:lnTo>
                  <a:lnTo>
                    <a:pt x="13023" y="2667"/>
                  </a:lnTo>
                  <a:lnTo>
                    <a:pt x="17844" y="1514"/>
                  </a:lnTo>
                  <a:lnTo>
                    <a:pt x="17928" y="2102"/>
                  </a:lnTo>
                  <a:lnTo>
                    <a:pt x="19450" y="6079"/>
                  </a:lnTo>
                  <a:lnTo>
                    <a:pt x="18668" y="8271"/>
                  </a:lnTo>
                  <a:lnTo>
                    <a:pt x="19979" y="10237"/>
                  </a:lnTo>
                  <a:lnTo>
                    <a:pt x="13996" y="13492"/>
                  </a:lnTo>
                  <a:lnTo>
                    <a:pt x="14080" y="13944"/>
                  </a:lnTo>
                  <a:lnTo>
                    <a:pt x="14503" y="17062"/>
                  </a:lnTo>
                  <a:lnTo>
                    <a:pt x="10529" y="18576"/>
                  </a:lnTo>
                  <a:lnTo>
                    <a:pt x="9556" y="17718"/>
                  </a:lnTo>
                  <a:lnTo>
                    <a:pt x="8964" y="19480"/>
                  </a:lnTo>
                  <a:lnTo>
                    <a:pt x="7801" y="18147"/>
                  </a:lnTo>
                  <a:lnTo>
                    <a:pt x="5899" y="19977"/>
                  </a:lnTo>
                  <a:lnTo>
                    <a:pt x="4778" y="19232"/>
                  </a:lnTo>
                  <a:lnTo>
                    <a:pt x="4884" y="17853"/>
                  </a:lnTo>
                  <a:lnTo>
                    <a:pt x="3552" y="18305"/>
                  </a:lnTo>
                  <a:lnTo>
                    <a:pt x="1480" y="16384"/>
                  </a:lnTo>
                  <a:lnTo>
                    <a:pt x="2283" y="15435"/>
                  </a:lnTo>
                  <a:lnTo>
                    <a:pt x="1247" y="15684"/>
                  </a:lnTo>
                  <a:lnTo>
                    <a:pt x="0" y="11638"/>
                  </a:lnTo>
                  <a:lnTo>
                    <a:pt x="85" y="11480"/>
                  </a:lnTo>
                  <a:close/>
                </a:path>
              </a:pathLst>
            </a:custGeom>
            <a:solidFill>
              <a:srgbClr val="F9786D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01">
              <a:extLst>
                <a:ext uri="{FF2B5EF4-FFF2-40B4-BE49-F238E27FC236}">
                  <a16:creationId xmlns:a16="http://schemas.microsoft.com/office/drawing/2014/main" id="{09F83C9D-E314-44F5-BCE8-351EB9D4B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494"/>
              <a:ext cx="73" cy="59"/>
            </a:xfrm>
            <a:custGeom>
              <a:avLst/>
              <a:gdLst>
                <a:gd name="T0" fmla="*/ 55 w 20000"/>
                <a:gd name="T1" fmla="*/ 5941 h 20000"/>
                <a:gd name="T2" fmla="*/ 294 w 20000"/>
                <a:gd name="T3" fmla="*/ 6712 h 20000"/>
                <a:gd name="T4" fmla="*/ 697 w 20000"/>
                <a:gd name="T5" fmla="*/ 9206 h 20000"/>
                <a:gd name="T6" fmla="*/ 2367 w 20000"/>
                <a:gd name="T7" fmla="*/ 11655 h 20000"/>
                <a:gd name="T8" fmla="*/ 1761 w 20000"/>
                <a:gd name="T9" fmla="*/ 12200 h 20000"/>
                <a:gd name="T10" fmla="*/ 2716 w 20000"/>
                <a:gd name="T11" fmla="*/ 12948 h 20000"/>
                <a:gd name="T12" fmla="*/ 2073 w 20000"/>
                <a:gd name="T13" fmla="*/ 13810 h 20000"/>
                <a:gd name="T14" fmla="*/ 5284 w 20000"/>
                <a:gd name="T15" fmla="*/ 17007 h 20000"/>
                <a:gd name="T16" fmla="*/ 7193 w 20000"/>
                <a:gd name="T17" fmla="*/ 17052 h 20000"/>
                <a:gd name="T18" fmla="*/ 6936 w 20000"/>
                <a:gd name="T19" fmla="*/ 18662 h 20000"/>
                <a:gd name="T20" fmla="*/ 9523 w 20000"/>
                <a:gd name="T21" fmla="*/ 19977 h 20000"/>
                <a:gd name="T22" fmla="*/ 10202 w 20000"/>
                <a:gd name="T23" fmla="*/ 18163 h 20000"/>
                <a:gd name="T24" fmla="*/ 14661 w 20000"/>
                <a:gd name="T25" fmla="*/ 19116 h 20000"/>
                <a:gd name="T26" fmla="*/ 16147 w 20000"/>
                <a:gd name="T27" fmla="*/ 17982 h 20000"/>
                <a:gd name="T28" fmla="*/ 15376 w 20000"/>
                <a:gd name="T29" fmla="*/ 15601 h 20000"/>
                <a:gd name="T30" fmla="*/ 15835 w 20000"/>
                <a:gd name="T31" fmla="*/ 13379 h 20000"/>
                <a:gd name="T32" fmla="*/ 17303 w 20000"/>
                <a:gd name="T33" fmla="*/ 14444 h 20000"/>
                <a:gd name="T34" fmla="*/ 19982 w 20000"/>
                <a:gd name="T35" fmla="*/ 12494 h 20000"/>
                <a:gd name="T36" fmla="*/ 19450 w 20000"/>
                <a:gd name="T37" fmla="*/ 11315 h 20000"/>
                <a:gd name="T38" fmla="*/ 17193 w 20000"/>
                <a:gd name="T39" fmla="*/ 11655 h 20000"/>
                <a:gd name="T40" fmla="*/ 15523 w 20000"/>
                <a:gd name="T41" fmla="*/ 10295 h 20000"/>
                <a:gd name="T42" fmla="*/ 13706 w 20000"/>
                <a:gd name="T43" fmla="*/ 4603 h 20000"/>
                <a:gd name="T44" fmla="*/ 11376 w 20000"/>
                <a:gd name="T45" fmla="*/ 1859 h 20000"/>
                <a:gd name="T46" fmla="*/ 9358 w 20000"/>
                <a:gd name="T47" fmla="*/ 1587 h 20000"/>
                <a:gd name="T48" fmla="*/ 9982 w 20000"/>
                <a:gd name="T49" fmla="*/ 1043 h 20000"/>
                <a:gd name="T50" fmla="*/ 8844 w 20000"/>
                <a:gd name="T51" fmla="*/ 0 h 20000"/>
                <a:gd name="T52" fmla="*/ 6624 w 20000"/>
                <a:gd name="T53" fmla="*/ 1088 h 20000"/>
                <a:gd name="T54" fmla="*/ 5505 w 20000"/>
                <a:gd name="T55" fmla="*/ 794 h 20000"/>
                <a:gd name="T56" fmla="*/ 3505 w 20000"/>
                <a:gd name="T57" fmla="*/ 2449 h 20000"/>
                <a:gd name="T58" fmla="*/ 1798 w 20000"/>
                <a:gd name="T59" fmla="*/ 1882 h 20000"/>
                <a:gd name="T60" fmla="*/ 2440 w 20000"/>
                <a:gd name="T61" fmla="*/ 3628 h 20000"/>
                <a:gd name="T62" fmla="*/ 1229 w 20000"/>
                <a:gd name="T63" fmla="*/ 5601 h 20000"/>
                <a:gd name="T64" fmla="*/ 0 w 20000"/>
                <a:gd name="T65" fmla="*/ 5692 h 20000"/>
                <a:gd name="T66" fmla="*/ 55 w 20000"/>
                <a:gd name="T67" fmla="*/ 594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55" y="5941"/>
                  </a:moveTo>
                  <a:lnTo>
                    <a:pt x="294" y="6712"/>
                  </a:lnTo>
                  <a:lnTo>
                    <a:pt x="697" y="9206"/>
                  </a:lnTo>
                  <a:lnTo>
                    <a:pt x="2367" y="11655"/>
                  </a:lnTo>
                  <a:lnTo>
                    <a:pt x="1761" y="12200"/>
                  </a:lnTo>
                  <a:lnTo>
                    <a:pt x="2716" y="12948"/>
                  </a:lnTo>
                  <a:lnTo>
                    <a:pt x="2073" y="13810"/>
                  </a:lnTo>
                  <a:lnTo>
                    <a:pt x="5284" y="17007"/>
                  </a:lnTo>
                  <a:lnTo>
                    <a:pt x="7193" y="17052"/>
                  </a:lnTo>
                  <a:lnTo>
                    <a:pt x="6936" y="18662"/>
                  </a:lnTo>
                  <a:lnTo>
                    <a:pt x="9523" y="19977"/>
                  </a:lnTo>
                  <a:lnTo>
                    <a:pt x="10202" y="18163"/>
                  </a:lnTo>
                  <a:lnTo>
                    <a:pt x="14661" y="19116"/>
                  </a:lnTo>
                  <a:lnTo>
                    <a:pt x="16147" y="17982"/>
                  </a:lnTo>
                  <a:lnTo>
                    <a:pt x="15376" y="15601"/>
                  </a:lnTo>
                  <a:lnTo>
                    <a:pt x="15835" y="13379"/>
                  </a:lnTo>
                  <a:lnTo>
                    <a:pt x="17303" y="14444"/>
                  </a:lnTo>
                  <a:lnTo>
                    <a:pt x="19982" y="12494"/>
                  </a:lnTo>
                  <a:lnTo>
                    <a:pt x="19450" y="11315"/>
                  </a:lnTo>
                  <a:lnTo>
                    <a:pt x="17193" y="11655"/>
                  </a:lnTo>
                  <a:lnTo>
                    <a:pt x="15523" y="10295"/>
                  </a:lnTo>
                  <a:lnTo>
                    <a:pt x="13706" y="4603"/>
                  </a:lnTo>
                  <a:lnTo>
                    <a:pt x="11376" y="1859"/>
                  </a:lnTo>
                  <a:lnTo>
                    <a:pt x="9358" y="1587"/>
                  </a:lnTo>
                  <a:lnTo>
                    <a:pt x="9982" y="1043"/>
                  </a:lnTo>
                  <a:lnTo>
                    <a:pt x="8844" y="0"/>
                  </a:lnTo>
                  <a:lnTo>
                    <a:pt x="6624" y="1088"/>
                  </a:lnTo>
                  <a:lnTo>
                    <a:pt x="5505" y="794"/>
                  </a:lnTo>
                  <a:lnTo>
                    <a:pt x="3505" y="2449"/>
                  </a:lnTo>
                  <a:lnTo>
                    <a:pt x="1798" y="1882"/>
                  </a:lnTo>
                  <a:lnTo>
                    <a:pt x="2440" y="3628"/>
                  </a:lnTo>
                  <a:lnTo>
                    <a:pt x="1229" y="5601"/>
                  </a:lnTo>
                  <a:lnTo>
                    <a:pt x="0" y="5692"/>
                  </a:lnTo>
                  <a:lnTo>
                    <a:pt x="55" y="5941"/>
                  </a:lnTo>
                  <a:close/>
                </a:path>
              </a:pathLst>
            </a:custGeom>
            <a:solidFill>
              <a:srgbClr val="F9786D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108">
              <a:extLst>
                <a:ext uri="{FF2B5EF4-FFF2-40B4-BE49-F238E27FC236}">
                  <a16:creationId xmlns:a16="http://schemas.microsoft.com/office/drawing/2014/main" id="{2D18967E-4BBB-4610-8ECA-ECA06FE45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558"/>
              <a:ext cx="70" cy="53"/>
            </a:xfrm>
            <a:custGeom>
              <a:avLst/>
              <a:gdLst>
                <a:gd name="T0" fmla="*/ 19 w 20000"/>
                <a:gd name="T1" fmla="*/ 10274 h 20000"/>
                <a:gd name="T2" fmla="*/ 2302 w 20000"/>
                <a:gd name="T3" fmla="*/ 8731 h 20000"/>
                <a:gd name="T4" fmla="*/ 2566 w 20000"/>
                <a:gd name="T5" fmla="*/ 5423 h 20000"/>
                <a:gd name="T6" fmla="*/ 3528 w 20000"/>
                <a:gd name="T7" fmla="*/ 4279 h 20000"/>
                <a:gd name="T8" fmla="*/ 6642 w 20000"/>
                <a:gd name="T9" fmla="*/ 5746 h 20000"/>
                <a:gd name="T10" fmla="*/ 7189 w 20000"/>
                <a:gd name="T11" fmla="*/ 4851 h 20000"/>
                <a:gd name="T12" fmla="*/ 6189 w 20000"/>
                <a:gd name="T13" fmla="*/ 3184 h 20000"/>
                <a:gd name="T14" fmla="*/ 8472 w 20000"/>
                <a:gd name="T15" fmla="*/ 2313 h 20000"/>
                <a:gd name="T16" fmla="*/ 7151 w 20000"/>
                <a:gd name="T17" fmla="*/ 1070 h 20000"/>
                <a:gd name="T18" fmla="*/ 7642 w 20000"/>
                <a:gd name="T19" fmla="*/ 0 h 20000"/>
                <a:gd name="T20" fmla="*/ 9774 w 20000"/>
                <a:gd name="T21" fmla="*/ 2711 h 20000"/>
                <a:gd name="T22" fmla="*/ 10170 w 20000"/>
                <a:gd name="T23" fmla="*/ 597 h 20000"/>
                <a:gd name="T24" fmla="*/ 12302 w 20000"/>
                <a:gd name="T25" fmla="*/ 2065 h 20000"/>
                <a:gd name="T26" fmla="*/ 13075 w 20000"/>
                <a:gd name="T27" fmla="*/ 1144 h 20000"/>
                <a:gd name="T28" fmla="*/ 13396 w 20000"/>
                <a:gd name="T29" fmla="*/ 3408 h 20000"/>
                <a:gd name="T30" fmla="*/ 16811 w 20000"/>
                <a:gd name="T31" fmla="*/ 5274 h 20000"/>
                <a:gd name="T32" fmla="*/ 17415 w 20000"/>
                <a:gd name="T33" fmla="*/ 7736 h 20000"/>
                <a:gd name="T34" fmla="*/ 17642 w 20000"/>
                <a:gd name="T35" fmla="*/ 9677 h 20000"/>
                <a:gd name="T36" fmla="*/ 16566 w 20000"/>
                <a:gd name="T37" fmla="*/ 10124 h 20000"/>
                <a:gd name="T38" fmla="*/ 17358 w 20000"/>
                <a:gd name="T39" fmla="*/ 11915 h 20000"/>
                <a:gd name="T40" fmla="*/ 15434 w 20000"/>
                <a:gd name="T41" fmla="*/ 13383 h 20000"/>
                <a:gd name="T42" fmla="*/ 16811 w 20000"/>
                <a:gd name="T43" fmla="*/ 15622 h 20000"/>
                <a:gd name="T44" fmla="*/ 18736 w 20000"/>
                <a:gd name="T45" fmla="*/ 15174 h 20000"/>
                <a:gd name="T46" fmla="*/ 19981 w 20000"/>
                <a:gd name="T47" fmla="*/ 17662 h 20000"/>
                <a:gd name="T48" fmla="*/ 17566 w 20000"/>
                <a:gd name="T49" fmla="*/ 17736 h 20000"/>
                <a:gd name="T50" fmla="*/ 14245 w 20000"/>
                <a:gd name="T51" fmla="*/ 19975 h 20000"/>
                <a:gd name="T52" fmla="*/ 10868 w 20000"/>
                <a:gd name="T53" fmla="*/ 17736 h 20000"/>
                <a:gd name="T54" fmla="*/ 9057 w 20000"/>
                <a:gd name="T55" fmla="*/ 18930 h 20000"/>
                <a:gd name="T56" fmla="*/ 7811 w 20000"/>
                <a:gd name="T57" fmla="*/ 15796 h 20000"/>
                <a:gd name="T58" fmla="*/ 5057 w 20000"/>
                <a:gd name="T59" fmla="*/ 16020 h 20000"/>
                <a:gd name="T60" fmla="*/ 3679 w 20000"/>
                <a:gd name="T61" fmla="*/ 13856 h 20000"/>
                <a:gd name="T62" fmla="*/ 321 w 20000"/>
                <a:gd name="T63" fmla="*/ 12612 h 20000"/>
                <a:gd name="T64" fmla="*/ 0 w 20000"/>
                <a:gd name="T65" fmla="*/ 10498 h 20000"/>
                <a:gd name="T66" fmla="*/ 19 w 20000"/>
                <a:gd name="T67" fmla="*/ 1027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19" y="10274"/>
                  </a:moveTo>
                  <a:lnTo>
                    <a:pt x="2302" y="8731"/>
                  </a:lnTo>
                  <a:lnTo>
                    <a:pt x="2566" y="5423"/>
                  </a:lnTo>
                  <a:lnTo>
                    <a:pt x="3528" y="4279"/>
                  </a:lnTo>
                  <a:lnTo>
                    <a:pt x="6642" y="5746"/>
                  </a:lnTo>
                  <a:lnTo>
                    <a:pt x="7189" y="4851"/>
                  </a:lnTo>
                  <a:lnTo>
                    <a:pt x="6189" y="3184"/>
                  </a:lnTo>
                  <a:lnTo>
                    <a:pt x="8472" y="2313"/>
                  </a:lnTo>
                  <a:lnTo>
                    <a:pt x="7151" y="1070"/>
                  </a:lnTo>
                  <a:lnTo>
                    <a:pt x="7642" y="0"/>
                  </a:lnTo>
                  <a:lnTo>
                    <a:pt x="9774" y="2711"/>
                  </a:lnTo>
                  <a:lnTo>
                    <a:pt x="10170" y="597"/>
                  </a:lnTo>
                  <a:lnTo>
                    <a:pt x="12302" y="2065"/>
                  </a:lnTo>
                  <a:lnTo>
                    <a:pt x="13075" y="1144"/>
                  </a:lnTo>
                  <a:lnTo>
                    <a:pt x="13396" y="3408"/>
                  </a:lnTo>
                  <a:lnTo>
                    <a:pt x="16811" y="5274"/>
                  </a:lnTo>
                  <a:lnTo>
                    <a:pt x="17415" y="7736"/>
                  </a:lnTo>
                  <a:lnTo>
                    <a:pt x="17642" y="9677"/>
                  </a:lnTo>
                  <a:lnTo>
                    <a:pt x="16566" y="10124"/>
                  </a:lnTo>
                  <a:lnTo>
                    <a:pt x="17358" y="11915"/>
                  </a:lnTo>
                  <a:lnTo>
                    <a:pt x="15434" y="13383"/>
                  </a:lnTo>
                  <a:lnTo>
                    <a:pt x="16811" y="15622"/>
                  </a:lnTo>
                  <a:lnTo>
                    <a:pt x="18736" y="15174"/>
                  </a:lnTo>
                  <a:lnTo>
                    <a:pt x="19981" y="17662"/>
                  </a:lnTo>
                  <a:lnTo>
                    <a:pt x="17566" y="17736"/>
                  </a:lnTo>
                  <a:lnTo>
                    <a:pt x="14245" y="19975"/>
                  </a:lnTo>
                  <a:lnTo>
                    <a:pt x="10868" y="17736"/>
                  </a:lnTo>
                  <a:lnTo>
                    <a:pt x="9057" y="18930"/>
                  </a:lnTo>
                  <a:lnTo>
                    <a:pt x="7811" y="15796"/>
                  </a:lnTo>
                  <a:lnTo>
                    <a:pt x="5057" y="16020"/>
                  </a:lnTo>
                  <a:lnTo>
                    <a:pt x="3679" y="13856"/>
                  </a:lnTo>
                  <a:lnTo>
                    <a:pt x="321" y="12612"/>
                  </a:lnTo>
                  <a:lnTo>
                    <a:pt x="0" y="10498"/>
                  </a:lnTo>
                  <a:lnTo>
                    <a:pt x="19" y="10274"/>
                  </a:lnTo>
                  <a:close/>
                </a:path>
              </a:pathLst>
            </a:custGeom>
            <a:solidFill>
              <a:srgbClr val="F9786D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78274637-4F86-4BD2-B1B8-1EFE6F13B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442"/>
              <a:ext cx="82" cy="89"/>
            </a:xfrm>
            <a:custGeom>
              <a:avLst/>
              <a:gdLst>
                <a:gd name="T0" fmla="*/ 65 w 20000"/>
                <a:gd name="T1" fmla="*/ 7470 h 20000"/>
                <a:gd name="T2" fmla="*/ 388 w 20000"/>
                <a:gd name="T3" fmla="*/ 9509 h 20000"/>
                <a:gd name="T4" fmla="*/ 258 w 20000"/>
                <a:gd name="T5" fmla="*/ 10253 h 20000"/>
                <a:gd name="T6" fmla="*/ 1502 w 20000"/>
                <a:gd name="T7" fmla="*/ 10491 h 20000"/>
                <a:gd name="T8" fmla="*/ 485 w 20000"/>
                <a:gd name="T9" fmla="*/ 11577 h 20000"/>
                <a:gd name="T10" fmla="*/ 1777 w 20000"/>
                <a:gd name="T11" fmla="*/ 12485 h 20000"/>
                <a:gd name="T12" fmla="*/ 3732 w 20000"/>
                <a:gd name="T13" fmla="*/ 11771 h 20000"/>
                <a:gd name="T14" fmla="*/ 4733 w 20000"/>
                <a:gd name="T15" fmla="*/ 12455 h 20000"/>
                <a:gd name="T16" fmla="*/ 4200 w 20000"/>
                <a:gd name="T17" fmla="*/ 12813 h 20000"/>
                <a:gd name="T18" fmla="*/ 5977 w 20000"/>
                <a:gd name="T19" fmla="*/ 12991 h 20000"/>
                <a:gd name="T20" fmla="*/ 8029 w 20000"/>
                <a:gd name="T21" fmla="*/ 14792 h 20000"/>
                <a:gd name="T22" fmla="*/ 9628 w 20000"/>
                <a:gd name="T23" fmla="*/ 18542 h 20000"/>
                <a:gd name="T24" fmla="*/ 11082 w 20000"/>
                <a:gd name="T25" fmla="*/ 19420 h 20000"/>
                <a:gd name="T26" fmla="*/ 13086 w 20000"/>
                <a:gd name="T27" fmla="*/ 19196 h 20000"/>
                <a:gd name="T28" fmla="*/ 13538 w 20000"/>
                <a:gd name="T29" fmla="*/ 19985 h 20000"/>
                <a:gd name="T30" fmla="*/ 15073 w 20000"/>
                <a:gd name="T31" fmla="*/ 19985 h 20000"/>
                <a:gd name="T32" fmla="*/ 15170 w 20000"/>
                <a:gd name="T33" fmla="*/ 17723 h 20000"/>
                <a:gd name="T34" fmla="*/ 17157 w 20000"/>
                <a:gd name="T35" fmla="*/ 18021 h 20000"/>
                <a:gd name="T36" fmla="*/ 17658 w 20000"/>
                <a:gd name="T37" fmla="*/ 16815 h 20000"/>
                <a:gd name="T38" fmla="*/ 18853 w 20000"/>
                <a:gd name="T39" fmla="*/ 16458 h 20000"/>
                <a:gd name="T40" fmla="*/ 19984 w 20000"/>
                <a:gd name="T41" fmla="*/ 14777 h 20000"/>
                <a:gd name="T42" fmla="*/ 17658 w 20000"/>
                <a:gd name="T43" fmla="*/ 13631 h 20000"/>
                <a:gd name="T44" fmla="*/ 17787 w 20000"/>
                <a:gd name="T45" fmla="*/ 13527 h 20000"/>
                <a:gd name="T46" fmla="*/ 19015 w 20000"/>
                <a:gd name="T47" fmla="*/ 12351 h 20000"/>
                <a:gd name="T48" fmla="*/ 16898 w 20000"/>
                <a:gd name="T49" fmla="*/ 11994 h 20000"/>
                <a:gd name="T50" fmla="*/ 17157 w 20000"/>
                <a:gd name="T51" fmla="*/ 11399 h 20000"/>
                <a:gd name="T52" fmla="*/ 15864 w 20000"/>
                <a:gd name="T53" fmla="*/ 10893 h 20000"/>
                <a:gd name="T54" fmla="*/ 16123 w 20000"/>
                <a:gd name="T55" fmla="*/ 8051 h 20000"/>
                <a:gd name="T56" fmla="*/ 14152 w 20000"/>
                <a:gd name="T57" fmla="*/ 4702 h 20000"/>
                <a:gd name="T58" fmla="*/ 13635 w 20000"/>
                <a:gd name="T59" fmla="*/ 2560 h 20000"/>
                <a:gd name="T60" fmla="*/ 12698 w 20000"/>
                <a:gd name="T61" fmla="*/ 1057 h 20000"/>
                <a:gd name="T62" fmla="*/ 11567 w 20000"/>
                <a:gd name="T63" fmla="*/ 1235 h 20000"/>
                <a:gd name="T64" fmla="*/ 11195 w 20000"/>
                <a:gd name="T65" fmla="*/ 0 h 20000"/>
                <a:gd name="T66" fmla="*/ 9564 w 20000"/>
                <a:gd name="T67" fmla="*/ 1443 h 20000"/>
                <a:gd name="T68" fmla="*/ 7981 w 20000"/>
                <a:gd name="T69" fmla="*/ 4539 h 20000"/>
                <a:gd name="T70" fmla="*/ 5994 w 20000"/>
                <a:gd name="T71" fmla="*/ 4271 h 20000"/>
                <a:gd name="T72" fmla="*/ 4572 w 20000"/>
                <a:gd name="T73" fmla="*/ 5030 h 20000"/>
                <a:gd name="T74" fmla="*/ 0 w 20000"/>
                <a:gd name="T75" fmla="*/ 7173 h 20000"/>
                <a:gd name="T76" fmla="*/ 65 w 20000"/>
                <a:gd name="T77" fmla="*/ 747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00" h="20000">
                  <a:moveTo>
                    <a:pt x="65" y="7470"/>
                  </a:moveTo>
                  <a:lnTo>
                    <a:pt x="388" y="9509"/>
                  </a:lnTo>
                  <a:lnTo>
                    <a:pt x="258" y="10253"/>
                  </a:lnTo>
                  <a:lnTo>
                    <a:pt x="1502" y="10491"/>
                  </a:lnTo>
                  <a:lnTo>
                    <a:pt x="485" y="11577"/>
                  </a:lnTo>
                  <a:lnTo>
                    <a:pt x="1777" y="12485"/>
                  </a:lnTo>
                  <a:lnTo>
                    <a:pt x="3732" y="11771"/>
                  </a:lnTo>
                  <a:lnTo>
                    <a:pt x="4733" y="12455"/>
                  </a:lnTo>
                  <a:lnTo>
                    <a:pt x="4200" y="12813"/>
                  </a:lnTo>
                  <a:lnTo>
                    <a:pt x="5977" y="12991"/>
                  </a:lnTo>
                  <a:lnTo>
                    <a:pt x="8029" y="14792"/>
                  </a:lnTo>
                  <a:lnTo>
                    <a:pt x="9628" y="18542"/>
                  </a:lnTo>
                  <a:lnTo>
                    <a:pt x="11082" y="19420"/>
                  </a:lnTo>
                  <a:lnTo>
                    <a:pt x="13086" y="19196"/>
                  </a:lnTo>
                  <a:lnTo>
                    <a:pt x="13538" y="19985"/>
                  </a:lnTo>
                  <a:lnTo>
                    <a:pt x="15073" y="19985"/>
                  </a:lnTo>
                  <a:lnTo>
                    <a:pt x="15170" y="17723"/>
                  </a:lnTo>
                  <a:lnTo>
                    <a:pt x="17157" y="18021"/>
                  </a:lnTo>
                  <a:lnTo>
                    <a:pt x="17658" y="16815"/>
                  </a:lnTo>
                  <a:lnTo>
                    <a:pt x="18853" y="16458"/>
                  </a:lnTo>
                  <a:lnTo>
                    <a:pt x="19984" y="14777"/>
                  </a:lnTo>
                  <a:lnTo>
                    <a:pt x="17658" y="13631"/>
                  </a:lnTo>
                  <a:lnTo>
                    <a:pt x="17787" y="13527"/>
                  </a:lnTo>
                  <a:lnTo>
                    <a:pt x="19015" y="12351"/>
                  </a:lnTo>
                  <a:lnTo>
                    <a:pt x="16898" y="11994"/>
                  </a:lnTo>
                  <a:lnTo>
                    <a:pt x="17157" y="11399"/>
                  </a:lnTo>
                  <a:lnTo>
                    <a:pt x="15864" y="10893"/>
                  </a:lnTo>
                  <a:lnTo>
                    <a:pt x="16123" y="8051"/>
                  </a:lnTo>
                  <a:lnTo>
                    <a:pt x="14152" y="4702"/>
                  </a:lnTo>
                  <a:lnTo>
                    <a:pt x="13635" y="2560"/>
                  </a:lnTo>
                  <a:lnTo>
                    <a:pt x="12698" y="1057"/>
                  </a:lnTo>
                  <a:lnTo>
                    <a:pt x="11567" y="1235"/>
                  </a:lnTo>
                  <a:lnTo>
                    <a:pt x="11195" y="0"/>
                  </a:lnTo>
                  <a:lnTo>
                    <a:pt x="9564" y="1443"/>
                  </a:lnTo>
                  <a:lnTo>
                    <a:pt x="7981" y="4539"/>
                  </a:lnTo>
                  <a:lnTo>
                    <a:pt x="5994" y="4271"/>
                  </a:lnTo>
                  <a:lnTo>
                    <a:pt x="4572" y="5030"/>
                  </a:lnTo>
                  <a:lnTo>
                    <a:pt x="0" y="7173"/>
                  </a:lnTo>
                  <a:lnTo>
                    <a:pt x="65" y="7470"/>
                  </a:lnTo>
                  <a:close/>
                </a:path>
              </a:pathLst>
            </a:custGeom>
            <a:solidFill>
              <a:srgbClr val="FDC9C5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2C7357FF-0F90-4D0A-AF6A-BA7EB4AB5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" y="514"/>
              <a:ext cx="86" cy="87"/>
            </a:xfrm>
            <a:custGeom>
              <a:avLst/>
              <a:gdLst>
                <a:gd name="T0" fmla="*/ 125 w 20000"/>
                <a:gd name="T1" fmla="*/ 18923 h 20000"/>
                <a:gd name="T2" fmla="*/ 467 w 20000"/>
                <a:gd name="T3" fmla="*/ 16785 h 20000"/>
                <a:gd name="T4" fmla="*/ 1416 w 20000"/>
                <a:gd name="T5" fmla="*/ 17123 h 20000"/>
                <a:gd name="T6" fmla="*/ 2584 w 20000"/>
                <a:gd name="T7" fmla="*/ 15462 h 20000"/>
                <a:gd name="T8" fmla="*/ 2117 w 20000"/>
                <a:gd name="T9" fmla="*/ 14262 h 20000"/>
                <a:gd name="T10" fmla="*/ 1089 w 20000"/>
                <a:gd name="T11" fmla="*/ 14677 h 20000"/>
                <a:gd name="T12" fmla="*/ 1525 w 20000"/>
                <a:gd name="T13" fmla="*/ 13585 h 20000"/>
                <a:gd name="T14" fmla="*/ 187 w 20000"/>
                <a:gd name="T15" fmla="*/ 12585 h 20000"/>
                <a:gd name="T16" fmla="*/ 2288 w 20000"/>
                <a:gd name="T17" fmla="*/ 9692 h 20000"/>
                <a:gd name="T18" fmla="*/ 4202 w 20000"/>
                <a:gd name="T19" fmla="*/ 8015 h 20000"/>
                <a:gd name="T20" fmla="*/ 7051 w 20000"/>
                <a:gd name="T21" fmla="*/ 8923 h 20000"/>
                <a:gd name="T22" fmla="*/ 7860 w 20000"/>
                <a:gd name="T23" fmla="*/ 6046 h 20000"/>
                <a:gd name="T24" fmla="*/ 9634 w 20000"/>
                <a:gd name="T25" fmla="*/ 5631 h 20000"/>
                <a:gd name="T26" fmla="*/ 6708 w 20000"/>
                <a:gd name="T27" fmla="*/ 1877 h 20000"/>
                <a:gd name="T28" fmla="*/ 9152 w 20000"/>
                <a:gd name="T29" fmla="*/ 1431 h 20000"/>
                <a:gd name="T30" fmla="*/ 9946 w 20000"/>
                <a:gd name="T31" fmla="*/ 2277 h 20000"/>
                <a:gd name="T32" fmla="*/ 11735 w 20000"/>
                <a:gd name="T33" fmla="*/ 1538 h 20000"/>
                <a:gd name="T34" fmla="*/ 10973 w 20000"/>
                <a:gd name="T35" fmla="*/ 1062 h 20000"/>
                <a:gd name="T36" fmla="*/ 11767 w 20000"/>
                <a:gd name="T37" fmla="*/ 369 h 20000"/>
                <a:gd name="T38" fmla="*/ 14132 w 20000"/>
                <a:gd name="T39" fmla="*/ 0 h 20000"/>
                <a:gd name="T40" fmla="*/ 14475 w 20000"/>
                <a:gd name="T41" fmla="*/ 1692 h 20000"/>
                <a:gd name="T42" fmla="*/ 15891 w 20000"/>
                <a:gd name="T43" fmla="*/ 3354 h 20000"/>
                <a:gd name="T44" fmla="*/ 15377 w 20000"/>
                <a:gd name="T45" fmla="*/ 3723 h 20000"/>
                <a:gd name="T46" fmla="*/ 16187 w 20000"/>
                <a:gd name="T47" fmla="*/ 4246 h 20000"/>
                <a:gd name="T48" fmla="*/ 15642 w 20000"/>
                <a:gd name="T49" fmla="*/ 4831 h 20000"/>
                <a:gd name="T50" fmla="*/ 18366 w 20000"/>
                <a:gd name="T51" fmla="*/ 7000 h 20000"/>
                <a:gd name="T52" fmla="*/ 19984 w 20000"/>
                <a:gd name="T53" fmla="*/ 7015 h 20000"/>
                <a:gd name="T54" fmla="*/ 19767 w 20000"/>
                <a:gd name="T55" fmla="*/ 8123 h 20000"/>
                <a:gd name="T56" fmla="*/ 18226 w 20000"/>
                <a:gd name="T57" fmla="*/ 8738 h 20000"/>
                <a:gd name="T58" fmla="*/ 17572 w 20000"/>
                <a:gd name="T59" fmla="*/ 7908 h 20000"/>
                <a:gd name="T60" fmla="*/ 17074 w 20000"/>
                <a:gd name="T61" fmla="*/ 9585 h 20000"/>
                <a:gd name="T62" fmla="*/ 16016 w 20000"/>
                <a:gd name="T63" fmla="*/ 9646 h 20000"/>
                <a:gd name="T64" fmla="*/ 15689 w 20000"/>
                <a:gd name="T65" fmla="*/ 10600 h 20000"/>
                <a:gd name="T66" fmla="*/ 15518 w 20000"/>
                <a:gd name="T67" fmla="*/ 10723 h 20000"/>
                <a:gd name="T68" fmla="*/ 14895 w 20000"/>
                <a:gd name="T69" fmla="*/ 11308 h 20000"/>
                <a:gd name="T70" fmla="*/ 13136 w 20000"/>
                <a:gd name="T71" fmla="*/ 10400 h 20000"/>
                <a:gd name="T72" fmla="*/ 12794 w 20000"/>
                <a:gd name="T73" fmla="*/ 11692 h 20000"/>
                <a:gd name="T74" fmla="*/ 11035 w 20000"/>
                <a:gd name="T75" fmla="*/ 10015 h 20000"/>
                <a:gd name="T76" fmla="*/ 10646 w 20000"/>
                <a:gd name="T77" fmla="*/ 10677 h 20000"/>
                <a:gd name="T78" fmla="*/ 11735 w 20000"/>
                <a:gd name="T79" fmla="*/ 11446 h 20000"/>
                <a:gd name="T80" fmla="*/ 9837 w 20000"/>
                <a:gd name="T81" fmla="*/ 11985 h 20000"/>
                <a:gd name="T82" fmla="*/ 10661 w 20000"/>
                <a:gd name="T83" fmla="*/ 13015 h 20000"/>
                <a:gd name="T84" fmla="*/ 10226 w 20000"/>
                <a:gd name="T85" fmla="*/ 13585 h 20000"/>
                <a:gd name="T86" fmla="*/ 7642 w 20000"/>
                <a:gd name="T87" fmla="*/ 12677 h 20000"/>
                <a:gd name="T88" fmla="*/ 6848 w 20000"/>
                <a:gd name="T89" fmla="*/ 13369 h 20000"/>
                <a:gd name="T90" fmla="*/ 6646 w 20000"/>
                <a:gd name="T91" fmla="*/ 15431 h 20000"/>
                <a:gd name="T92" fmla="*/ 4747 w 20000"/>
                <a:gd name="T93" fmla="*/ 16369 h 20000"/>
                <a:gd name="T94" fmla="*/ 4732 w 20000"/>
                <a:gd name="T95" fmla="*/ 16523 h 20000"/>
                <a:gd name="T96" fmla="*/ 5012 w 20000"/>
                <a:gd name="T97" fmla="*/ 17831 h 20000"/>
                <a:gd name="T98" fmla="*/ 2864 w 20000"/>
                <a:gd name="T99" fmla="*/ 17246 h 20000"/>
                <a:gd name="T100" fmla="*/ 2708 w 20000"/>
                <a:gd name="T101" fmla="*/ 19985 h 20000"/>
                <a:gd name="T102" fmla="*/ 405 w 20000"/>
                <a:gd name="T103" fmla="*/ 19815 h 20000"/>
                <a:gd name="T104" fmla="*/ 0 w 20000"/>
                <a:gd name="T105" fmla="*/ 19200 h 20000"/>
                <a:gd name="T106" fmla="*/ 125 w 20000"/>
                <a:gd name="T107" fmla="*/ 1892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00" h="20000">
                  <a:moveTo>
                    <a:pt x="125" y="18923"/>
                  </a:moveTo>
                  <a:lnTo>
                    <a:pt x="467" y="16785"/>
                  </a:lnTo>
                  <a:lnTo>
                    <a:pt x="1416" y="17123"/>
                  </a:lnTo>
                  <a:lnTo>
                    <a:pt x="2584" y="15462"/>
                  </a:lnTo>
                  <a:lnTo>
                    <a:pt x="2117" y="14262"/>
                  </a:lnTo>
                  <a:lnTo>
                    <a:pt x="1089" y="14677"/>
                  </a:lnTo>
                  <a:lnTo>
                    <a:pt x="1525" y="13585"/>
                  </a:lnTo>
                  <a:lnTo>
                    <a:pt x="187" y="12585"/>
                  </a:lnTo>
                  <a:lnTo>
                    <a:pt x="2288" y="9692"/>
                  </a:lnTo>
                  <a:lnTo>
                    <a:pt x="4202" y="8015"/>
                  </a:lnTo>
                  <a:lnTo>
                    <a:pt x="7051" y="8923"/>
                  </a:lnTo>
                  <a:lnTo>
                    <a:pt x="7860" y="6046"/>
                  </a:lnTo>
                  <a:lnTo>
                    <a:pt x="9634" y="5631"/>
                  </a:lnTo>
                  <a:lnTo>
                    <a:pt x="6708" y="1877"/>
                  </a:lnTo>
                  <a:lnTo>
                    <a:pt x="9152" y="1431"/>
                  </a:lnTo>
                  <a:lnTo>
                    <a:pt x="9946" y="2277"/>
                  </a:lnTo>
                  <a:lnTo>
                    <a:pt x="11735" y="1538"/>
                  </a:lnTo>
                  <a:lnTo>
                    <a:pt x="10973" y="1062"/>
                  </a:lnTo>
                  <a:lnTo>
                    <a:pt x="11767" y="369"/>
                  </a:lnTo>
                  <a:lnTo>
                    <a:pt x="14132" y="0"/>
                  </a:lnTo>
                  <a:lnTo>
                    <a:pt x="14475" y="1692"/>
                  </a:lnTo>
                  <a:lnTo>
                    <a:pt x="15891" y="3354"/>
                  </a:lnTo>
                  <a:lnTo>
                    <a:pt x="15377" y="3723"/>
                  </a:lnTo>
                  <a:lnTo>
                    <a:pt x="16187" y="4246"/>
                  </a:lnTo>
                  <a:lnTo>
                    <a:pt x="15642" y="4831"/>
                  </a:lnTo>
                  <a:lnTo>
                    <a:pt x="18366" y="7000"/>
                  </a:lnTo>
                  <a:lnTo>
                    <a:pt x="19984" y="7015"/>
                  </a:lnTo>
                  <a:lnTo>
                    <a:pt x="19767" y="8123"/>
                  </a:lnTo>
                  <a:lnTo>
                    <a:pt x="18226" y="8738"/>
                  </a:lnTo>
                  <a:lnTo>
                    <a:pt x="17572" y="7908"/>
                  </a:lnTo>
                  <a:lnTo>
                    <a:pt x="17074" y="9585"/>
                  </a:lnTo>
                  <a:lnTo>
                    <a:pt x="16016" y="9646"/>
                  </a:lnTo>
                  <a:lnTo>
                    <a:pt x="15689" y="10600"/>
                  </a:lnTo>
                  <a:lnTo>
                    <a:pt x="15518" y="10723"/>
                  </a:lnTo>
                  <a:lnTo>
                    <a:pt x="14895" y="11308"/>
                  </a:lnTo>
                  <a:lnTo>
                    <a:pt x="13136" y="10400"/>
                  </a:lnTo>
                  <a:lnTo>
                    <a:pt x="12794" y="11692"/>
                  </a:lnTo>
                  <a:lnTo>
                    <a:pt x="11035" y="10015"/>
                  </a:lnTo>
                  <a:lnTo>
                    <a:pt x="10646" y="10677"/>
                  </a:lnTo>
                  <a:lnTo>
                    <a:pt x="11735" y="11446"/>
                  </a:lnTo>
                  <a:lnTo>
                    <a:pt x="9837" y="11985"/>
                  </a:lnTo>
                  <a:lnTo>
                    <a:pt x="10661" y="13015"/>
                  </a:lnTo>
                  <a:lnTo>
                    <a:pt x="10226" y="13585"/>
                  </a:lnTo>
                  <a:lnTo>
                    <a:pt x="7642" y="12677"/>
                  </a:lnTo>
                  <a:lnTo>
                    <a:pt x="6848" y="13369"/>
                  </a:lnTo>
                  <a:lnTo>
                    <a:pt x="6646" y="15431"/>
                  </a:lnTo>
                  <a:lnTo>
                    <a:pt x="4747" y="16369"/>
                  </a:lnTo>
                  <a:lnTo>
                    <a:pt x="4732" y="16523"/>
                  </a:lnTo>
                  <a:lnTo>
                    <a:pt x="5012" y="17831"/>
                  </a:lnTo>
                  <a:lnTo>
                    <a:pt x="2864" y="17246"/>
                  </a:lnTo>
                  <a:lnTo>
                    <a:pt x="2708" y="19985"/>
                  </a:lnTo>
                  <a:lnTo>
                    <a:pt x="405" y="19815"/>
                  </a:lnTo>
                  <a:lnTo>
                    <a:pt x="0" y="19200"/>
                  </a:lnTo>
                  <a:lnTo>
                    <a:pt x="125" y="18923"/>
                  </a:lnTo>
                  <a:close/>
                </a:path>
              </a:pathLst>
            </a:custGeom>
            <a:solidFill>
              <a:srgbClr val="F9786D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ADF9D831-5FE8-48E1-8305-1463B0BE2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501"/>
              <a:ext cx="77" cy="55"/>
            </a:xfrm>
            <a:custGeom>
              <a:avLst/>
              <a:gdLst>
                <a:gd name="T0" fmla="*/ 17 w 20000"/>
                <a:gd name="T1" fmla="*/ 10688 h 20000"/>
                <a:gd name="T2" fmla="*/ 1282 w 20000"/>
                <a:gd name="T3" fmla="*/ 8251 h 20000"/>
                <a:gd name="T4" fmla="*/ 1369 w 20000"/>
                <a:gd name="T5" fmla="*/ 4391 h 20000"/>
                <a:gd name="T6" fmla="*/ 763 w 20000"/>
                <a:gd name="T7" fmla="*/ 3932 h 20000"/>
                <a:gd name="T8" fmla="*/ 3605 w 20000"/>
                <a:gd name="T9" fmla="*/ 2075 h 20000"/>
                <a:gd name="T10" fmla="*/ 4939 w 20000"/>
                <a:gd name="T11" fmla="*/ 4053 h 20000"/>
                <a:gd name="T12" fmla="*/ 5078 w 20000"/>
                <a:gd name="T13" fmla="*/ 2002 h 20000"/>
                <a:gd name="T14" fmla="*/ 6170 w 20000"/>
                <a:gd name="T15" fmla="*/ 2364 h 20000"/>
                <a:gd name="T16" fmla="*/ 6984 w 20000"/>
                <a:gd name="T17" fmla="*/ 1134 h 20000"/>
                <a:gd name="T18" fmla="*/ 8128 w 20000"/>
                <a:gd name="T19" fmla="*/ 2002 h 20000"/>
                <a:gd name="T20" fmla="*/ 11941 w 20000"/>
                <a:gd name="T21" fmla="*/ 0 h 20000"/>
                <a:gd name="T22" fmla="*/ 12964 w 20000"/>
                <a:gd name="T23" fmla="*/ 1327 h 20000"/>
                <a:gd name="T24" fmla="*/ 14055 w 20000"/>
                <a:gd name="T25" fmla="*/ 386 h 20000"/>
                <a:gd name="T26" fmla="*/ 15667 w 20000"/>
                <a:gd name="T27" fmla="*/ 1134 h 20000"/>
                <a:gd name="T28" fmla="*/ 14177 w 20000"/>
                <a:gd name="T29" fmla="*/ 3643 h 20000"/>
                <a:gd name="T30" fmla="*/ 15945 w 20000"/>
                <a:gd name="T31" fmla="*/ 4487 h 20000"/>
                <a:gd name="T32" fmla="*/ 16031 w 20000"/>
                <a:gd name="T33" fmla="*/ 7696 h 20000"/>
                <a:gd name="T34" fmla="*/ 16707 w 20000"/>
                <a:gd name="T35" fmla="*/ 7720 h 20000"/>
                <a:gd name="T36" fmla="*/ 19983 w 20000"/>
                <a:gd name="T37" fmla="*/ 13607 h 20000"/>
                <a:gd name="T38" fmla="*/ 17990 w 20000"/>
                <a:gd name="T39" fmla="*/ 14258 h 20000"/>
                <a:gd name="T40" fmla="*/ 17106 w 20000"/>
                <a:gd name="T41" fmla="*/ 18770 h 20000"/>
                <a:gd name="T42" fmla="*/ 13934 w 20000"/>
                <a:gd name="T43" fmla="*/ 17346 h 20000"/>
                <a:gd name="T44" fmla="*/ 11802 w 20000"/>
                <a:gd name="T45" fmla="*/ 19976 h 20000"/>
                <a:gd name="T46" fmla="*/ 8094 w 20000"/>
                <a:gd name="T47" fmla="*/ 18890 h 20000"/>
                <a:gd name="T48" fmla="*/ 7591 w 20000"/>
                <a:gd name="T49" fmla="*/ 17684 h 20000"/>
                <a:gd name="T50" fmla="*/ 6031 w 20000"/>
                <a:gd name="T51" fmla="*/ 18094 h 20000"/>
                <a:gd name="T52" fmla="*/ 5182 w 20000"/>
                <a:gd name="T53" fmla="*/ 14210 h 20000"/>
                <a:gd name="T54" fmla="*/ 3518 w 20000"/>
                <a:gd name="T55" fmla="*/ 11821 h 20000"/>
                <a:gd name="T56" fmla="*/ 2409 w 20000"/>
                <a:gd name="T57" fmla="*/ 12328 h 20000"/>
                <a:gd name="T58" fmla="*/ 485 w 20000"/>
                <a:gd name="T59" fmla="*/ 12111 h 20000"/>
                <a:gd name="T60" fmla="*/ 0 w 20000"/>
                <a:gd name="T61" fmla="*/ 11242 h 20000"/>
                <a:gd name="T62" fmla="*/ 17 w 20000"/>
                <a:gd name="T63" fmla="*/ 1068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7" y="10688"/>
                  </a:moveTo>
                  <a:lnTo>
                    <a:pt x="1282" y="8251"/>
                  </a:lnTo>
                  <a:lnTo>
                    <a:pt x="1369" y="4391"/>
                  </a:lnTo>
                  <a:lnTo>
                    <a:pt x="763" y="3932"/>
                  </a:lnTo>
                  <a:lnTo>
                    <a:pt x="3605" y="2075"/>
                  </a:lnTo>
                  <a:lnTo>
                    <a:pt x="4939" y="4053"/>
                  </a:lnTo>
                  <a:lnTo>
                    <a:pt x="5078" y="2002"/>
                  </a:lnTo>
                  <a:lnTo>
                    <a:pt x="6170" y="2364"/>
                  </a:lnTo>
                  <a:lnTo>
                    <a:pt x="6984" y="1134"/>
                  </a:lnTo>
                  <a:lnTo>
                    <a:pt x="8128" y="2002"/>
                  </a:lnTo>
                  <a:lnTo>
                    <a:pt x="11941" y="0"/>
                  </a:lnTo>
                  <a:lnTo>
                    <a:pt x="12964" y="1327"/>
                  </a:lnTo>
                  <a:lnTo>
                    <a:pt x="14055" y="386"/>
                  </a:lnTo>
                  <a:lnTo>
                    <a:pt x="15667" y="1134"/>
                  </a:lnTo>
                  <a:lnTo>
                    <a:pt x="14177" y="3643"/>
                  </a:lnTo>
                  <a:lnTo>
                    <a:pt x="15945" y="4487"/>
                  </a:lnTo>
                  <a:lnTo>
                    <a:pt x="16031" y="7696"/>
                  </a:lnTo>
                  <a:lnTo>
                    <a:pt x="16707" y="7720"/>
                  </a:lnTo>
                  <a:lnTo>
                    <a:pt x="19983" y="13607"/>
                  </a:lnTo>
                  <a:lnTo>
                    <a:pt x="17990" y="14258"/>
                  </a:lnTo>
                  <a:lnTo>
                    <a:pt x="17106" y="18770"/>
                  </a:lnTo>
                  <a:lnTo>
                    <a:pt x="13934" y="17346"/>
                  </a:lnTo>
                  <a:lnTo>
                    <a:pt x="11802" y="19976"/>
                  </a:lnTo>
                  <a:lnTo>
                    <a:pt x="8094" y="18890"/>
                  </a:lnTo>
                  <a:lnTo>
                    <a:pt x="7591" y="17684"/>
                  </a:lnTo>
                  <a:lnTo>
                    <a:pt x="6031" y="18094"/>
                  </a:lnTo>
                  <a:lnTo>
                    <a:pt x="5182" y="14210"/>
                  </a:lnTo>
                  <a:lnTo>
                    <a:pt x="3518" y="11821"/>
                  </a:lnTo>
                  <a:lnTo>
                    <a:pt x="2409" y="12328"/>
                  </a:lnTo>
                  <a:lnTo>
                    <a:pt x="485" y="12111"/>
                  </a:lnTo>
                  <a:lnTo>
                    <a:pt x="0" y="11242"/>
                  </a:lnTo>
                  <a:lnTo>
                    <a:pt x="17" y="1068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6C84FCDC-4065-4DF0-BEE7-88A068E4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" y="534"/>
              <a:ext cx="51" cy="67"/>
            </a:xfrm>
            <a:custGeom>
              <a:avLst/>
              <a:gdLst>
                <a:gd name="T0" fmla="*/ 206 w 20000"/>
                <a:gd name="T1" fmla="*/ 15925 h 20000"/>
                <a:gd name="T2" fmla="*/ 3200 w 20000"/>
                <a:gd name="T3" fmla="*/ 17106 h 20000"/>
                <a:gd name="T4" fmla="*/ 5213 w 20000"/>
                <a:gd name="T5" fmla="*/ 19331 h 20000"/>
                <a:gd name="T6" fmla="*/ 10116 w 20000"/>
                <a:gd name="T7" fmla="*/ 18622 h 20000"/>
                <a:gd name="T8" fmla="*/ 12439 w 20000"/>
                <a:gd name="T9" fmla="*/ 19980 h 20000"/>
                <a:gd name="T10" fmla="*/ 13858 w 20000"/>
                <a:gd name="T11" fmla="*/ 18996 h 20000"/>
                <a:gd name="T12" fmla="*/ 16361 w 20000"/>
                <a:gd name="T13" fmla="*/ 19606 h 20000"/>
                <a:gd name="T14" fmla="*/ 15690 w 20000"/>
                <a:gd name="T15" fmla="*/ 18799 h 20000"/>
                <a:gd name="T16" fmla="*/ 15897 w 20000"/>
                <a:gd name="T17" fmla="*/ 18465 h 20000"/>
                <a:gd name="T18" fmla="*/ 16465 w 20000"/>
                <a:gd name="T19" fmla="*/ 15728 h 20000"/>
                <a:gd name="T20" fmla="*/ 18065 w 20000"/>
                <a:gd name="T21" fmla="*/ 16161 h 20000"/>
                <a:gd name="T22" fmla="*/ 19974 w 20000"/>
                <a:gd name="T23" fmla="*/ 14035 h 20000"/>
                <a:gd name="T24" fmla="*/ 19200 w 20000"/>
                <a:gd name="T25" fmla="*/ 12500 h 20000"/>
                <a:gd name="T26" fmla="*/ 17497 w 20000"/>
                <a:gd name="T27" fmla="*/ 13031 h 20000"/>
                <a:gd name="T28" fmla="*/ 18219 w 20000"/>
                <a:gd name="T29" fmla="*/ 11634 h 20000"/>
                <a:gd name="T30" fmla="*/ 16000 w 20000"/>
                <a:gd name="T31" fmla="*/ 10354 h 20000"/>
                <a:gd name="T32" fmla="*/ 19484 w 20000"/>
                <a:gd name="T33" fmla="*/ 6654 h 20000"/>
                <a:gd name="T34" fmla="*/ 13961 w 20000"/>
                <a:gd name="T35" fmla="*/ 5768 h 20000"/>
                <a:gd name="T36" fmla="*/ 13239 w 20000"/>
                <a:gd name="T37" fmla="*/ 4803 h 20000"/>
                <a:gd name="T38" fmla="*/ 10890 w 20000"/>
                <a:gd name="T39" fmla="*/ 5118 h 20000"/>
                <a:gd name="T40" fmla="*/ 9626 w 20000"/>
                <a:gd name="T41" fmla="*/ 1969 h 20000"/>
                <a:gd name="T42" fmla="*/ 7148 w 20000"/>
                <a:gd name="T43" fmla="*/ 0 h 20000"/>
                <a:gd name="T44" fmla="*/ 5497 w 20000"/>
                <a:gd name="T45" fmla="*/ 433 h 20000"/>
                <a:gd name="T46" fmla="*/ 6916 w 20000"/>
                <a:gd name="T47" fmla="*/ 2894 h 20000"/>
                <a:gd name="T48" fmla="*/ 5961 w 20000"/>
                <a:gd name="T49" fmla="*/ 4075 h 20000"/>
                <a:gd name="T50" fmla="*/ 7226 w 20000"/>
                <a:gd name="T51" fmla="*/ 3465 h 20000"/>
                <a:gd name="T52" fmla="*/ 7742 w 20000"/>
                <a:gd name="T53" fmla="*/ 5610 h 20000"/>
                <a:gd name="T54" fmla="*/ 0 w 20000"/>
                <a:gd name="T55" fmla="*/ 14409 h 20000"/>
                <a:gd name="T56" fmla="*/ 206 w 20000"/>
                <a:gd name="T57" fmla="*/ 1592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00" h="20000">
                  <a:moveTo>
                    <a:pt x="206" y="15925"/>
                  </a:moveTo>
                  <a:lnTo>
                    <a:pt x="3200" y="17106"/>
                  </a:lnTo>
                  <a:lnTo>
                    <a:pt x="5213" y="19331"/>
                  </a:lnTo>
                  <a:lnTo>
                    <a:pt x="10116" y="18622"/>
                  </a:lnTo>
                  <a:lnTo>
                    <a:pt x="12439" y="19980"/>
                  </a:lnTo>
                  <a:lnTo>
                    <a:pt x="13858" y="18996"/>
                  </a:lnTo>
                  <a:lnTo>
                    <a:pt x="16361" y="19606"/>
                  </a:lnTo>
                  <a:lnTo>
                    <a:pt x="15690" y="18799"/>
                  </a:lnTo>
                  <a:lnTo>
                    <a:pt x="15897" y="18465"/>
                  </a:lnTo>
                  <a:lnTo>
                    <a:pt x="16465" y="15728"/>
                  </a:lnTo>
                  <a:lnTo>
                    <a:pt x="18065" y="16161"/>
                  </a:lnTo>
                  <a:lnTo>
                    <a:pt x="19974" y="14035"/>
                  </a:lnTo>
                  <a:lnTo>
                    <a:pt x="19200" y="12500"/>
                  </a:lnTo>
                  <a:lnTo>
                    <a:pt x="17497" y="13031"/>
                  </a:lnTo>
                  <a:lnTo>
                    <a:pt x="18219" y="11634"/>
                  </a:lnTo>
                  <a:lnTo>
                    <a:pt x="16000" y="10354"/>
                  </a:lnTo>
                  <a:lnTo>
                    <a:pt x="19484" y="6654"/>
                  </a:lnTo>
                  <a:lnTo>
                    <a:pt x="13961" y="5768"/>
                  </a:lnTo>
                  <a:lnTo>
                    <a:pt x="13239" y="4803"/>
                  </a:lnTo>
                  <a:lnTo>
                    <a:pt x="10890" y="5118"/>
                  </a:lnTo>
                  <a:lnTo>
                    <a:pt x="9626" y="1969"/>
                  </a:lnTo>
                  <a:lnTo>
                    <a:pt x="7148" y="0"/>
                  </a:lnTo>
                  <a:lnTo>
                    <a:pt x="5497" y="433"/>
                  </a:lnTo>
                  <a:lnTo>
                    <a:pt x="6916" y="2894"/>
                  </a:lnTo>
                  <a:lnTo>
                    <a:pt x="5961" y="4075"/>
                  </a:lnTo>
                  <a:lnTo>
                    <a:pt x="7226" y="3465"/>
                  </a:lnTo>
                  <a:lnTo>
                    <a:pt x="7742" y="5610"/>
                  </a:lnTo>
                  <a:lnTo>
                    <a:pt x="0" y="14409"/>
                  </a:lnTo>
                  <a:lnTo>
                    <a:pt x="206" y="15925"/>
                  </a:lnTo>
                  <a:close/>
                </a:path>
              </a:pathLst>
            </a:custGeom>
            <a:solidFill>
              <a:srgbClr val="F9786D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122">
              <a:extLst>
                <a:ext uri="{FF2B5EF4-FFF2-40B4-BE49-F238E27FC236}">
                  <a16:creationId xmlns:a16="http://schemas.microsoft.com/office/drawing/2014/main" id="{BC99CC4F-495C-4CC4-89C0-63B78433C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" y="480"/>
              <a:ext cx="65" cy="44"/>
            </a:xfrm>
            <a:custGeom>
              <a:avLst/>
              <a:gdLst>
                <a:gd name="T0" fmla="*/ 102 w 20000"/>
                <a:gd name="T1" fmla="*/ 9387 h 20000"/>
                <a:gd name="T2" fmla="*/ 880 w 20000"/>
                <a:gd name="T3" fmla="*/ 7713 h 20000"/>
                <a:gd name="T4" fmla="*/ 2252 w 20000"/>
                <a:gd name="T5" fmla="*/ 8132 h 20000"/>
                <a:gd name="T6" fmla="*/ 1842 w 20000"/>
                <a:gd name="T7" fmla="*/ 6607 h 20000"/>
                <a:gd name="T8" fmla="*/ 3439 w 20000"/>
                <a:gd name="T9" fmla="*/ 3587 h 20000"/>
                <a:gd name="T10" fmla="*/ 2252 w 20000"/>
                <a:gd name="T11" fmla="*/ 2362 h 20000"/>
                <a:gd name="T12" fmla="*/ 2620 w 20000"/>
                <a:gd name="T13" fmla="*/ 359 h 20000"/>
                <a:gd name="T14" fmla="*/ 5363 w 20000"/>
                <a:gd name="T15" fmla="*/ 329 h 20000"/>
                <a:gd name="T16" fmla="*/ 6366 w 20000"/>
                <a:gd name="T17" fmla="*/ 0 h 20000"/>
                <a:gd name="T18" fmla="*/ 5589 w 20000"/>
                <a:gd name="T19" fmla="*/ 1256 h 20000"/>
                <a:gd name="T20" fmla="*/ 7595 w 20000"/>
                <a:gd name="T21" fmla="*/ 3797 h 20000"/>
                <a:gd name="T22" fmla="*/ 8905 w 20000"/>
                <a:gd name="T23" fmla="*/ 3169 h 20000"/>
                <a:gd name="T24" fmla="*/ 8782 w 20000"/>
                <a:gd name="T25" fmla="*/ 5022 h 20000"/>
                <a:gd name="T26" fmla="*/ 9867 w 20000"/>
                <a:gd name="T27" fmla="*/ 6009 h 20000"/>
                <a:gd name="T28" fmla="*/ 11709 w 20000"/>
                <a:gd name="T29" fmla="*/ 3587 h 20000"/>
                <a:gd name="T30" fmla="*/ 12835 w 20000"/>
                <a:gd name="T31" fmla="*/ 5351 h 20000"/>
                <a:gd name="T32" fmla="*/ 13408 w 20000"/>
                <a:gd name="T33" fmla="*/ 3019 h 20000"/>
                <a:gd name="T34" fmla="*/ 14350 w 20000"/>
                <a:gd name="T35" fmla="*/ 4155 h 20000"/>
                <a:gd name="T36" fmla="*/ 18219 w 20000"/>
                <a:gd name="T37" fmla="*/ 2123 h 20000"/>
                <a:gd name="T38" fmla="*/ 18035 w 20000"/>
                <a:gd name="T39" fmla="*/ 3617 h 20000"/>
                <a:gd name="T40" fmla="*/ 19611 w 20000"/>
                <a:gd name="T41" fmla="*/ 4096 h 20000"/>
                <a:gd name="T42" fmla="*/ 18321 w 20000"/>
                <a:gd name="T43" fmla="*/ 6278 h 20000"/>
                <a:gd name="T44" fmla="*/ 19980 w 20000"/>
                <a:gd name="T45" fmla="*/ 8132 h 20000"/>
                <a:gd name="T46" fmla="*/ 18731 w 20000"/>
                <a:gd name="T47" fmla="*/ 7713 h 20000"/>
                <a:gd name="T48" fmla="*/ 16499 w 20000"/>
                <a:gd name="T49" fmla="*/ 9895 h 20000"/>
                <a:gd name="T50" fmla="*/ 14596 w 20000"/>
                <a:gd name="T51" fmla="*/ 9178 h 20000"/>
                <a:gd name="T52" fmla="*/ 15312 w 20000"/>
                <a:gd name="T53" fmla="*/ 11480 h 20000"/>
                <a:gd name="T54" fmla="*/ 13961 w 20000"/>
                <a:gd name="T55" fmla="*/ 14081 h 20000"/>
                <a:gd name="T56" fmla="*/ 12590 w 20000"/>
                <a:gd name="T57" fmla="*/ 14200 h 20000"/>
                <a:gd name="T58" fmla="*/ 12651 w 20000"/>
                <a:gd name="T59" fmla="*/ 14529 h 20000"/>
                <a:gd name="T60" fmla="*/ 12917 w 20000"/>
                <a:gd name="T61" fmla="*/ 15546 h 20000"/>
                <a:gd name="T62" fmla="*/ 9806 w 20000"/>
                <a:gd name="T63" fmla="*/ 16263 h 20000"/>
                <a:gd name="T64" fmla="*/ 8762 w 20000"/>
                <a:gd name="T65" fmla="*/ 17578 h 20000"/>
                <a:gd name="T66" fmla="*/ 9744 w 20000"/>
                <a:gd name="T67" fmla="*/ 18505 h 20000"/>
                <a:gd name="T68" fmla="*/ 7410 w 20000"/>
                <a:gd name="T69" fmla="*/ 19970 h 20000"/>
                <a:gd name="T70" fmla="*/ 6366 w 20000"/>
                <a:gd name="T71" fmla="*/ 18296 h 20000"/>
                <a:gd name="T72" fmla="*/ 3132 w 20000"/>
                <a:gd name="T73" fmla="*/ 19193 h 20000"/>
                <a:gd name="T74" fmla="*/ 2334 w 20000"/>
                <a:gd name="T75" fmla="*/ 19163 h 20000"/>
                <a:gd name="T76" fmla="*/ 2231 w 20000"/>
                <a:gd name="T77" fmla="*/ 15157 h 20000"/>
                <a:gd name="T78" fmla="*/ 143 w 20000"/>
                <a:gd name="T79" fmla="*/ 14111 h 20000"/>
                <a:gd name="T80" fmla="*/ 1904 w 20000"/>
                <a:gd name="T81" fmla="*/ 11031 h 20000"/>
                <a:gd name="T82" fmla="*/ 0 w 20000"/>
                <a:gd name="T83" fmla="*/ 10105 h 20000"/>
                <a:gd name="T84" fmla="*/ 102 w 20000"/>
                <a:gd name="T85" fmla="*/ 93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02" y="9387"/>
                  </a:moveTo>
                  <a:lnTo>
                    <a:pt x="880" y="7713"/>
                  </a:lnTo>
                  <a:lnTo>
                    <a:pt x="2252" y="8132"/>
                  </a:lnTo>
                  <a:lnTo>
                    <a:pt x="1842" y="6607"/>
                  </a:lnTo>
                  <a:lnTo>
                    <a:pt x="3439" y="3587"/>
                  </a:lnTo>
                  <a:lnTo>
                    <a:pt x="2252" y="2362"/>
                  </a:lnTo>
                  <a:lnTo>
                    <a:pt x="2620" y="359"/>
                  </a:lnTo>
                  <a:lnTo>
                    <a:pt x="5363" y="329"/>
                  </a:lnTo>
                  <a:lnTo>
                    <a:pt x="6366" y="0"/>
                  </a:lnTo>
                  <a:lnTo>
                    <a:pt x="5589" y="1256"/>
                  </a:lnTo>
                  <a:lnTo>
                    <a:pt x="7595" y="3797"/>
                  </a:lnTo>
                  <a:lnTo>
                    <a:pt x="8905" y="3169"/>
                  </a:lnTo>
                  <a:lnTo>
                    <a:pt x="8782" y="5022"/>
                  </a:lnTo>
                  <a:lnTo>
                    <a:pt x="9867" y="6009"/>
                  </a:lnTo>
                  <a:lnTo>
                    <a:pt x="11709" y="3587"/>
                  </a:lnTo>
                  <a:lnTo>
                    <a:pt x="12835" y="5351"/>
                  </a:lnTo>
                  <a:lnTo>
                    <a:pt x="13408" y="3019"/>
                  </a:lnTo>
                  <a:lnTo>
                    <a:pt x="14350" y="4155"/>
                  </a:lnTo>
                  <a:lnTo>
                    <a:pt x="18219" y="2123"/>
                  </a:lnTo>
                  <a:lnTo>
                    <a:pt x="18035" y="3617"/>
                  </a:lnTo>
                  <a:lnTo>
                    <a:pt x="19611" y="4096"/>
                  </a:lnTo>
                  <a:lnTo>
                    <a:pt x="18321" y="6278"/>
                  </a:lnTo>
                  <a:lnTo>
                    <a:pt x="19980" y="8132"/>
                  </a:lnTo>
                  <a:lnTo>
                    <a:pt x="18731" y="7713"/>
                  </a:lnTo>
                  <a:lnTo>
                    <a:pt x="16499" y="9895"/>
                  </a:lnTo>
                  <a:lnTo>
                    <a:pt x="14596" y="9178"/>
                  </a:lnTo>
                  <a:lnTo>
                    <a:pt x="15312" y="11480"/>
                  </a:lnTo>
                  <a:lnTo>
                    <a:pt x="13961" y="14081"/>
                  </a:lnTo>
                  <a:lnTo>
                    <a:pt x="12590" y="14200"/>
                  </a:lnTo>
                  <a:lnTo>
                    <a:pt x="12651" y="14529"/>
                  </a:lnTo>
                  <a:lnTo>
                    <a:pt x="12917" y="15546"/>
                  </a:lnTo>
                  <a:lnTo>
                    <a:pt x="9806" y="16263"/>
                  </a:lnTo>
                  <a:lnTo>
                    <a:pt x="8762" y="17578"/>
                  </a:lnTo>
                  <a:lnTo>
                    <a:pt x="9744" y="18505"/>
                  </a:lnTo>
                  <a:lnTo>
                    <a:pt x="7410" y="19970"/>
                  </a:lnTo>
                  <a:lnTo>
                    <a:pt x="6366" y="18296"/>
                  </a:lnTo>
                  <a:lnTo>
                    <a:pt x="3132" y="19193"/>
                  </a:lnTo>
                  <a:lnTo>
                    <a:pt x="2334" y="19163"/>
                  </a:lnTo>
                  <a:lnTo>
                    <a:pt x="2231" y="15157"/>
                  </a:lnTo>
                  <a:lnTo>
                    <a:pt x="143" y="14111"/>
                  </a:lnTo>
                  <a:lnTo>
                    <a:pt x="1904" y="11031"/>
                  </a:lnTo>
                  <a:lnTo>
                    <a:pt x="0" y="10105"/>
                  </a:lnTo>
                  <a:lnTo>
                    <a:pt x="102" y="938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205">
            <a:extLst>
              <a:ext uri="{FF2B5EF4-FFF2-40B4-BE49-F238E27FC236}">
                <a16:creationId xmlns:a16="http://schemas.microsoft.com/office/drawing/2014/main" id="{0419760D-873B-4EF8-83F8-51AADECC7EF2}"/>
              </a:ext>
            </a:extLst>
          </p:cNvPr>
          <p:cNvGrpSpPr>
            <a:grpSpLocks/>
          </p:cNvGrpSpPr>
          <p:nvPr/>
        </p:nvGrpSpPr>
        <p:grpSpPr bwMode="auto">
          <a:xfrm>
            <a:off x="3704302" y="875510"/>
            <a:ext cx="3769147" cy="3799335"/>
            <a:chOff x="200" y="421"/>
            <a:chExt cx="212" cy="225"/>
          </a:xfrm>
        </p:grpSpPr>
        <p:sp>
          <p:nvSpPr>
            <p:cNvPr id="13" name="Freeform 121">
              <a:extLst>
                <a:ext uri="{FF2B5EF4-FFF2-40B4-BE49-F238E27FC236}">
                  <a16:creationId xmlns:a16="http://schemas.microsoft.com/office/drawing/2014/main" id="{553C1AD9-4E2B-4EF3-B805-1825A7BE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591"/>
              <a:ext cx="104" cy="55"/>
            </a:xfrm>
            <a:custGeom>
              <a:avLst/>
              <a:gdLst>
                <a:gd name="T0" fmla="*/ 0 w 20000"/>
                <a:gd name="T1" fmla="*/ 14172 h 20000"/>
                <a:gd name="T2" fmla="*/ 2765 w 20000"/>
                <a:gd name="T3" fmla="*/ 15796 h 20000"/>
                <a:gd name="T4" fmla="*/ 3913 w 20000"/>
                <a:gd name="T5" fmla="*/ 19395 h 20000"/>
                <a:gd name="T6" fmla="*/ 7322 w 20000"/>
                <a:gd name="T7" fmla="*/ 16433 h 20000"/>
                <a:gd name="T8" fmla="*/ 11183 w 20000"/>
                <a:gd name="T9" fmla="*/ 19968 h 20000"/>
                <a:gd name="T10" fmla="*/ 13078 w 20000"/>
                <a:gd name="T11" fmla="*/ 19713 h 20000"/>
                <a:gd name="T12" fmla="*/ 13130 w 20000"/>
                <a:gd name="T13" fmla="*/ 17516 h 20000"/>
                <a:gd name="T14" fmla="*/ 16870 w 20000"/>
                <a:gd name="T15" fmla="*/ 15127 h 20000"/>
                <a:gd name="T16" fmla="*/ 19983 w 20000"/>
                <a:gd name="T17" fmla="*/ 16624 h 20000"/>
                <a:gd name="T18" fmla="*/ 19478 w 20000"/>
                <a:gd name="T19" fmla="*/ 13885 h 20000"/>
                <a:gd name="T20" fmla="*/ 18348 w 20000"/>
                <a:gd name="T21" fmla="*/ 12962 h 20000"/>
                <a:gd name="T22" fmla="*/ 18122 w 20000"/>
                <a:gd name="T23" fmla="*/ 2739 h 20000"/>
                <a:gd name="T24" fmla="*/ 17948 w 20000"/>
                <a:gd name="T25" fmla="*/ 2516 h 20000"/>
                <a:gd name="T26" fmla="*/ 17270 w 20000"/>
                <a:gd name="T27" fmla="*/ 3949 h 20000"/>
                <a:gd name="T28" fmla="*/ 17217 w 20000"/>
                <a:gd name="T29" fmla="*/ 1752 h 20000"/>
                <a:gd name="T30" fmla="*/ 15774 w 20000"/>
                <a:gd name="T31" fmla="*/ 0 h 20000"/>
                <a:gd name="T32" fmla="*/ 13948 w 20000"/>
                <a:gd name="T33" fmla="*/ 2898 h 20000"/>
                <a:gd name="T34" fmla="*/ 8939 w 20000"/>
                <a:gd name="T35" fmla="*/ 2325 h 20000"/>
                <a:gd name="T36" fmla="*/ 8330 w 20000"/>
                <a:gd name="T37" fmla="*/ 2739 h 20000"/>
                <a:gd name="T38" fmla="*/ 8748 w 20000"/>
                <a:gd name="T39" fmla="*/ 6178 h 20000"/>
                <a:gd name="T40" fmla="*/ 6052 w 20000"/>
                <a:gd name="T41" fmla="*/ 8567 h 20000"/>
                <a:gd name="T42" fmla="*/ 3843 w 20000"/>
                <a:gd name="T43" fmla="*/ 8662 h 20000"/>
                <a:gd name="T44" fmla="*/ 765 w 20000"/>
                <a:gd name="T45" fmla="*/ 11529 h 20000"/>
                <a:gd name="T46" fmla="*/ 0 w 20000"/>
                <a:gd name="T47" fmla="*/ 1417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00" h="20000">
                  <a:moveTo>
                    <a:pt x="0" y="14172"/>
                  </a:moveTo>
                  <a:lnTo>
                    <a:pt x="2765" y="15796"/>
                  </a:lnTo>
                  <a:lnTo>
                    <a:pt x="3913" y="19395"/>
                  </a:lnTo>
                  <a:lnTo>
                    <a:pt x="7322" y="16433"/>
                  </a:lnTo>
                  <a:lnTo>
                    <a:pt x="11183" y="19968"/>
                  </a:lnTo>
                  <a:lnTo>
                    <a:pt x="13078" y="19713"/>
                  </a:lnTo>
                  <a:lnTo>
                    <a:pt x="13130" y="17516"/>
                  </a:lnTo>
                  <a:lnTo>
                    <a:pt x="16870" y="15127"/>
                  </a:lnTo>
                  <a:lnTo>
                    <a:pt x="19983" y="16624"/>
                  </a:lnTo>
                  <a:lnTo>
                    <a:pt x="19478" y="13885"/>
                  </a:lnTo>
                  <a:lnTo>
                    <a:pt x="18348" y="12962"/>
                  </a:lnTo>
                  <a:lnTo>
                    <a:pt x="18122" y="2739"/>
                  </a:lnTo>
                  <a:lnTo>
                    <a:pt x="17948" y="2516"/>
                  </a:lnTo>
                  <a:lnTo>
                    <a:pt x="17270" y="3949"/>
                  </a:lnTo>
                  <a:lnTo>
                    <a:pt x="17217" y="1752"/>
                  </a:lnTo>
                  <a:lnTo>
                    <a:pt x="15774" y="0"/>
                  </a:lnTo>
                  <a:lnTo>
                    <a:pt x="13948" y="2898"/>
                  </a:lnTo>
                  <a:lnTo>
                    <a:pt x="8939" y="2325"/>
                  </a:lnTo>
                  <a:lnTo>
                    <a:pt x="8330" y="2739"/>
                  </a:lnTo>
                  <a:lnTo>
                    <a:pt x="8748" y="6178"/>
                  </a:lnTo>
                  <a:lnTo>
                    <a:pt x="6052" y="8567"/>
                  </a:lnTo>
                  <a:lnTo>
                    <a:pt x="3843" y="8662"/>
                  </a:lnTo>
                  <a:lnTo>
                    <a:pt x="765" y="11529"/>
                  </a:lnTo>
                  <a:lnTo>
                    <a:pt x="0" y="14172"/>
                  </a:lnTo>
                  <a:close/>
                </a:path>
              </a:pathLst>
            </a:custGeom>
            <a:solidFill>
              <a:srgbClr val="F9786D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3EED694A-0717-4714-B230-5347FAF3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466"/>
              <a:ext cx="108" cy="96"/>
            </a:xfrm>
            <a:custGeom>
              <a:avLst/>
              <a:gdLst>
                <a:gd name="T0" fmla="*/ 130 w 20000"/>
                <a:gd name="T1" fmla="*/ 7285 h 20000"/>
                <a:gd name="T2" fmla="*/ 1381 w 20000"/>
                <a:gd name="T3" fmla="*/ 5802 h 20000"/>
                <a:gd name="T4" fmla="*/ 3542 w 20000"/>
                <a:gd name="T5" fmla="*/ 6914 h 20000"/>
                <a:gd name="T6" fmla="*/ 4614 w 20000"/>
                <a:gd name="T7" fmla="*/ 6803 h 20000"/>
                <a:gd name="T8" fmla="*/ 5167 w 20000"/>
                <a:gd name="T9" fmla="*/ 5487 h 20000"/>
                <a:gd name="T10" fmla="*/ 6726 w 20000"/>
                <a:gd name="T11" fmla="*/ 6636 h 20000"/>
                <a:gd name="T12" fmla="*/ 8903 w 20000"/>
                <a:gd name="T13" fmla="*/ 5857 h 20000"/>
                <a:gd name="T14" fmla="*/ 8611 w 20000"/>
                <a:gd name="T15" fmla="*/ 2465 h 20000"/>
                <a:gd name="T16" fmla="*/ 7831 w 20000"/>
                <a:gd name="T17" fmla="*/ 1501 h 20000"/>
                <a:gd name="T18" fmla="*/ 9245 w 20000"/>
                <a:gd name="T19" fmla="*/ 0 h 20000"/>
                <a:gd name="T20" fmla="*/ 10171 w 20000"/>
                <a:gd name="T21" fmla="*/ 1149 h 20000"/>
                <a:gd name="T22" fmla="*/ 9959 w 20000"/>
                <a:gd name="T23" fmla="*/ 2873 h 20000"/>
                <a:gd name="T24" fmla="*/ 10885 w 20000"/>
                <a:gd name="T25" fmla="*/ 2465 h 20000"/>
                <a:gd name="T26" fmla="*/ 12591 w 20000"/>
                <a:gd name="T27" fmla="*/ 3892 h 20000"/>
                <a:gd name="T28" fmla="*/ 13436 w 20000"/>
                <a:gd name="T29" fmla="*/ 2428 h 20000"/>
                <a:gd name="T30" fmla="*/ 14135 w 20000"/>
                <a:gd name="T31" fmla="*/ 2187 h 20000"/>
                <a:gd name="T32" fmla="*/ 14817 w 20000"/>
                <a:gd name="T33" fmla="*/ 3448 h 20000"/>
                <a:gd name="T34" fmla="*/ 15630 w 20000"/>
                <a:gd name="T35" fmla="*/ 2317 h 20000"/>
                <a:gd name="T36" fmla="*/ 17417 w 20000"/>
                <a:gd name="T37" fmla="*/ 3559 h 20000"/>
                <a:gd name="T38" fmla="*/ 18424 w 20000"/>
                <a:gd name="T39" fmla="*/ 5264 h 20000"/>
                <a:gd name="T40" fmla="*/ 18213 w 20000"/>
                <a:gd name="T41" fmla="*/ 6877 h 20000"/>
                <a:gd name="T42" fmla="*/ 19984 w 20000"/>
                <a:gd name="T43" fmla="*/ 8730 h 20000"/>
                <a:gd name="T44" fmla="*/ 18749 w 20000"/>
                <a:gd name="T45" fmla="*/ 10602 h 20000"/>
                <a:gd name="T46" fmla="*/ 17530 w 20000"/>
                <a:gd name="T47" fmla="*/ 11715 h 20000"/>
                <a:gd name="T48" fmla="*/ 17352 w 20000"/>
                <a:gd name="T49" fmla="*/ 15310 h 20000"/>
                <a:gd name="T50" fmla="*/ 15565 w 20000"/>
                <a:gd name="T51" fmla="*/ 15162 h 20000"/>
                <a:gd name="T52" fmla="*/ 14817 w 20000"/>
                <a:gd name="T53" fmla="*/ 16664 h 20000"/>
                <a:gd name="T54" fmla="*/ 15337 w 20000"/>
                <a:gd name="T55" fmla="*/ 17201 h 20000"/>
                <a:gd name="T56" fmla="*/ 12413 w 20000"/>
                <a:gd name="T57" fmla="*/ 19333 h 20000"/>
                <a:gd name="T58" fmla="*/ 12348 w 20000"/>
                <a:gd name="T59" fmla="*/ 19981 h 20000"/>
                <a:gd name="T60" fmla="*/ 11064 w 20000"/>
                <a:gd name="T61" fmla="*/ 19407 h 20000"/>
                <a:gd name="T62" fmla="*/ 10690 w 20000"/>
                <a:gd name="T63" fmla="*/ 18072 h 20000"/>
                <a:gd name="T64" fmla="*/ 10561 w 20000"/>
                <a:gd name="T65" fmla="*/ 17572 h 20000"/>
                <a:gd name="T66" fmla="*/ 10593 w 20000"/>
                <a:gd name="T67" fmla="*/ 17405 h 20000"/>
                <a:gd name="T68" fmla="*/ 11909 w 20000"/>
                <a:gd name="T69" fmla="*/ 16256 h 20000"/>
                <a:gd name="T70" fmla="*/ 11259 w 20000"/>
                <a:gd name="T71" fmla="*/ 14532 h 20000"/>
                <a:gd name="T72" fmla="*/ 8806 w 20000"/>
                <a:gd name="T73" fmla="*/ 13068 h 20000"/>
                <a:gd name="T74" fmla="*/ 8286 w 20000"/>
                <a:gd name="T75" fmla="*/ 11566 h 20000"/>
                <a:gd name="T76" fmla="*/ 6759 w 20000"/>
                <a:gd name="T77" fmla="*/ 11418 h 20000"/>
                <a:gd name="T78" fmla="*/ 6629 w 20000"/>
                <a:gd name="T79" fmla="*/ 9898 h 20000"/>
                <a:gd name="T80" fmla="*/ 5329 w 20000"/>
                <a:gd name="T81" fmla="*/ 10158 h 20000"/>
                <a:gd name="T82" fmla="*/ 3981 w 20000"/>
                <a:gd name="T83" fmla="*/ 12289 h 20000"/>
                <a:gd name="T84" fmla="*/ 1202 w 20000"/>
                <a:gd name="T85" fmla="*/ 10918 h 20000"/>
                <a:gd name="T86" fmla="*/ 2340 w 20000"/>
                <a:gd name="T87" fmla="*/ 8823 h 20000"/>
                <a:gd name="T88" fmla="*/ 0 w 20000"/>
                <a:gd name="T89" fmla="*/ 7414 h 20000"/>
                <a:gd name="T90" fmla="*/ 130 w 20000"/>
                <a:gd name="T91" fmla="*/ 728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000" h="20000">
                  <a:moveTo>
                    <a:pt x="130" y="7285"/>
                  </a:moveTo>
                  <a:lnTo>
                    <a:pt x="1381" y="5802"/>
                  </a:lnTo>
                  <a:lnTo>
                    <a:pt x="3542" y="6914"/>
                  </a:lnTo>
                  <a:lnTo>
                    <a:pt x="4614" y="6803"/>
                  </a:lnTo>
                  <a:lnTo>
                    <a:pt x="5167" y="5487"/>
                  </a:lnTo>
                  <a:lnTo>
                    <a:pt x="6726" y="6636"/>
                  </a:lnTo>
                  <a:lnTo>
                    <a:pt x="8903" y="5857"/>
                  </a:lnTo>
                  <a:lnTo>
                    <a:pt x="8611" y="2465"/>
                  </a:lnTo>
                  <a:lnTo>
                    <a:pt x="7831" y="1501"/>
                  </a:lnTo>
                  <a:lnTo>
                    <a:pt x="9245" y="0"/>
                  </a:lnTo>
                  <a:lnTo>
                    <a:pt x="10171" y="1149"/>
                  </a:lnTo>
                  <a:lnTo>
                    <a:pt x="9959" y="2873"/>
                  </a:lnTo>
                  <a:lnTo>
                    <a:pt x="10885" y="2465"/>
                  </a:lnTo>
                  <a:lnTo>
                    <a:pt x="12591" y="3892"/>
                  </a:lnTo>
                  <a:lnTo>
                    <a:pt x="13436" y="2428"/>
                  </a:lnTo>
                  <a:lnTo>
                    <a:pt x="14135" y="2187"/>
                  </a:lnTo>
                  <a:lnTo>
                    <a:pt x="14817" y="3448"/>
                  </a:lnTo>
                  <a:lnTo>
                    <a:pt x="15630" y="2317"/>
                  </a:lnTo>
                  <a:lnTo>
                    <a:pt x="17417" y="3559"/>
                  </a:lnTo>
                  <a:lnTo>
                    <a:pt x="18424" y="5264"/>
                  </a:lnTo>
                  <a:lnTo>
                    <a:pt x="18213" y="6877"/>
                  </a:lnTo>
                  <a:lnTo>
                    <a:pt x="19984" y="8730"/>
                  </a:lnTo>
                  <a:lnTo>
                    <a:pt x="18749" y="10602"/>
                  </a:lnTo>
                  <a:lnTo>
                    <a:pt x="17530" y="11715"/>
                  </a:lnTo>
                  <a:lnTo>
                    <a:pt x="17352" y="15310"/>
                  </a:lnTo>
                  <a:lnTo>
                    <a:pt x="15565" y="15162"/>
                  </a:lnTo>
                  <a:lnTo>
                    <a:pt x="14817" y="16664"/>
                  </a:lnTo>
                  <a:lnTo>
                    <a:pt x="15337" y="17201"/>
                  </a:lnTo>
                  <a:lnTo>
                    <a:pt x="12413" y="19333"/>
                  </a:lnTo>
                  <a:lnTo>
                    <a:pt x="12348" y="19981"/>
                  </a:lnTo>
                  <a:lnTo>
                    <a:pt x="11064" y="19407"/>
                  </a:lnTo>
                  <a:lnTo>
                    <a:pt x="10690" y="18072"/>
                  </a:lnTo>
                  <a:lnTo>
                    <a:pt x="10561" y="17572"/>
                  </a:lnTo>
                  <a:lnTo>
                    <a:pt x="10593" y="17405"/>
                  </a:lnTo>
                  <a:lnTo>
                    <a:pt x="11909" y="16256"/>
                  </a:lnTo>
                  <a:lnTo>
                    <a:pt x="11259" y="14532"/>
                  </a:lnTo>
                  <a:lnTo>
                    <a:pt x="8806" y="13068"/>
                  </a:lnTo>
                  <a:lnTo>
                    <a:pt x="8286" y="11566"/>
                  </a:lnTo>
                  <a:lnTo>
                    <a:pt x="6759" y="11418"/>
                  </a:lnTo>
                  <a:lnTo>
                    <a:pt x="6629" y="9898"/>
                  </a:lnTo>
                  <a:lnTo>
                    <a:pt x="5329" y="10158"/>
                  </a:lnTo>
                  <a:lnTo>
                    <a:pt x="3981" y="12289"/>
                  </a:lnTo>
                  <a:lnTo>
                    <a:pt x="1202" y="10918"/>
                  </a:lnTo>
                  <a:lnTo>
                    <a:pt x="2340" y="8823"/>
                  </a:lnTo>
                  <a:lnTo>
                    <a:pt x="0" y="7414"/>
                  </a:lnTo>
                  <a:lnTo>
                    <a:pt x="130" y="7285"/>
                  </a:lnTo>
                  <a:close/>
                </a:path>
              </a:pathLst>
            </a:custGeom>
            <a:solidFill>
              <a:srgbClr val="F9786D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38">
              <a:extLst>
                <a:ext uri="{FF2B5EF4-FFF2-40B4-BE49-F238E27FC236}">
                  <a16:creationId xmlns:a16="http://schemas.microsoft.com/office/drawing/2014/main" id="{96AAF707-E448-4995-8237-EC4C09F7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" y="505"/>
              <a:ext cx="117" cy="65"/>
            </a:xfrm>
            <a:custGeom>
              <a:avLst/>
              <a:gdLst>
                <a:gd name="T0" fmla="*/ 46 w 20000"/>
                <a:gd name="T1" fmla="*/ 16285 h 20000"/>
                <a:gd name="T2" fmla="*/ 399 w 20000"/>
                <a:gd name="T3" fmla="*/ 14367 h 20000"/>
                <a:gd name="T4" fmla="*/ 1626 w 20000"/>
                <a:gd name="T5" fmla="*/ 13137 h 20000"/>
                <a:gd name="T6" fmla="*/ 997 w 20000"/>
                <a:gd name="T7" fmla="*/ 10554 h 20000"/>
                <a:gd name="T8" fmla="*/ 1365 w 20000"/>
                <a:gd name="T9" fmla="*/ 8143 h 20000"/>
                <a:gd name="T10" fmla="*/ 2607 w 20000"/>
                <a:gd name="T11" fmla="*/ 9299 h 20000"/>
                <a:gd name="T12" fmla="*/ 4831 w 20000"/>
                <a:gd name="T13" fmla="*/ 7183 h 20000"/>
                <a:gd name="T14" fmla="*/ 6273 w 20000"/>
                <a:gd name="T15" fmla="*/ 7183 h 20000"/>
                <a:gd name="T16" fmla="*/ 6380 w 20000"/>
                <a:gd name="T17" fmla="*/ 3444 h 20000"/>
                <a:gd name="T18" fmla="*/ 8252 w 20000"/>
                <a:gd name="T19" fmla="*/ 3936 h 20000"/>
                <a:gd name="T20" fmla="*/ 8727 w 20000"/>
                <a:gd name="T21" fmla="*/ 1943 h 20000"/>
                <a:gd name="T22" fmla="*/ 9862 w 20000"/>
                <a:gd name="T23" fmla="*/ 1353 h 20000"/>
                <a:gd name="T24" fmla="*/ 12485 w 20000"/>
                <a:gd name="T25" fmla="*/ 3173 h 20000"/>
                <a:gd name="T26" fmla="*/ 13773 w 20000"/>
                <a:gd name="T27" fmla="*/ 320 h 20000"/>
                <a:gd name="T28" fmla="*/ 14985 w 20000"/>
                <a:gd name="T29" fmla="*/ 0 h 20000"/>
                <a:gd name="T30" fmla="*/ 15107 w 20000"/>
                <a:gd name="T31" fmla="*/ 2017 h 20000"/>
                <a:gd name="T32" fmla="*/ 16549 w 20000"/>
                <a:gd name="T33" fmla="*/ 2214 h 20000"/>
                <a:gd name="T34" fmla="*/ 17055 w 20000"/>
                <a:gd name="T35" fmla="*/ 4207 h 20000"/>
                <a:gd name="T36" fmla="*/ 19356 w 20000"/>
                <a:gd name="T37" fmla="*/ 6150 h 20000"/>
                <a:gd name="T38" fmla="*/ 19985 w 20000"/>
                <a:gd name="T39" fmla="*/ 8438 h 20000"/>
                <a:gd name="T40" fmla="*/ 18742 w 20000"/>
                <a:gd name="T41" fmla="*/ 9963 h 20000"/>
                <a:gd name="T42" fmla="*/ 18696 w 20000"/>
                <a:gd name="T43" fmla="*/ 10209 h 20000"/>
                <a:gd name="T44" fmla="*/ 18819 w 20000"/>
                <a:gd name="T45" fmla="*/ 10849 h 20000"/>
                <a:gd name="T46" fmla="*/ 16488 w 20000"/>
                <a:gd name="T47" fmla="*/ 11882 h 20000"/>
                <a:gd name="T48" fmla="*/ 11702 w 20000"/>
                <a:gd name="T49" fmla="*/ 18549 h 20000"/>
                <a:gd name="T50" fmla="*/ 10706 w 20000"/>
                <a:gd name="T51" fmla="*/ 18007 h 20000"/>
                <a:gd name="T52" fmla="*/ 8466 w 20000"/>
                <a:gd name="T53" fmla="*/ 19975 h 20000"/>
                <a:gd name="T54" fmla="*/ 4279 w 20000"/>
                <a:gd name="T55" fmla="*/ 17023 h 20000"/>
                <a:gd name="T56" fmla="*/ 3988 w 20000"/>
                <a:gd name="T57" fmla="*/ 15572 h 20000"/>
                <a:gd name="T58" fmla="*/ 2623 w 20000"/>
                <a:gd name="T59" fmla="*/ 18868 h 20000"/>
                <a:gd name="T60" fmla="*/ 1810 w 20000"/>
                <a:gd name="T61" fmla="*/ 17122 h 20000"/>
                <a:gd name="T62" fmla="*/ 951 w 20000"/>
                <a:gd name="T63" fmla="*/ 17958 h 20000"/>
                <a:gd name="T64" fmla="*/ 0 w 20000"/>
                <a:gd name="T65" fmla="*/ 16335 h 20000"/>
                <a:gd name="T66" fmla="*/ 46 w 20000"/>
                <a:gd name="T67" fmla="*/ 1628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46" y="16285"/>
                  </a:moveTo>
                  <a:lnTo>
                    <a:pt x="399" y="14367"/>
                  </a:lnTo>
                  <a:lnTo>
                    <a:pt x="1626" y="13137"/>
                  </a:lnTo>
                  <a:lnTo>
                    <a:pt x="997" y="10554"/>
                  </a:lnTo>
                  <a:lnTo>
                    <a:pt x="1365" y="8143"/>
                  </a:lnTo>
                  <a:lnTo>
                    <a:pt x="2607" y="9299"/>
                  </a:lnTo>
                  <a:lnTo>
                    <a:pt x="4831" y="7183"/>
                  </a:lnTo>
                  <a:lnTo>
                    <a:pt x="6273" y="7183"/>
                  </a:lnTo>
                  <a:lnTo>
                    <a:pt x="6380" y="3444"/>
                  </a:lnTo>
                  <a:lnTo>
                    <a:pt x="8252" y="3936"/>
                  </a:lnTo>
                  <a:lnTo>
                    <a:pt x="8727" y="1943"/>
                  </a:lnTo>
                  <a:lnTo>
                    <a:pt x="9862" y="1353"/>
                  </a:lnTo>
                  <a:lnTo>
                    <a:pt x="12485" y="3173"/>
                  </a:lnTo>
                  <a:lnTo>
                    <a:pt x="13773" y="320"/>
                  </a:lnTo>
                  <a:lnTo>
                    <a:pt x="14985" y="0"/>
                  </a:lnTo>
                  <a:lnTo>
                    <a:pt x="15107" y="2017"/>
                  </a:lnTo>
                  <a:lnTo>
                    <a:pt x="16549" y="2214"/>
                  </a:lnTo>
                  <a:lnTo>
                    <a:pt x="17055" y="4207"/>
                  </a:lnTo>
                  <a:lnTo>
                    <a:pt x="19356" y="6150"/>
                  </a:lnTo>
                  <a:lnTo>
                    <a:pt x="19985" y="8438"/>
                  </a:lnTo>
                  <a:lnTo>
                    <a:pt x="18742" y="9963"/>
                  </a:lnTo>
                  <a:lnTo>
                    <a:pt x="18696" y="10209"/>
                  </a:lnTo>
                  <a:lnTo>
                    <a:pt x="18819" y="10849"/>
                  </a:lnTo>
                  <a:lnTo>
                    <a:pt x="16488" y="11882"/>
                  </a:lnTo>
                  <a:lnTo>
                    <a:pt x="11702" y="18549"/>
                  </a:lnTo>
                  <a:lnTo>
                    <a:pt x="10706" y="18007"/>
                  </a:lnTo>
                  <a:lnTo>
                    <a:pt x="8466" y="19975"/>
                  </a:lnTo>
                  <a:lnTo>
                    <a:pt x="4279" y="17023"/>
                  </a:lnTo>
                  <a:lnTo>
                    <a:pt x="3988" y="15572"/>
                  </a:lnTo>
                  <a:lnTo>
                    <a:pt x="2623" y="18868"/>
                  </a:lnTo>
                  <a:lnTo>
                    <a:pt x="1810" y="17122"/>
                  </a:lnTo>
                  <a:lnTo>
                    <a:pt x="951" y="17958"/>
                  </a:lnTo>
                  <a:lnTo>
                    <a:pt x="0" y="16335"/>
                  </a:lnTo>
                  <a:lnTo>
                    <a:pt x="46" y="16285"/>
                  </a:lnTo>
                  <a:close/>
                </a:path>
              </a:pathLst>
            </a:custGeom>
            <a:solidFill>
              <a:srgbClr val="F9786D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41">
              <a:extLst>
                <a:ext uri="{FF2B5EF4-FFF2-40B4-BE49-F238E27FC236}">
                  <a16:creationId xmlns:a16="http://schemas.microsoft.com/office/drawing/2014/main" id="{413541A2-A496-46F5-A0D1-48EE5B21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" y="421"/>
              <a:ext cx="68" cy="81"/>
            </a:xfrm>
            <a:custGeom>
              <a:avLst/>
              <a:gdLst>
                <a:gd name="T0" fmla="*/ 203 w 20000"/>
                <a:gd name="T1" fmla="*/ 7202 h 20000"/>
                <a:gd name="T2" fmla="*/ 2389 w 20000"/>
                <a:gd name="T3" fmla="*/ 1996 h 20000"/>
                <a:gd name="T4" fmla="*/ 3964 w 20000"/>
                <a:gd name="T5" fmla="*/ 2386 h 20000"/>
                <a:gd name="T6" fmla="*/ 5032 w 20000"/>
                <a:gd name="T7" fmla="*/ 694 h 20000"/>
                <a:gd name="T8" fmla="*/ 7446 w 20000"/>
                <a:gd name="T9" fmla="*/ 0 h 20000"/>
                <a:gd name="T10" fmla="*/ 9682 w 20000"/>
                <a:gd name="T11" fmla="*/ 3796 h 20000"/>
                <a:gd name="T12" fmla="*/ 12961 w 20000"/>
                <a:gd name="T13" fmla="*/ 2104 h 20000"/>
                <a:gd name="T14" fmla="*/ 17205 w 20000"/>
                <a:gd name="T15" fmla="*/ 5228 h 20000"/>
                <a:gd name="T16" fmla="*/ 17205 w 20000"/>
                <a:gd name="T17" fmla="*/ 6052 h 20000"/>
                <a:gd name="T18" fmla="*/ 17357 w 20000"/>
                <a:gd name="T19" fmla="*/ 6334 h 20000"/>
                <a:gd name="T20" fmla="*/ 19975 w 20000"/>
                <a:gd name="T21" fmla="*/ 11887 h 20000"/>
                <a:gd name="T22" fmla="*/ 17738 w 20000"/>
                <a:gd name="T23" fmla="*/ 13644 h 20000"/>
                <a:gd name="T24" fmla="*/ 18983 w 20000"/>
                <a:gd name="T25" fmla="*/ 14772 h 20000"/>
                <a:gd name="T26" fmla="*/ 19416 w 20000"/>
                <a:gd name="T27" fmla="*/ 18742 h 20000"/>
                <a:gd name="T28" fmla="*/ 16036 w 20000"/>
                <a:gd name="T29" fmla="*/ 19653 h 20000"/>
                <a:gd name="T30" fmla="*/ 13571 w 20000"/>
                <a:gd name="T31" fmla="*/ 18308 h 20000"/>
                <a:gd name="T32" fmla="*/ 12706 w 20000"/>
                <a:gd name="T33" fmla="*/ 19848 h 20000"/>
                <a:gd name="T34" fmla="*/ 11055 w 20000"/>
                <a:gd name="T35" fmla="*/ 19978 h 20000"/>
                <a:gd name="T36" fmla="*/ 7649 w 20000"/>
                <a:gd name="T37" fmla="*/ 18677 h 20000"/>
                <a:gd name="T38" fmla="*/ 4320 w 20000"/>
                <a:gd name="T39" fmla="*/ 18156 h 20000"/>
                <a:gd name="T40" fmla="*/ 4727 w 20000"/>
                <a:gd name="T41" fmla="*/ 17289 h 20000"/>
                <a:gd name="T42" fmla="*/ 2694 w 20000"/>
                <a:gd name="T43" fmla="*/ 16551 h 20000"/>
                <a:gd name="T44" fmla="*/ 3100 w 20000"/>
                <a:gd name="T45" fmla="*/ 12408 h 20000"/>
                <a:gd name="T46" fmla="*/ 0 w 20000"/>
                <a:gd name="T47" fmla="*/ 7527 h 20000"/>
                <a:gd name="T48" fmla="*/ 203 w 20000"/>
                <a:gd name="T49" fmla="*/ 720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203" y="7202"/>
                  </a:moveTo>
                  <a:lnTo>
                    <a:pt x="2389" y="1996"/>
                  </a:lnTo>
                  <a:lnTo>
                    <a:pt x="3964" y="2386"/>
                  </a:lnTo>
                  <a:lnTo>
                    <a:pt x="5032" y="694"/>
                  </a:lnTo>
                  <a:lnTo>
                    <a:pt x="7446" y="0"/>
                  </a:lnTo>
                  <a:lnTo>
                    <a:pt x="9682" y="3796"/>
                  </a:lnTo>
                  <a:lnTo>
                    <a:pt x="12961" y="2104"/>
                  </a:lnTo>
                  <a:lnTo>
                    <a:pt x="17205" y="5228"/>
                  </a:lnTo>
                  <a:lnTo>
                    <a:pt x="17205" y="6052"/>
                  </a:lnTo>
                  <a:lnTo>
                    <a:pt x="17357" y="6334"/>
                  </a:lnTo>
                  <a:lnTo>
                    <a:pt x="19975" y="11887"/>
                  </a:lnTo>
                  <a:lnTo>
                    <a:pt x="17738" y="13644"/>
                  </a:lnTo>
                  <a:lnTo>
                    <a:pt x="18983" y="14772"/>
                  </a:lnTo>
                  <a:lnTo>
                    <a:pt x="19416" y="18742"/>
                  </a:lnTo>
                  <a:lnTo>
                    <a:pt x="16036" y="19653"/>
                  </a:lnTo>
                  <a:lnTo>
                    <a:pt x="13571" y="18308"/>
                  </a:lnTo>
                  <a:lnTo>
                    <a:pt x="12706" y="19848"/>
                  </a:lnTo>
                  <a:lnTo>
                    <a:pt x="11055" y="19978"/>
                  </a:lnTo>
                  <a:lnTo>
                    <a:pt x="7649" y="18677"/>
                  </a:lnTo>
                  <a:lnTo>
                    <a:pt x="4320" y="18156"/>
                  </a:lnTo>
                  <a:lnTo>
                    <a:pt x="4727" y="17289"/>
                  </a:lnTo>
                  <a:lnTo>
                    <a:pt x="2694" y="16551"/>
                  </a:lnTo>
                  <a:lnTo>
                    <a:pt x="3100" y="12408"/>
                  </a:lnTo>
                  <a:lnTo>
                    <a:pt x="0" y="7527"/>
                  </a:lnTo>
                  <a:lnTo>
                    <a:pt x="203" y="7202"/>
                  </a:lnTo>
                  <a:close/>
                </a:path>
              </a:pathLst>
            </a:custGeom>
            <a:solidFill>
              <a:srgbClr val="FDC9C5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80E7DD4B-4716-4F9F-BBCE-30459F294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547"/>
              <a:ext cx="95" cy="71"/>
            </a:xfrm>
            <a:custGeom>
              <a:avLst/>
              <a:gdLst>
                <a:gd name="T0" fmla="*/ 180 w 20000"/>
                <a:gd name="T1" fmla="*/ 4271 h 20000"/>
                <a:gd name="T2" fmla="*/ 524 w 20000"/>
                <a:gd name="T3" fmla="*/ 2824 h 20000"/>
                <a:gd name="T4" fmla="*/ 1637 w 20000"/>
                <a:gd name="T5" fmla="*/ 2730 h 20000"/>
                <a:gd name="T6" fmla="*/ 2160 w 20000"/>
                <a:gd name="T7" fmla="*/ 187 h 20000"/>
                <a:gd name="T8" fmla="*/ 2848 w 20000"/>
                <a:gd name="T9" fmla="*/ 1447 h 20000"/>
                <a:gd name="T10" fmla="*/ 4468 w 20000"/>
                <a:gd name="T11" fmla="*/ 513 h 20000"/>
                <a:gd name="T12" fmla="*/ 6792 w 20000"/>
                <a:gd name="T13" fmla="*/ 1844 h 20000"/>
                <a:gd name="T14" fmla="*/ 7381 w 20000"/>
                <a:gd name="T15" fmla="*/ 0 h 20000"/>
                <a:gd name="T16" fmla="*/ 11358 w 20000"/>
                <a:gd name="T17" fmla="*/ 980 h 20000"/>
                <a:gd name="T18" fmla="*/ 10998 w 20000"/>
                <a:gd name="T19" fmla="*/ 2800 h 20000"/>
                <a:gd name="T20" fmla="*/ 10949 w 20000"/>
                <a:gd name="T21" fmla="*/ 2824 h 20000"/>
                <a:gd name="T22" fmla="*/ 11964 w 20000"/>
                <a:gd name="T23" fmla="*/ 4364 h 20000"/>
                <a:gd name="T24" fmla="*/ 12881 w 20000"/>
                <a:gd name="T25" fmla="*/ 3571 h 20000"/>
                <a:gd name="T26" fmla="*/ 13748 w 20000"/>
                <a:gd name="T27" fmla="*/ 5251 h 20000"/>
                <a:gd name="T28" fmla="*/ 15205 w 20000"/>
                <a:gd name="T29" fmla="*/ 2100 h 20000"/>
                <a:gd name="T30" fmla="*/ 15499 w 20000"/>
                <a:gd name="T31" fmla="*/ 3477 h 20000"/>
                <a:gd name="T32" fmla="*/ 19984 w 20000"/>
                <a:gd name="T33" fmla="*/ 6278 h 20000"/>
                <a:gd name="T34" fmla="*/ 18020 w 20000"/>
                <a:gd name="T35" fmla="*/ 10082 h 20000"/>
                <a:gd name="T36" fmla="*/ 17283 w 20000"/>
                <a:gd name="T37" fmla="*/ 8938 h 20000"/>
                <a:gd name="T38" fmla="*/ 17954 w 20000"/>
                <a:gd name="T39" fmla="*/ 10245 h 20000"/>
                <a:gd name="T40" fmla="*/ 17332 w 20000"/>
                <a:gd name="T41" fmla="*/ 13116 h 20000"/>
                <a:gd name="T42" fmla="*/ 17201 w 20000"/>
                <a:gd name="T43" fmla="*/ 12065 h 20000"/>
                <a:gd name="T44" fmla="*/ 16759 w 20000"/>
                <a:gd name="T45" fmla="*/ 12555 h 20000"/>
                <a:gd name="T46" fmla="*/ 17627 w 20000"/>
                <a:gd name="T47" fmla="*/ 13699 h 20000"/>
                <a:gd name="T48" fmla="*/ 17365 w 20000"/>
                <a:gd name="T49" fmla="*/ 15706 h 20000"/>
                <a:gd name="T50" fmla="*/ 17185 w 20000"/>
                <a:gd name="T51" fmla="*/ 15543 h 20000"/>
                <a:gd name="T52" fmla="*/ 16989 w 20000"/>
                <a:gd name="T53" fmla="*/ 13512 h 20000"/>
                <a:gd name="T54" fmla="*/ 16498 w 20000"/>
                <a:gd name="T55" fmla="*/ 14982 h 20000"/>
                <a:gd name="T56" fmla="*/ 15139 w 20000"/>
                <a:gd name="T57" fmla="*/ 13699 h 20000"/>
                <a:gd name="T58" fmla="*/ 13421 w 20000"/>
                <a:gd name="T59" fmla="*/ 15823 h 20000"/>
                <a:gd name="T60" fmla="*/ 8707 w 20000"/>
                <a:gd name="T61" fmla="*/ 15379 h 20000"/>
                <a:gd name="T62" fmla="*/ 8134 w 20000"/>
                <a:gd name="T63" fmla="*/ 15706 h 20000"/>
                <a:gd name="T64" fmla="*/ 8527 w 20000"/>
                <a:gd name="T65" fmla="*/ 18203 h 20000"/>
                <a:gd name="T66" fmla="*/ 5990 w 20000"/>
                <a:gd name="T67" fmla="*/ 19977 h 20000"/>
                <a:gd name="T68" fmla="*/ 4910 w 20000"/>
                <a:gd name="T69" fmla="*/ 17643 h 20000"/>
                <a:gd name="T70" fmla="*/ 3241 w 20000"/>
                <a:gd name="T71" fmla="*/ 18063 h 20000"/>
                <a:gd name="T72" fmla="*/ 2046 w 20000"/>
                <a:gd name="T73" fmla="*/ 15939 h 20000"/>
                <a:gd name="T74" fmla="*/ 3715 w 20000"/>
                <a:gd name="T75" fmla="*/ 14562 h 20000"/>
                <a:gd name="T76" fmla="*/ 3044 w 20000"/>
                <a:gd name="T77" fmla="*/ 12905 h 20000"/>
                <a:gd name="T78" fmla="*/ 3961 w 20000"/>
                <a:gd name="T79" fmla="*/ 12462 h 20000"/>
                <a:gd name="T80" fmla="*/ 3764 w 20000"/>
                <a:gd name="T81" fmla="*/ 10642 h 20000"/>
                <a:gd name="T82" fmla="*/ 3241 w 20000"/>
                <a:gd name="T83" fmla="*/ 8355 h 20000"/>
                <a:gd name="T84" fmla="*/ 278 w 20000"/>
                <a:gd name="T85" fmla="*/ 6604 h 20000"/>
                <a:gd name="T86" fmla="*/ 0 w 20000"/>
                <a:gd name="T87" fmla="*/ 4457 h 20000"/>
                <a:gd name="T88" fmla="*/ 180 w 20000"/>
                <a:gd name="T89" fmla="*/ 427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180" y="4271"/>
                  </a:moveTo>
                  <a:lnTo>
                    <a:pt x="524" y="2824"/>
                  </a:lnTo>
                  <a:lnTo>
                    <a:pt x="1637" y="2730"/>
                  </a:lnTo>
                  <a:lnTo>
                    <a:pt x="2160" y="187"/>
                  </a:lnTo>
                  <a:lnTo>
                    <a:pt x="2848" y="1447"/>
                  </a:lnTo>
                  <a:lnTo>
                    <a:pt x="4468" y="513"/>
                  </a:lnTo>
                  <a:lnTo>
                    <a:pt x="6792" y="1844"/>
                  </a:lnTo>
                  <a:lnTo>
                    <a:pt x="7381" y="0"/>
                  </a:lnTo>
                  <a:lnTo>
                    <a:pt x="11358" y="980"/>
                  </a:lnTo>
                  <a:lnTo>
                    <a:pt x="10998" y="2800"/>
                  </a:lnTo>
                  <a:lnTo>
                    <a:pt x="10949" y="2824"/>
                  </a:lnTo>
                  <a:lnTo>
                    <a:pt x="11964" y="4364"/>
                  </a:lnTo>
                  <a:lnTo>
                    <a:pt x="12881" y="3571"/>
                  </a:lnTo>
                  <a:lnTo>
                    <a:pt x="13748" y="5251"/>
                  </a:lnTo>
                  <a:lnTo>
                    <a:pt x="15205" y="2100"/>
                  </a:lnTo>
                  <a:lnTo>
                    <a:pt x="15499" y="3477"/>
                  </a:lnTo>
                  <a:lnTo>
                    <a:pt x="19984" y="6278"/>
                  </a:lnTo>
                  <a:lnTo>
                    <a:pt x="18020" y="10082"/>
                  </a:lnTo>
                  <a:lnTo>
                    <a:pt x="17283" y="8938"/>
                  </a:lnTo>
                  <a:lnTo>
                    <a:pt x="17954" y="10245"/>
                  </a:lnTo>
                  <a:lnTo>
                    <a:pt x="17332" y="13116"/>
                  </a:lnTo>
                  <a:lnTo>
                    <a:pt x="17201" y="12065"/>
                  </a:lnTo>
                  <a:lnTo>
                    <a:pt x="16759" y="12555"/>
                  </a:lnTo>
                  <a:lnTo>
                    <a:pt x="17627" y="13699"/>
                  </a:lnTo>
                  <a:lnTo>
                    <a:pt x="17365" y="15706"/>
                  </a:lnTo>
                  <a:lnTo>
                    <a:pt x="17185" y="15543"/>
                  </a:lnTo>
                  <a:lnTo>
                    <a:pt x="16989" y="13512"/>
                  </a:lnTo>
                  <a:lnTo>
                    <a:pt x="16498" y="14982"/>
                  </a:lnTo>
                  <a:lnTo>
                    <a:pt x="15139" y="13699"/>
                  </a:lnTo>
                  <a:lnTo>
                    <a:pt x="13421" y="15823"/>
                  </a:lnTo>
                  <a:lnTo>
                    <a:pt x="8707" y="15379"/>
                  </a:lnTo>
                  <a:lnTo>
                    <a:pt x="8134" y="15706"/>
                  </a:lnTo>
                  <a:lnTo>
                    <a:pt x="8527" y="18203"/>
                  </a:lnTo>
                  <a:lnTo>
                    <a:pt x="5990" y="19977"/>
                  </a:lnTo>
                  <a:lnTo>
                    <a:pt x="4910" y="17643"/>
                  </a:lnTo>
                  <a:lnTo>
                    <a:pt x="3241" y="18063"/>
                  </a:lnTo>
                  <a:lnTo>
                    <a:pt x="2046" y="15939"/>
                  </a:lnTo>
                  <a:lnTo>
                    <a:pt x="3715" y="14562"/>
                  </a:lnTo>
                  <a:lnTo>
                    <a:pt x="3044" y="12905"/>
                  </a:lnTo>
                  <a:lnTo>
                    <a:pt x="3961" y="12462"/>
                  </a:lnTo>
                  <a:lnTo>
                    <a:pt x="3764" y="10642"/>
                  </a:lnTo>
                  <a:lnTo>
                    <a:pt x="3241" y="8355"/>
                  </a:lnTo>
                  <a:lnTo>
                    <a:pt x="278" y="6604"/>
                  </a:lnTo>
                  <a:lnTo>
                    <a:pt x="0" y="4457"/>
                  </a:lnTo>
                  <a:lnTo>
                    <a:pt x="180" y="4271"/>
                  </a:lnTo>
                  <a:close/>
                </a:path>
              </a:pathLst>
            </a:custGeom>
            <a:solidFill>
              <a:srgbClr val="F9786D"/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109E55D2-07B9-48C3-9590-B3C79B87AC1C}"/>
              </a:ext>
            </a:extLst>
          </p:cNvPr>
          <p:cNvSpPr txBox="1"/>
          <p:nvPr/>
        </p:nvSpPr>
        <p:spPr>
          <a:xfrm>
            <a:off x="5544443" y="1368735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Lozère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075C26A-35DD-4349-A95D-DA4E55982464}"/>
              </a:ext>
            </a:extLst>
          </p:cNvPr>
          <p:cNvSpPr txBox="1"/>
          <p:nvPr/>
        </p:nvSpPr>
        <p:spPr>
          <a:xfrm>
            <a:off x="6604557" y="2145459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Gard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37312F9-B480-4523-B30E-3A751E84F346}"/>
              </a:ext>
            </a:extLst>
          </p:cNvPr>
          <p:cNvSpPr txBox="1"/>
          <p:nvPr/>
        </p:nvSpPr>
        <p:spPr>
          <a:xfrm>
            <a:off x="5504565" y="2729680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Hérault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C2BB79B-A35B-4C77-9BB7-133600651AAE}"/>
              </a:ext>
            </a:extLst>
          </p:cNvPr>
          <p:cNvSpPr txBox="1"/>
          <p:nvPr/>
        </p:nvSpPr>
        <p:spPr>
          <a:xfrm>
            <a:off x="4597195" y="174729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Aveyron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11CDE8C-F910-4C17-A77B-2951C9A3FD5A}"/>
              </a:ext>
            </a:extLst>
          </p:cNvPr>
          <p:cNvSpPr txBox="1"/>
          <p:nvPr/>
        </p:nvSpPr>
        <p:spPr>
          <a:xfrm>
            <a:off x="3473304" y="124910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Lot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71D8F7D-BE09-4FF0-A53A-CB1AD12A1542}"/>
              </a:ext>
            </a:extLst>
          </p:cNvPr>
          <p:cNvSpPr txBox="1"/>
          <p:nvPr/>
        </p:nvSpPr>
        <p:spPr>
          <a:xfrm>
            <a:off x="2976592" y="1995743"/>
            <a:ext cx="86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Tarn-et-Garonne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A9538B0-8D57-42C3-8A27-E98FA10BBD39}"/>
              </a:ext>
            </a:extLst>
          </p:cNvPr>
          <p:cNvSpPr txBox="1"/>
          <p:nvPr/>
        </p:nvSpPr>
        <p:spPr>
          <a:xfrm>
            <a:off x="2182742" y="2537677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E5806AE-7F88-4427-BAE7-48640528A115}"/>
              </a:ext>
            </a:extLst>
          </p:cNvPr>
          <p:cNvSpPr txBox="1"/>
          <p:nvPr/>
        </p:nvSpPr>
        <p:spPr>
          <a:xfrm>
            <a:off x="1820480" y="3292989"/>
            <a:ext cx="7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Hautes-Pyrénées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A27F546-C754-44C4-BE13-B63160BC0DAF}"/>
              </a:ext>
            </a:extLst>
          </p:cNvPr>
          <p:cNvSpPr txBox="1"/>
          <p:nvPr/>
        </p:nvSpPr>
        <p:spPr>
          <a:xfrm>
            <a:off x="3967000" y="2450054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17682C3-137C-4BA1-A2C7-1B324774D24F}"/>
              </a:ext>
            </a:extLst>
          </p:cNvPr>
          <p:cNvSpPr txBox="1"/>
          <p:nvPr/>
        </p:nvSpPr>
        <p:spPr>
          <a:xfrm>
            <a:off x="4237801" y="3336502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Aude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8C2ECA2-6596-4A9D-AF2C-359DCE59D9DD}"/>
              </a:ext>
            </a:extLst>
          </p:cNvPr>
          <p:cNvSpPr txBox="1"/>
          <p:nvPr/>
        </p:nvSpPr>
        <p:spPr>
          <a:xfrm>
            <a:off x="3240470" y="3598402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Ariège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FEA3B18-6330-45D1-B5D9-FFBF465D41C5}"/>
              </a:ext>
            </a:extLst>
          </p:cNvPr>
          <p:cNvSpPr txBox="1"/>
          <p:nvPr/>
        </p:nvSpPr>
        <p:spPr>
          <a:xfrm>
            <a:off x="4362253" y="4091435"/>
            <a:ext cx="99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Pyrénées-Orientales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E6A6FD7-7050-49CB-8F06-03217639B55A}"/>
              </a:ext>
            </a:extLst>
          </p:cNvPr>
          <p:cNvSpPr txBox="1"/>
          <p:nvPr/>
        </p:nvSpPr>
        <p:spPr>
          <a:xfrm>
            <a:off x="3248782" y="2727096"/>
            <a:ext cx="7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Haute-Garonne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1517FC-A44F-4DAC-9560-5C72498A8543}"/>
              </a:ext>
            </a:extLst>
          </p:cNvPr>
          <p:cNvSpPr txBox="1"/>
          <p:nvPr/>
        </p:nvSpPr>
        <p:spPr>
          <a:xfrm>
            <a:off x="5640224" y="1572226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44%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B605400-A92D-40F8-8648-F72BDF659DCC}"/>
              </a:ext>
            </a:extLst>
          </p:cNvPr>
          <p:cNvSpPr txBox="1"/>
          <p:nvPr/>
        </p:nvSpPr>
        <p:spPr>
          <a:xfrm>
            <a:off x="6712893" y="234605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49%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D079E16-444F-4CEF-B7D1-88EF2F679B50}"/>
              </a:ext>
            </a:extLst>
          </p:cNvPr>
          <p:cNvSpPr txBox="1"/>
          <p:nvPr/>
        </p:nvSpPr>
        <p:spPr>
          <a:xfrm>
            <a:off x="4792509" y="1964219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8952D16-D151-4565-9E78-409481CA432F}"/>
              </a:ext>
            </a:extLst>
          </p:cNvPr>
          <p:cNvSpPr txBox="1"/>
          <p:nvPr/>
        </p:nvSpPr>
        <p:spPr>
          <a:xfrm>
            <a:off x="5610043" y="289334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1B81E08-8B86-43A5-AB35-C79966925E79}"/>
              </a:ext>
            </a:extLst>
          </p:cNvPr>
          <p:cNvSpPr txBox="1"/>
          <p:nvPr/>
        </p:nvSpPr>
        <p:spPr>
          <a:xfrm>
            <a:off x="4399331" y="3520066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983C8B0-D9B9-45A7-9314-A111CCA6167E}"/>
              </a:ext>
            </a:extLst>
          </p:cNvPr>
          <p:cNvSpPr txBox="1"/>
          <p:nvPr/>
        </p:nvSpPr>
        <p:spPr>
          <a:xfrm>
            <a:off x="4133314" y="2614438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1186E15-DDB6-46DF-83C4-9CD32735FCC0}"/>
              </a:ext>
            </a:extLst>
          </p:cNvPr>
          <p:cNvSpPr txBox="1"/>
          <p:nvPr/>
        </p:nvSpPr>
        <p:spPr>
          <a:xfrm>
            <a:off x="3391701" y="3759523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53%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CB22748-AEA4-4D60-9B30-ECAAEF11E426}"/>
              </a:ext>
            </a:extLst>
          </p:cNvPr>
          <p:cNvSpPr txBox="1"/>
          <p:nvPr/>
        </p:nvSpPr>
        <p:spPr>
          <a:xfrm>
            <a:off x="1934425" y="3634058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6BFA4D5-CE70-42B9-804B-70D13FBDE826}"/>
              </a:ext>
            </a:extLst>
          </p:cNvPr>
          <p:cNvSpPr txBox="1"/>
          <p:nvPr/>
        </p:nvSpPr>
        <p:spPr>
          <a:xfrm>
            <a:off x="2341924" y="2698902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57%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0CEBAF1-6127-4E34-A180-EB417D5FABC8}"/>
              </a:ext>
            </a:extLst>
          </p:cNvPr>
          <p:cNvSpPr txBox="1"/>
          <p:nvPr/>
        </p:nvSpPr>
        <p:spPr>
          <a:xfrm>
            <a:off x="3638814" y="142583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D0E8DD7-933B-4359-A7FF-8601FEFDDD33}"/>
              </a:ext>
            </a:extLst>
          </p:cNvPr>
          <p:cNvSpPr txBox="1"/>
          <p:nvPr/>
        </p:nvSpPr>
        <p:spPr>
          <a:xfrm>
            <a:off x="3050294" y="306072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53%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A2EC2D5-2112-4554-955D-326B80EBBE46}"/>
              </a:ext>
            </a:extLst>
          </p:cNvPr>
          <p:cNvSpPr txBox="1"/>
          <p:nvPr/>
        </p:nvSpPr>
        <p:spPr>
          <a:xfrm>
            <a:off x="3133211" y="227929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57%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30D36BE6-5084-41C6-A82A-CE94F1E2CEB0}"/>
              </a:ext>
            </a:extLst>
          </p:cNvPr>
          <p:cNvSpPr txBox="1"/>
          <p:nvPr/>
        </p:nvSpPr>
        <p:spPr>
          <a:xfrm>
            <a:off x="4144324" y="4190512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49%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817B1E-DEC1-4AEC-BD85-4AF36E271D0D}"/>
              </a:ext>
            </a:extLst>
          </p:cNvPr>
          <p:cNvSpPr txBox="1"/>
          <p:nvPr/>
        </p:nvSpPr>
        <p:spPr>
          <a:xfrm>
            <a:off x="105711" y="903592"/>
            <a:ext cx="2599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déclarent avec certitude qu’ils privilégieraient les aliments produits en Occitanie s’ils étaient facilement identifiables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Rappel ensemble des répondants : 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51%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88D75E8-1C07-4960-A81E-CF73261B6BC0}"/>
              </a:ext>
            </a:extLst>
          </p:cNvPr>
          <p:cNvSpPr txBox="1"/>
          <p:nvPr/>
        </p:nvSpPr>
        <p:spPr>
          <a:xfrm>
            <a:off x="141398" y="24025"/>
            <a:ext cx="6061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Des Tarn-et-Garonnais et des Gersois particulièrement sensibles à cette identification</a:t>
            </a:r>
          </a:p>
        </p:txBody>
      </p:sp>
      <p:sp>
        <p:nvSpPr>
          <p:cNvPr id="56" name="Espace réservé du numéro de diapositive 2">
            <a:extLst>
              <a:ext uri="{FF2B5EF4-FFF2-40B4-BE49-F238E27FC236}">
                <a16:creationId xmlns:a16="http://schemas.microsoft.com/office/drawing/2014/main" id="{D3750A00-FDBE-49CA-AA0E-1CADEC5E9B26}"/>
              </a:ext>
            </a:extLst>
          </p:cNvPr>
          <p:cNvSpPr txBox="1">
            <a:spLocks/>
          </p:cNvSpPr>
          <p:nvPr/>
        </p:nvSpPr>
        <p:spPr>
          <a:xfrm>
            <a:off x="6998643" y="4767263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C8DE0300-B1F1-4F17-8306-2B671A6C8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4917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51910" y="2817732"/>
            <a:ext cx="733425" cy="619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2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286933" y="2528865"/>
            <a:ext cx="7857068" cy="1286931"/>
          </a:xfrm>
        </p:spPr>
        <p:txBody>
          <a:bodyPr anchor="ctr" anchorCtr="0"/>
          <a:lstStyle/>
          <a:p>
            <a:r>
              <a:rPr lang="fr-FR" sz="2400" dirty="0">
                <a:solidFill>
                  <a:schemeClr val="bg2"/>
                </a:solidFill>
              </a:rPr>
              <a:t>Vers une Alimentation engagée : </a:t>
            </a:r>
            <a:br>
              <a:rPr lang="fr-FR" sz="2400" dirty="0">
                <a:solidFill>
                  <a:schemeClr val="bg2"/>
                </a:solidFill>
              </a:rPr>
            </a:br>
            <a:br>
              <a:rPr lang="fr-FR" sz="2400" dirty="0">
                <a:solidFill>
                  <a:schemeClr val="bg2"/>
                </a:solidFill>
              </a:rPr>
            </a:br>
            <a:r>
              <a:rPr lang="fr-FR" sz="2400" dirty="0">
                <a:solidFill>
                  <a:schemeClr val="bg2"/>
                </a:solidFill>
              </a:rPr>
              <a:t>des citoyens-consommateurs sensibilisés aux enjeux de l’alimentation et prêts</a:t>
            </a:r>
            <a:br>
              <a:rPr lang="fr-FR" sz="2400" dirty="0">
                <a:solidFill>
                  <a:schemeClr val="bg2"/>
                </a:solidFill>
              </a:rPr>
            </a:br>
            <a:r>
              <a:rPr lang="fr-FR" sz="2400" dirty="0">
                <a:solidFill>
                  <a:schemeClr val="bg2"/>
                </a:solidFill>
              </a:rPr>
              <a:t>à se mobiliser</a:t>
            </a:r>
            <a:endParaRPr lang="fr-FR" sz="1600" i="1" dirty="0">
              <a:solidFill>
                <a:schemeClr val="bg2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236133" y="2083294"/>
            <a:ext cx="0" cy="208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3545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E689760-E9DD-4E7F-821A-1C85E39D006F}"/>
              </a:ext>
            </a:extLst>
          </p:cNvPr>
          <p:cNvSpPr/>
          <p:nvPr/>
        </p:nvSpPr>
        <p:spPr>
          <a:xfrm>
            <a:off x="269526" y="4123877"/>
            <a:ext cx="878235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A6317F-A79A-42D3-B8F7-285830D7E1C7}"/>
              </a:ext>
            </a:extLst>
          </p:cNvPr>
          <p:cNvSpPr/>
          <p:nvPr/>
        </p:nvSpPr>
        <p:spPr>
          <a:xfrm>
            <a:off x="295419" y="2625244"/>
            <a:ext cx="878235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6D1F8-3673-4899-973F-21D583C2D718}"/>
              </a:ext>
            </a:extLst>
          </p:cNvPr>
          <p:cNvSpPr/>
          <p:nvPr/>
        </p:nvSpPr>
        <p:spPr>
          <a:xfrm>
            <a:off x="275924" y="1283313"/>
            <a:ext cx="8789343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E4959A-9907-4DE8-95DA-A1166034E5E1}"/>
              </a:ext>
            </a:extLst>
          </p:cNvPr>
          <p:cNvSpPr txBox="1"/>
          <p:nvPr/>
        </p:nvSpPr>
        <p:spPr>
          <a:xfrm>
            <a:off x="1768493" y="2761699"/>
            <a:ext cx="222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25-34 ans : </a:t>
            </a:r>
            <a:r>
              <a:rPr lang="fr-FR" sz="1200" b="1" dirty="0">
                <a:solidFill>
                  <a:srgbClr val="5A83AD"/>
                </a:solidFill>
              </a:rPr>
              <a:t>74%</a:t>
            </a:r>
          </a:p>
          <a:p>
            <a:pPr algn="ctr"/>
            <a:r>
              <a:rPr lang="fr-FR" sz="1200" dirty="0"/>
              <a:t>Femmes : </a:t>
            </a:r>
            <a:r>
              <a:rPr lang="fr-FR" sz="1200" b="1" dirty="0">
                <a:solidFill>
                  <a:srgbClr val="5A83AD"/>
                </a:solidFill>
              </a:rPr>
              <a:t>72%</a:t>
            </a:r>
          </a:p>
          <a:p>
            <a:pPr algn="ctr"/>
            <a:r>
              <a:rPr lang="fr-FR" sz="1200" dirty="0"/>
              <a:t>CSP + : </a:t>
            </a:r>
            <a:r>
              <a:rPr lang="fr-FR" sz="1200" b="1" dirty="0">
                <a:solidFill>
                  <a:srgbClr val="5A83AD"/>
                </a:solidFill>
              </a:rPr>
              <a:t>74%</a:t>
            </a:r>
            <a:r>
              <a:rPr lang="fr-FR" sz="1200" dirty="0"/>
              <a:t> / CSP - : </a:t>
            </a:r>
            <a:r>
              <a:rPr lang="fr-FR" sz="1200" b="1" dirty="0">
                <a:solidFill>
                  <a:srgbClr val="5A83AD"/>
                </a:solidFill>
              </a:rPr>
              <a:t>65%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77555" y="78009"/>
            <a:ext cx="645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Une sensibilité forte à de nombreux sujets concernant l’alimentation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D27A6EB-CA3D-47DB-B5BB-055F061A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5175" y="4869655"/>
            <a:ext cx="2057400" cy="273844"/>
          </a:xfrm>
        </p:spPr>
        <p:txBody>
          <a:bodyPr/>
          <a:lstStyle/>
          <a:p>
            <a:fld id="{EF126CE3-3D61-7144-94D3-4AC4E8BBDFC0}" type="slidenum">
              <a:rPr lang="fr-FR" smtClean="0"/>
              <a:t>35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A42D1E-11DE-4988-B3BD-259002E405B7}"/>
              </a:ext>
            </a:extLst>
          </p:cNvPr>
          <p:cNvSpPr txBox="1"/>
          <p:nvPr/>
        </p:nvSpPr>
        <p:spPr>
          <a:xfrm>
            <a:off x="177555" y="845220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Pour </a:t>
            </a:r>
            <a:r>
              <a:rPr lang="fr-FR" sz="2400" b="1" dirty="0">
                <a:solidFill>
                  <a:srgbClr val="5A83AD"/>
                </a:solidFill>
              </a:rPr>
              <a:t>79%</a:t>
            </a:r>
            <a:r>
              <a:rPr lang="fr-FR" sz="2400" dirty="0">
                <a:solidFill>
                  <a:srgbClr val="5A83AD"/>
                </a:solidFill>
              </a:rPr>
              <a:t> </a:t>
            </a:r>
            <a:r>
              <a:rPr lang="fr-FR" sz="1600" dirty="0"/>
              <a:t>des répondants, </a:t>
            </a:r>
            <a:r>
              <a:rPr lang="fr-FR" sz="1600" b="1" dirty="0">
                <a:solidFill>
                  <a:srgbClr val="5A83AD"/>
                </a:solidFill>
              </a:rPr>
              <a:t>limiter le gaspillage alimentaire </a:t>
            </a:r>
            <a:r>
              <a:rPr lang="fr-FR" sz="1600" dirty="0"/>
              <a:t>est </a:t>
            </a:r>
            <a:r>
              <a:rPr lang="fr-FR" sz="1600" b="1" i="1" dirty="0">
                <a:solidFill>
                  <a:srgbClr val="5A83AD"/>
                </a:solidFill>
              </a:rPr>
              <a:t>très important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01D9FB-38E2-421D-9853-E7B91B78F8D4}"/>
              </a:ext>
            </a:extLst>
          </p:cNvPr>
          <p:cNvSpPr/>
          <p:nvPr/>
        </p:nvSpPr>
        <p:spPr>
          <a:xfrm>
            <a:off x="216921" y="2249562"/>
            <a:ext cx="9133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Pour </a:t>
            </a:r>
            <a:r>
              <a:rPr lang="fr-FR" sz="2000" b="1" dirty="0">
                <a:solidFill>
                  <a:srgbClr val="5A83AD"/>
                </a:solidFill>
              </a:rPr>
              <a:t>67%</a:t>
            </a:r>
            <a:r>
              <a:rPr lang="fr-FR" sz="1600" dirty="0"/>
              <a:t> des répondants, </a:t>
            </a:r>
            <a:r>
              <a:rPr lang="fr-FR" sz="1600" b="1" dirty="0">
                <a:solidFill>
                  <a:srgbClr val="5A83AD"/>
                </a:solidFill>
              </a:rPr>
              <a:t>avoir une alimentation respectueuse de l’environnement </a:t>
            </a:r>
            <a:r>
              <a:rPr lang="fr-FR" sz="1600" dirty="0"/>
              <a:t>est </a:t>
            </a:r>
            <a:r>
              <a:rPr lang="fr-FR" sz="1600" b="1" i="1" dirty="0">
                <a:solidFill>
                  <a:srgbClr val="5A83AD"/>
                </a:solidFill>
              </a:rPr>
              <a:t>très important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74F37D-E3BC-4A4F-BB08-0A5E83749826}"/>
              </a:ext>
            </a:extLst>
          </p:cNvPr>
          <p:cNvSpPr/>
          <p:nvPr/>
        </p:nvSpPr>
        <p:spPr>
          <a:xfrm>
            <a:off x="225813" y="3520057"/>
            <a:ext cx="904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Pour </a:t>
            </a:r>
            <a:r>
              <a:rPr lang="fr-FR" sz="2000" b="1" dirty="0">
                <a:solidFill>
                  <a:srgbClr val="5A83AD"/>
                </a:solidFill>
              </a:rPr>
              <a:t>67%</a:t>
            </a:r>
            <a:r>
              <a:rPr lang="fr-FR" sz="1600" dirty="0"/>
              <a:t> des répondants, </a:t>
            </a:r>
            <a:r>
              <a:rPr lang="fr-FR" sz="1600" b="1" dirty="0">
                <a:solidFill>
                  <a:srgbClr val="5A83AD"/>
                </a:solidFill>
              </a:rPr>
              <a:t>avoir une alimentation permettant aux agriculteurs de percevoir des revenus décents</a:t>
            </a:r>
            <a:r>
              <a:rPr lang="fr-FR" sz="1600" dirty="0"/>
              <a:t> est </a:t>
            </a:r>
            <a:r>
              <a:rPr lang="fr-FR" sz="1600" b="1" i="1" dirty="0">
                <a:solidFill>
                  <a:srgbClr val="5A83AD"/>
                </a:solidFill>
              </a:rPr>
              <a:t>très important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BF6BAB-E4EA-4A77-8B95-57249F70E91B}"/>
              </a:ext>
            </a:extLst>
          </p:cNvPr>
          <p:cNvSpPr txBox="1"/>
          <p:nvPr/>
        </p:nvSpPr>
        <p:spPr>
          <a:xfrm>
            <a:off x="1534045" y="1521190"/>
            <a:ext cx="266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Femmes : </a:t>
            </a:r>
            <a:r>
              <a:rPr lang="fr-FR" sz="1200" b="1" dirty="0">
                <a:solidFill>
                  <a:srgbClr val="5A83AD"/>
                </a:solidFill>
              </a:rPr>
              <a:t>83%</a:t>
            </a:r>
            <a:r>
              <a:rPr lang="fr-FR" sz="1200" dirty="0"/>
              <a:t> / Hommes : </a:t>
            </a:r>
            <a:r>
              <a:rPr lang="fr-FR" sz="1200" b="1" dirty="0">
                <a:solidFill>
                  <a:srgbClr val="5A83AD"/>
                </a:solidFill>
              </a:rPr>
              <a:t>74%</a:t>
            </a:r>
          </a:p>
          <a:p>
            <a:pPr algn="ctr"/>
            <a:r>
              <a:rPr lang="fr-FR" sz="1200" dirty="0"/>
              <a:t>CSP + : </a:t>
            </a:r>
            <a:r>
              <a:rPr lang="fr-FR" sz="1200" b="1" dirty="0">
                <a:solidFill>
                  <a:srgbClr val="5A83AD"/>
                </a:solidFill>
              </a:rPr>
              <a:t>80%</a:t>
            </a:r>
            <a:r>
              <a:rPr lang="fr-FR" sz="1200" dirty="0"/>
              <a:t> / CSP - : </a:t>
            </a:r>
            <a:r>
              <a:rPr lang="fr-FR" sz="1200" b="1" dirty="0">
                <a:solidFill>
                  <a:srgbClr val="5A83AD"/>
                </a:solidFill>
              </a:rPr>
              <a:t>79%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A76B59E7-4620-4613-B81F-05983534D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910418"/>
              </p:ext>
            </p:extLst>
          </p:nvPr>
        </p:nvGraphicFramePr>
        <p:xfrm>
          <a:off x="4715971" y="1375007"/>
          <a:ext cx="4032000" cy="7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26C8AEA5-A354-4600-9FD2-3454AF2FA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996812"/>
              </p:ext>
            </p:extLst>
          </p:nvPr>
        </p:nvGraphicFramePr>
        <p:xfrm>
          <a:off x="4715971" y="2708678"/>
          <a:ext cx="4032000" cy="75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CE027DE5-1B69-4F76-AEF9-103849CD01B3}"/>
              </a:ext>
            </a:extLst>
          </p:cNvPr>
          <p:cNvSpPr txBox="1"/>
          <p:nvPr/>
        </p:nvSpPr>
        <p:spPr>
          <a:xfrm>
            <a:off x="1969740" y="4243408"/>
            <a:ext cx="1797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Agriculteurs : </a:t>
            </a:r>
            <a:r>
              <a:rPr lang="fr-FR" sz="1200" b="1" dirty="0">
                <a:solidFill>
                  <a:srgbClr val="5A83AD"/>
                </a:solidFill>
              </a:rPr>
              <a:t>88%</a:t>
            </a:r>
          </a:p>
          <a:p>
            <a:pPr algn="ctr"/>
            <a:r>
              <a:rPr lang="fr-FR" sz="1200" dirty="0"/>
              <a:t>25-34 ans : </a:t>
            </a:r>
            <a:r>
              <a:rPr lang="fr-FR" sz="1200" b="1" dirty="0">
                <a:solidFill>
                  <a:srgbClr val="5A83AD"/>
                </a:solidFill>
              </a:rPr>
              <a:t>73%</a:t>
            </a:r>
          </a:p>
          <a:p>
            <a:pPr algn="ctr"/>
            <a:r>
              <a:rPr lang="fr-FR" sz="1200" dirty="0"/>
              <a:t>CSP + : </a:t>
            </a:r>
            <a:r>
              <a:rPr lang="fr-FR" sz="1200" b="1" dirty="0">
                <a:solidFill>
                  <a:srgbClr val="5A83AD"/>
                </a:solidFill>
              </a:rPr>
              <a:t>72%</a:t>
            </a:r>
            <a:r>
              <a:rPr lang="fr-FR" sz="1200" dirty="0"/>
              <a:t> / CSP - : </a:t>
            </a:r>
            <a:r>
              <a:rPr lang="fr-FR" sz="1200" b="1" dirty="0">
                <a:solidFill>
                  <a:srgbClr val="5A83AD"/>
                </a:solidFill>
              </a:rPr>
              <a:t>67%</a:t>
            </a:r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844B0C95-B477-4276-9F09-FC9332ABF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368143"/>
              </p:ext>
            </p:extLst>
          </p:nvPr>
        </p:nvGraphicFramePr>
        <p:xfrm>
          <a:off x="4715971" y="4187793"/>
          <a:ext cx="4032000" cy="75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C71B5D80-87E6-43E3-986A-A52940226673}"/>
              </a:ext>
            </a:extLst>
          </p:cNvPr>
          <p:cNvSpPr txBox="1"/>
          <p:nvPr/>
        </p:nvSpPr>
        <p:spPr>
          <a:xfrm>
            <a:off x="7669951" y="1045611"/>
            <a:ext cx="11239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% Très important</a:t>
            </a:r>
          </a:p>
        </p:txBody>
      </p:sp>
    </p:spTree>
    <p:extLst>
      <p:ext uri="{BB962C8B-B14F-4D97-AF65-F5344CB8AC3E}">
        <p14:creationId xmlns:p14="http://schemas.microsoft.com/office/powerpoint/2010/main" val="4109186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950812"/>
            <a:ext cx="8725174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900" b="1" i="1" dirty="0"/>
              <a:t>Diriez-vous que, dans les prochaines années, la qualité des produits alimentaires du point de vue de la santé (composition des produits alimentaires, réglementations sanitaires, transparence de l’information, etc.)…?</a:t>
            </a:r>
          </a:p>
          <a:p>
            <a:r>
              <a:rPr lang="fr-FR" sz="900" i="1" dirty="0">
                <a:solidFill>
                  <a:srgbClr val="000000"/>
                </a:solidFill>
              </a:rPr>
              <a:t>Base : ensemble – Une seule réponse possible</a:t>
            </a: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29260"/>
            <a:ext cx="67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Des habitants majoritairement optimistes quant à la qualité</a:t>
            </a:r>
          </a:p>
          <a:p>
            <a:r>
              <a:rPr lang="fr-FR" sz="2000" b="1" dirty="0"/>
              <a:t>des produits alimentaires à l’avenir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96E847-7DFE-4DF9-9D5D-DD1B5AFC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36</a:t>
            </a:fld>
            <a:endParaRPr lang="fr-FR"/>
          </a:p>
        </p:txBody>
      </p:sp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E15F4544-9F9E-4CAE-97B9-41E54E0E3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146259"/>
              </p:ext>
            </p:extLst>
          </p:nvPr>
        </p:nvGraphicFramePr>
        <p:xfrm>
          <a:off x="561974" y="1246077"/>
          <a:ext cx="5988021" cy="35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Rectangle 5">
            <a:extLst>
              <a:ext uri="{FF2B5EF4-FFF2-40B4-BE49-F238E27FC236}">
                <a16:creationId xmlns:a16="http://schemas.microsoft.com/office/drawing/2014/main" id="{0C051CF8-2458-40A2-9FB2-96C8C2B2C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130" y="4535053"/>
            <a:ext cx="1600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900" i="1" dirty="0">
                <a:latin typeface="Arial" pitchFamily="34" charset="0"/>
                <a:ea typeface="MS Mincho" pitchFamily="49" charset="-128"/>
                <a:cs typeface="Arial" pitchFamily="34" charset="0"/>
              </a:rPr>
              <a:t>Ne se prononce pas : 8% </a:t>
            </a:r>
            <a:endParaRPr kumimoji="0" lang="fr-FR" sz="900" i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292D23-7E4C-44A6-BDBF-FDE10C5B8BF1}"/>
              </a:ext>
            </a:extLst>
          </p:cNvPr>
          <p:cNvSpPr txBox="1"/>
          <p:nvPr/>
        </p:nvSpPr>
        <p:spPr>
          <a:xfrm>
            <a:off x="-654066" y="2585118"/>
            <a:ext cx="2562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Moins de 18 ans : </a:t>
            </a:r>
            <a:r>
              <a:rPr lang="fr-FR" sz="1200" b="1" dirty="0">
                <a:solidFill>
                  <a:srgbClr val="F9786D"/>
                </a:solidFill>
              </a:rPr>
              <a:t>36%</a:t>
            </a:r>
          </a:p>
          <a:p>
            <a:pPr algn="r"/>
            <a:r>
              <a:rPr lang="fr-FR" sz="1200" dirty="0"/>
              <a:t>Ouvriers : </a:t>
            </a:r>
            <a:r>
              <a:rPr lang="fr-FR" sz="1200" b="1" dirty="0">
                <a:solidFill>
                  <a:srgbClr val="F9786D"/>
                </a:solidFill>
              </a:rPr>
              <a:t>32%</a:t>
            </a:r>
          </a:p>
          <a:p>
            <a:pPr algn="r"/>
            <a:r>
              <a:rPr lang="fr-FR" sz="1200" dirty="0"/>
              <a:t>18-24 ans : </a:t>
            </a:r>
            <a:r>
              <a:rPr lang="fr-FR" sz="1200" b="1" dirty="0">
                <a:solidFill>
                  <a:srgbClr val="F9786D"/>
                </a:solidFill>
              </a:rPr>
              <a:t>30%</a:t>
            </a:r>
          </a:p>
          <a:p>
            <a:pPr algn="r"/>
            <a:r>
              <a:rPr lang="fr-FR" sz="1200" dirty="0"/>
              <a:t>CSP - : </a:t>
            </a:r>
            <a:r>
              <a:rPr lang="fr-FR" sz="1200" b="1" dirty="0">
                <a:solidFill>
                  <a:srgbClr val="F9786D"/>
                </a:solidFill>
              </a:rPr>
              <a:t>29%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032A0E-74E0-4167-83F5-62A84CF74DA6}"/>
              </a:ext>
            </a:extLst>
          </p:cNvPr>
          <p:cNvSpPr txBox="1"/>
          <p:nvPr/>
        </p:nvSpPr>
        <p:spPr>
          <a:xfrm>
            <a:off x="4656260" y="3351422"/>
            <a:ext cx="256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CSP +: </a:t>
            </a:r>
            <a:r>
              <a:rPr lang="fr-FR" sz="1200" b="1" dirty="0">
                <a:solidFill>
                  <a:srgbClr val="A1C5E7"/>
                </a:solidFill>
              </a:rPr>
              <a:t>55% </a:t>
            </a:r>
            <a:r>
              <a:rPr lang="fr-FR" sz="1200" dirty="0"/>
              <a:t>(Cadres : </a:t>
            </a:r>
            <a:r>
              <a:rPr lang="fr-FR" sz="1200" b="1" dirty="0">
                <a:solidFill>
                  <a:srgbClr val="A1C5E7"/>
                </a:solidFill>
              </a:rPr>
              <a:t>58%</a:t>
            </a:r>
            <a:r>
              <a:rPr lang="fr-FR" sz="1200" dirty="0"/>
              <a:t>)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DC1B3FD-CA0C-4229-A123-F0C45BC0C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685235"/>
              </p:ext>
            </p:extLst>
          </p:nvPr>
        </p:nvGraphicFramePr>
        <p:xfrm>
          <a:off x="4656261" y="1350685"/>
          <a:ext cx="4343123" cy="134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5FD9074-4682-4529-8D5B-E9FF524E9CF6}"/>
              </a:ext>
            </a:extLst>
          </p:cNvPr>
          <p:cNvSpPr txBox="1"/>
          <p:nvPr/>
        </p:nvSpPr>
        <p:spPr>
          <a:xfrm>
            <a:off x="4656261" y="1389501"/>
            <a:ext cx="11239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% Va s’améliorer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97B6DAB-3BB5-454A-9ADF-9E8BD25F9808}"/>
              </a:ext>
            </a:extLst>
          </p:cNvPr>
          <p:cNvCxnSpPr/>
          <p:nvPr/>
        </p:nvCxnSpPr>
        <p:spPr>
          <a:xfrm flipV="1">
            <a:off x="4572000" y="2700183"/>
            <a:ext cx="84261" cy="100167"/>
          </a:xfrm>
          <a:prstGeom prst="line">
            <a:avLst/>
          </a:prstGeom>
          <a:ln>
            <a:solidFill>
              <a:srgbClr val="A1C5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AC33C501-2400-4C30-921F-E710A8B6B3EC}"/>
              </a:ext>
            </a:extLst>
          </p:cNvPr>
          <p:cNvSpPr txBox="1"/>
          <p:nvPr/>
        </p:nvSpPr>
        <p:spPr>
          <a:xfrm>
            <a:off x="4656261" y="3028426"/>
            <a:ext cx="299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A1C5E7"/>
                </a:solidFill>
              </a:rPr>
              <a:t>Va s’améliorer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28A4B0-E07C-4941-9A5B-01E3D4B89EC2}"/>
              </a:ext>
            </a:extLst>
          </p:cNvPr>
          <p:cNvSpPr txBox="1"/>
          <p:nvPr/>
        </p:nvSpPr>
        <p:spPr>
          <a:xfrm>
            <a:off x="1294895" y="1603325"/>
            <a:ext cx="154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>
                    <a:lumMod val="75000"/>
                  </a:schemeClr>
                </a:solidFill>
              </a:rPr>
              <a:t>Ne va pas évoluer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F70068-A7DA-4749-81F3-C3A1A6CCC70F}"/>
              </a:ext>
            </a:extLst>
          </p:cNvPr>
          <p:cNvSpPr txBox="1"/>
          <p:nvPr/>
        </p:nvSpPr>
        <p:spPr>
          <a:xfrm>
            <a:off x="273208" y="2252820"/>
            <a:ext cx="167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>
                <a:solidFill>
                  <a:srgbClr val="F9786D"/>
                </a:solidFill>
              </a:rPr>
              <a:t>Va se dégrader </a:t>
            </a:r>
          </a:p>
        </p:txBody>
      </p:sp>
    </p:spTree>
    <p:extLst>
      <p:ext uri="{BB962C8B-B14F-4D97-AF65-F5344CB8AC3E}">
        <p14:creationId xmlns:p14="http://schemas.microsoft.com/office/powerpoint/2010/main" val="65539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31705" y="862616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900" b="1" i="1" dirty="0"/>
              <a:t>Seriez-vous prêt(e) à participer à des initiatives vous permettant d’avoir accès à des produits locaux de qualité (AMAP, coopératives d’achat, etc.) ?</a:t>
            </a:r>
          </a:p>
          <a:p>
            <a:r>
              <a:rPr lang="fr-FR" sz="900" i="1" dirty="0">
                <a:solidFill>
                  <a:srgbClr val="000000"/>
                </a:solidFill>
              </a:rPr>
              <a:t>Base : ensemble – Une seule réponse possible</a:t>
            </a: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31705" y="61752"/>
            <a:ext cx="797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Des habitants prêts à s’impliquer pour avoir accès à des produits</a:t>
            </a:r>
          </a:p>
          <a:p>
            <a:r>
              <a:rPr lang="fr-FR" sz="2000" b="1" dirty="0"/>
              <a:t>locaux de qualité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998642" y="1"/>
            <a:ext cx="2059631" cy="64856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A4056DF-3D1E-4FF9-BABA-F6D6210FD0FD}"/>
              </a:ext>
            </a:extLst>
          </p:cNvPr>
          <p:cNvSpPr txBox="1"/>
          <p:nvPr/>
        </p:nvSpPr>
        <p:spPr>
          <a:xfrm>
            <a:off x="2710547" y="4076508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chemeClr val="bg1"/>
                </a:solidFill>
              </a:rPr>
              <a:t>(=)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6A20C0-2278-4E78-9318-6C9F0ADD3F6B}"/>
              </a:ext>
            </a:extLst>
          </p:cNvPr>
          <p:cNvSpPr txBox="1"/>
          <p:nvPr/>
        </p:nvSpPr>
        <p:spPr>
          <a:xfrm>
            <a:off x="2266954" y="3355339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chemeClr val="bg1"/>
                </a:solidFill>
              </a:rPr>
              <a:t>(+1)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5CFC0B-F3EF-4554-BB2F-1036BE01573F}"/>
              </a:ext>
            </a:extLst>
          </p:cNvPr>
          <p:cNvSpPr/>
          <p:nvPr/>
        </p:nvSpPr>
        <p:spPr>
          <a:xfrm>
            <a:off x="161374" y="1567455"/>
            <a:ext cx="8687351" cy="113877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fr-FR" sz="2800" b="1" dirty="0">
                <a:solidFill>
                  <a:srgbClr val="5A83AD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78% </a:t>
            </a:r>
            <a:r>
              <a:rPr lang="fr-FR" sz="2000" dirty="0">
                <a:latin typeface="Arial" pitchFamily="34" charset="0"/>
                <a:ea typeface="MS Mincho" pitchFamily="49" charset="-128"/>
                <a:cs typeface="Arial" pitchFamily="34" charset="0"/>
              </a:rPr>
              <a:t>se déclarent prêt(e)s à participer à des initiatives leur permettant d’avoir accès à des produits locaux de qualité</a:t>
            </a:r>
          </a:p>
          <a:p>
            <a:pPr algn="ctr" defTabSz="457200">
              <a:defRPr/>
            </a:pPr>
            <a:r>
              <a:rPr lang="fr-FR" sz="2000" dirty="0">
                <a:latin typeface="Arial" pitchFamily="34" charset="0"/>
                <a:ea typeface="MS Mincho" pitchFamily="49" charset="-128"/>
                <a:cs typeface="Arial" pitchFamily="34" charset="0"/>
              </a:rPr>
              <a:t>(dont </a:t>
            </a:r>
            <a:r>
              <a:rPr lang="fr-FR" sz="2000" b="1" dirty="0">
                <a:solidFill>
                  <a:srgbClr val="5A83AD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38%</a:t>
            </a:r>
            <a:r>
              <a:rPr lang="fr-FR" sz="2000" dirty="0"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fr-FR" sz="2000" i="1" dirty="0">
                <a:latin typeface="Arial" pitchFamily="34" charset="0"/>
                <a:ea typeface="MS Mincho" pitchFamily="49" charset="-128"/>
                <a:cs typeface="Arial" pitchFamily="34" charset="0"/>
              </a:rPr>
              <a:t>certainement</a:t>
            </a:r>
            <a:r>
              <a:rPr lang="fr-FR" sz="2000" dirty="0">
                <a:latin typeface="Arial" pitchFamily="34" charset="0"/>
                <a:ea typeface="MS Mincho" pitchFamily="49" charset="-128"/>
                <a:cs typeface="Arial" pitchFamily="34" charset="0"/>
              </a:rPr>
              <a:t>)</a:t>
            </a:r>
            <a:endParaRPr lang="fr-FR" sz="1100" i="1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D08C4E4A-A618-45E7-A29C-FFF12374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37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2F566F-20AC-4BED-808B-769BC689323D}"/>
              </a:ext>
            </a:extLst>
          </p:cNvPr>
          <p:cNvSpPr txBox="1"/>
          <p:nvPr/>
        </p:nvSpPr>
        <p:spPr>
          <a:xfrm>
            <a:off x="664518" y="3075025"/>
            <a:ext cx="2235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Femmes : </a:t>
            </a:r>
            <a:r>
              <a:rPr lang="fr-FR" sz="1600" b="1" dirty="0">
                <a:solidFill>
                  <a:srgbClr val="5A83AD"/>
                </a:solidFill>
              </a:rPr>
              <a:t>42%</a:t>
            </a:r>
          </a:p>
          <a:p>
            <a:pPr algn="ctr"/>
            <a:r>
              <a:rPr lang="fr-FR" sz="1600" dirty="0"/>
              <a:t>Hommes : </a:t>
            </a:r>
            <a:r>
              <a:rPr lang="fr-FR" sz="1600" b="1" dirty="0">
                <a:solidFill>
                  <a:srgbClr val="5A83AD"/>
                </a:solidFill>
              </a:rPr>
              <a:t>35%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CSP+ : </a:t>
            </a:r>
            <a:r>
              <a:rPr lang="fr-FR" sz="1600" b="1" dirty="0">
                <a:solidFill>
                  <a:srgbClr val="5A83AD"/>
                </a:solidFill>
              </a:rPr>
              <a:t>48%</a:t>
            </a:r>
          </a:p>
          <a:p>
            <a:pPr algn="ctr"/>
            <a:r>
              <a:rPr lang="fr-FR" sz="1600" dirty="0"/>
              <a:t>CSP- : </a:t>
            </a:r>
            <a:r>
              <a:rPr lang="fr-FR" sz="1600" b="1" dirty="0">
                <a:solidFill>
                  <a:srgbClr val="5A83AD"/>
                </a:solidFill>
              </a:rPr>
              <a:t>39%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9F8D90B-BA35-4EAA-8A57-73E570DEF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331049"/>
              </p:ext>
            </p:extLst>
          </p:nvPr>
        </p:nvGraphicFramePr>
        <p:xfrm>
          <a:off x="2900489" y="2921345"/>
          <a:ext cx="6098400" cy="16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91D149C0-23AF-4456-8439-A66D489C1E31}"/>
              </a:ext>
            </a:extLst>
          </p:cNvPr>
          <p:cNvSpPr txBox="1"/>
          <p:nvPr/>
        </p:nvSpPr>
        <p:spPr>
          <a:xfrm>
            <a:off x="2900489" y="2921345"/>
            <a:ext cx="14528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% Oui, certainement</a:t>
            </a:r>
          </a:p>
        </p:txBody>
      </p:sp>
    </p:spTree>
    <p:extLst>
      <p:ext uri="{BB962C8B-B14F-4D97-AF65-F5344CB8AC3E}">
        <p14:creationId xmlns:p14="http://schemas.microsoft.com/office/powerpoint/2010/main" val="3239247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217727" y="156501"/>
            <a:ext cx="6780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 bénévolat, principale forme de l’engagement en la matière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6819900" y="1"/>
            <a:ext cx="2238374" cy="7048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A4056DF-3D1E-4FF9-BABA-F6D6210FD0FD}"/>
              </a:ext>
            </a:extLst>
          </p:cNvPr>
          <p:cNvSpPr txBox="1"/>
          <p:nvPr/>
        </p:nvSpPr>
        <p:spPr>
          <a:xfrm>
            <a:off x="2710547" y="4076508"/>
            <a:ext cx="359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chemeClr val="bg1"/>
                </a:solidFill>
              </a:rPr>
              <a:t>(=)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6A20C0-2278-4E78-9318-6C9F0ADD3F6B}"/>
              </a:ext>
            </a:extLst>
          </p:cNvPr>
          <p:cNvSpPr txBox="1"/>
          <p:nvPr/>
        </p:nvSpPr>
        <p:spPr>
          <a:xfrm>
            <a:off x="2266954" y="3355339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chemeClr val="bg1"/>
                </a:solidFill>
              </a:rPr>
              <a:t>(+1)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CD5D63A-74B7-44AD-9937-3AEAC108B4ED}"/>
              </a:ext>
            </a:extLst>
          </p:cNvPr>
          <p:cNvSpPr txBox="1"/>
          <p:nvPr/>
        </p:nvSpPr>
        <p:spPr>
          <a:xfrm>
            <a:off x="2874085" y="2873785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>
                <a:solidFill>
                  <a:schemeClr val="bg1"/>
                </a:solidFill>
              </a:rPr>
              <a:t>(-2)</a:t>
            </a:r>
          </a:p>
        </p:txBody>
      </p:sp>
      <p:sp>
        <p:nvSpPr>
          <p:cNvPr id="19" name="Rectangle 2050">
            <a:extLst>
              <a:ext uri="{FF2B5EF4-FFF2-40B4-BE49-F238E27FC236}">
                <a16:creationId xmlns:a16="http://schemas.microsoft.com/office/drawing/2014/main" id="{40076A8C-CACE-429D-A6F0-88CF79D915BD}"/>
              </a:ext>
            </a:extLst>
          </p:cNvPr>
          <p:cNvSpPr txBox="1">
            <a:spLocks noChangeArrowheads="1"/>
          </p:cNvSpPr>
          <p:nvPr/>
        </p:nvSpPr>
        <p:spPr>
          <a:xfrm>
            <a:off x="273644" y="1041160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900" b="1" i="1" dirty="0">
                <a:solidFill>
                  <a:srgbClr val="000000"/>
                </a:solidFill>
                <a:ea typeface="+mj-ea"/>
                <a:cs typeface="+mj-cs"/>
              </a:rPr>
              <a:t>Sous quelle(s) forme(s) s</a:t>
            </a:r>
            <a:r>
              <a:rPr lang="fr-FR" sz="900" b="1" i="1" dirty="0"/>
              <a:t>eriez-vous prêt(e) à participer à des projets vous permettant d’avoir accès à des produits locaux de qualité ?</a:t>
            </a:r>
          </a:p>
          <a:p>
            <a:r>
              <a:rPr lang="fr-FR" sz="900" i="1" dirty="0">
                <a:solidFill>
                  <a:srgbClr val="000000"/>
                </a:solidFill>
              </a:rPr>
              <a:t>Base : à ceux qui ont déclaré être prêts à participer à des initiatives (soit 78% des répondants) – Plusieurs réponses possibles</a:t>
            </a:r>
            <a:endParaRPr lang="en-US" sz="900" i="1" dirty="0">
              <a:solidFill>
                <a:srgbClr val="000000"/>
              </a:solidFill>
            </a:endParaRPr>
          </a:p>
        </p:txBody>
      </p:sp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3593B129-C563-4C4D-9C26-2B2026304D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457832"/>
              </p:ext>
            </p:extLst>
          </p:nvPr>
        </p:nvGraphicFramePr>
        <p:xfrm>
          <a:off x="273644" y="1663395"/>
          <a:ext cx="7843306" cy="272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8B0D176-8D62-4C2D-BACD-F2297A31DAFC}"/>
              </a:ext>
            </a:extLst>
          </p:cNvPr>
          <p:cNvSpPr/>
          <p:nvPr/>
        </p:nvSpPr>
        <p:spPr>
          <a:xfrm>
            <a:off x="2704894" y="1747446"/>
            <a:ext cx="4785064" cy="465119"/>
          </a:xfrm>
          <a:prstGeom prst="rect">
            <a:avLst/>
          </a:prstGeom>
          <a:solidFill>
            <a:srgbClr val="5A83AD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325497D-56CE-4689-AF24-F58AD422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38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C10281-C1FC-423C-8F13-71334EF0783D}"/>
              </a:ext>
            </a:extLst>
          </p:cNvPr>
          <p:cNvSpPr txBox="1"/>
          <p:nvPr/>
        </p:nvSpPr>
        <p:spPr>
          <a:xfrm>
            <a:off x="89460" y="4359962"/>
            <a:ext cx="2177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/>
              <a:t>*Créations de codes issues de la codification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EF869C8-4B36-4060-B027-C54E7106A19A}"/>
              </a:ext>
            </a:extLst>
          </p:cNvPr>
          <p:cNvSpPr txBox="1"/>
          <p:nvPr/>
        </p:nvSpPr>
        <p:spPr>
          <a:xfrm>
            <a:off x="7481836" y="1770214"/>
            <a:ext cx="30203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Moins de 18 ans : </a:t>
            </a:r>
            <a:r>
              <a:rPr lang="fr-FR" sz="1050" b="1" dirty="0">
                <a:solidFill>
                  <a:srgbClr val="5A83AD"/>
                </a:solidFill>
              </a:rPr>
              <a:t>73% </a:t>
            </a:r>
          </a:p>
          <a:p>
            <a:r>
              <a:rPr lang="fr-FR" sz="1050" dirty="0"/>
              <a:t>18-24 ans : </a:t>
            </a:r>
            <a:r>
              <a:rPr lang="fr-FR" sz="1050" b="1" dirty="0">
                <a:solidFill>
                  <a:srgbClr val="5A83AD"/>
                </a:solidFill>
              </a:rPr>
              <a:t>73%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C4A475E-FD11-48D6-AF9F-AB7B9AACDE1B}"/>
              </a:ext>
            </a:extLst>
          </p:cNvPr>
          <p:cNvCxnSpPr/>
          <p:nvPr/>
        </p:nvCxnSpPr>
        <p:spPr>
          <a:xfrm>
            <a:off x="7518533" y="1770214"/>
            <a:ext cx="0" cy="415498"/>
          </a:xfrm>
          <a:prstGeom prst="line">
            <a:avLst/>
          </a:prstGeom>
          <a:ln>
            <a:solidFill>
              <a:srgbClr val="5A8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A8B3C99-4C17-4253-92B3-9CC8E7462BD7}"/>
              </a:ext>
            </a:extLst>
          </p:cNvPr>
          <p:cNvSpPr txBox="1"/>
          <p:nvPr/>
        </p:nvSpPr>
        <p:spPr>
          <a:xfrm>
            <a:off x="5849967" y="2235333"/>
            <a:ext cx="30203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Cadres : </a:t>
            </a:r>
            <a:r>
              <a:rPr lang="fr-FR" sz="1050" b="1" dirty="0">
                <a:solidFill>
                  <a:srgbClr val="5A83AD"/>
                </a:solidFill>
              </a:rPr>
              <a:t>47% </a:t>
            </a:r>
          </a:p>
          <a:p>
            <a:r>
              <a:rPr lang="fr-FR" sz="1050" dirty="0"/>
              <a:t>24-35 ans : </a:t>
            </a:r>
            <a:r>
              <a:rPr lang="fr-FR" sz="1050" b="1" dirty="0">
                <a:solidFill>
                  <a:srgbClr val="5A83AD"/>
                </a:solidFill>
              </a:rPr>
              <a:t>32%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21479AD-D873-4A96-ABFD-97A715522D31}"/>
              </a:ext>
            </a:extLst>
          </p:cNvPr>
          <p:cNvCxnSpPr/>
          <p:nvPr/>
        </p:nvCxnSpPr>
        <p:spPr>
          <a:xfrm>
            <a:off x="5899283" y="2235333"/>
            <a:ext cx="0" cy="415498"/>
          </a:xfrm>
          <a:prstGeom prst="line">
            <a:avLst/>
          </a:prstGeom>
          <a:ln>
            <a:solidFill>
              <a:srgbClr val="5A8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31385AD1-16AE-4AD2-B8AB-2B6E6C0EAA44}"/>
              </a:ext>
            </a:extLst>
          </p:cNvPr>
          <p:cNvSpPr txBox="1"/>
          <p:nvPr/>
        </p:nvSpPr>
        <p:spPr>
          <a:xfrm>
            <a:off x="5252555" y="2684678"/>
            <a:ext cx="30203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18-24 ans : </a:t>
            </a:r>
            <a:r>
              <a:rPr lang="fr-FR" sz="1050" b="1" dirty="0">
                <a:solidFill>
                  <a:srgbClr val="5A83AD"/>
                </a:solidFill>
              </a:rPr>
              <a:t>19% </a:t>
            </a:r>
          </a:p>
        </p:txBody>
      </p:sp>
    </p:spTree>
    <p:extLst>
      <p:ext uri="{BB962C8B-B14F-4D97-AF65-F5344CB8AC3E}">
        <p14:creationId xmlns:p14="http://schemas.microsoft.com/office/powerpoint/2010/main" val="3914824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1191434"/>
            <a:ext cx="8487326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900" b="1" i="1" dirty="0"/>
              <a:t>Quels sont, selon vous, les acteurs qui peuvent faire le plus faire évoluer les choses pour favoriser une alimentation durable, bénéficiant à tous, du producteur au consommateur ?</a:t>
            </a:r>
          </a:p>
          <a:p>
            <a:r>
              <a:rPr lang="fr-FR" sz="900" i="1" dirty="0">
                <a:solidFill>
                  <a:srgbClr val="000000"/>
                </a:solidFill>
              </a:rPr>
              <a:t>Base : ensemble – Trois réponses maximum</a:t>
            </a: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143743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Consommateurs, collectivités et agriculteurs, les clés </a:t>
            </a:r>
          </a:p>
          <a:p>
            <a:r>
              <a:rPr lang="fr-FR" sz="2000" b="1" dirty="0"/>
              <a:t>du changement pour une alimentation plus durable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63A601B-FDED-41CC-A654-BD7E7B3E7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58269"/>
              </p:ext>
            </p:extLst>
          </p:nvPr>
        </p:nvGraphicFramePr>
        <p:xfrm>
          <a:off x="0" y="1601554"/>
          <a:ext cx="7572375" cy="305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DBC3F7F-7D8D-4FAB-A934-BB0A3C558F61}"/>
              </a:ext>
            </a:extLst>
          </p:cNvPr>
          <p:cNvCxnSpPr/>
          <p:nvPr/>
        </p:nvCxnSpPr>
        <p:spPr>
          <a:xfrm>
            <a:off x="412767" y="2009775"/>
            <a:ext cx="72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0A6DD1A-13E2-42C4-A82D-6FA98F5B376A}"/>
              </a:ext>
            </a:extLst>
          </p:cNvPr>
          <p:cNvCxnSpPr/>
          <p:nvPr/>
        </p:nvCxnSpPr>
        <p:spPr>
          <a:xfrm>
            <a:off x="178776" y="2600325"/>
            <a:ext cx="72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712ABA-D4E1-4959-B86E-2CA08AFE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39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3ECD147-E8D4-46E4-BBC9-D3D075FCBC09}"/>
              </a:ext>
            </a:extLst>
          </p:cNvPr>
          <p:cNvSpPr txBox="1"/>
          <p:nvPr/>
        </p:nvSpPr>
        <p:spPr>
          <a:xfrm>
            <a:off x="8074040" y="1898734"/>
            <a:ext cx="11960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25-34 ans : </a:t>
            </a:r>
            <a:r>
              <a:rPr lang="fr-FR" sz="900" b="1" dirty="0">
                <a:solidFill>
                  <a:srgbClr val="95AFCA"/>
                </a:solidFill>
              </a:rPr>
              <a:t>45%</a:t>
            </a:r>
            <a:r>
              <a:rPr lang="fr-FR" sz="900" b="1" dirty="0">
                <a:solidFill>
                  <a:srgbClr val="702D83"/>
                </a:solidFill>
              </a:rPr>
              <a:t> </a:t>
            </a:r>
          </a:p>
          <a:p>
            <a:r>
              <a:rPr lang="fr-FR" sz="900" dirty="0"/>
              <a:t>35-49 ans: </a:t>
            </a:r>
            <a:r>
              <a:rPr lang="fr-FR" sz="900" b="1" dirty="0">
                <a:solidFill>
                  <a:srgbClr val="95AFCA"/>
                </a:solidFill>
              </a:rPr>
              <a:t>45%</a:t>
            </a:r>
            <a:r>
              <a:rPr lang="fr-FR" sz="900" b="1" dirty="0">
                <a:solidFill>
                  <a:srgbClr val="702D83"/>
                </a:solidFill>
              </a:rPr>
              <a:t> </a:t>
            </a:r>
          </a:p>
          <a:p>
            <a:r>
              <a:rPr lang="fr-FR" sz="900" dirty="0"/>
              <a:t>CSP+ : </a:t>
            </a:r>
            <a:r>
              <a:rPr lang="fr-FR" sz="900" b="1" dirty="0">
                <a:solidFill>
                  <a:srgbClr val="95AFCA"/>
                </a:solidFill>
              </a:rPr>
              <a:t>45%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0F54F15-5F4B-47AB-847B-D82FD2B77B50}"/>
              </a:ext>
            </a:extLst>
          </p:cNvPr>
          <p:cNvCxnSpPr>
            <a:cxnSpLocks/>
          </p:cNvCxnSpPr>
          <p:nvPr/>
        </p:nvCxnSpPr>
        <p:spPr>
          <a:xfrm>
            <a:off x="6023897" y="2152650"/>
            <a:ext cx="2052000" cy="0"/>
          </a:xfrm>
          <a:prstGeom prst="line">
            <a:avLst/>
          </a:prstGeom>
          <a:ln>
            <a:solidFill>
              <a:srgbClr val="95A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51252F0-BB77-4D0F-BB3A-13CD0361FC2A}"/>
              </a:ext>
            </a:extLst>
          </p:cNvPr>
          <p:cNvCxnSpPr/>
          <p:nvPr/>
        </p:nvCxnSpPr>
        <p:spPr>
          <a:xfrm>
            <a:off x="8074968" y="1876425"/>
            <a:ext cx="0" cy="552450"/>
          </a:xfrm>
          <a:prstGeom prst="line">
            <a:avLst/>
          </a:prstGeom>
          <a:ln>
            <a:solidFill>
              <a:srgbClr val="95A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30F33E9-BFCA-4F05-A0F4-D540BBB570ED}"/>
              </a:ext>
            </a:extLst>
          </p:cNvPr>
          <p:cNvCxnSpPr>
            <a:cxnSpLocks/>
          </p:cNvCxnSpPr>
          <p:nvPr/>
        </p:nvCxnSpPr>
        <p:spPr>
          <a:xfrm>
            <a:off x="5932744" y="2457450"/>
            <a:ext cx="1008000" cy="0"/>
          </a:xfrm>
          <a:prstGeom prst="line">
            <a:avLst/>
          </a:prstGeom>
          <a:ln>
            <a:solidFill>
              <a:srgbClr val="95A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F53FF01-A100-43B2-8117-B73B28E1A978}"/>
              </a:ext>
            </a:extLst>
          </p:cNvPr>
          <p:cNvCxnSpPr/>
          <p:nvPr/>
        </p:nvCxnSpPr>
        <p:spPr>
          <a:xfrm>
            <a:off x="6951262" y="2247900"/>
            <a:ext cx="0" cy="324000"/>
          </a:xfrm>
          <a:prstGeom prst="line">
            <a:avLst/>
          </a:prstGeom>
          <a:ln>
            <a:solidFill>
              <a:srgbClr val="95A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E2F6287-7E3D-428E-B7F5-06BCCE558F58}"/>
              </a:ext>
            </a:extLst>
          </p:cNvPr>
          <p:cNvSpPr txBox="1"/>
          <p:nvPr/>
        </p:nvSpPr>
        <p:spPr>
          <a:xfrm>
            <a:off x="6922976" y="2221359"/>
            <a:ext cx="119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Agriculteurs: </a:t>
            </a:r>
            <a:r>
              <a:rPr lang="fr-FR" sz="900" b="1" dirty="0">
                <a:solidFill>
                  <a:srgbClr val="95AFCA"/>
                </a:solidFill>
              </a:rPr>
              <a:t>55%</a:t>
            </a:r>
            <a:r>
              <a:rPr lang="fr-FR" sz="900" b="1" dirty="0">
                <a:solidFill>
                  <a:srgbClr val="702D83"/>
                </a:solidFill>
              </a:rPr>
              <a:t> </a:t>
            </a:r>
          </a:p>
          <a:p>
            <a:r>
              <a:rPr lang="fr-FR" sz="900" dirty="0"/>
              <a:t>65 ans  et plus: </a:t>
            </a:r>
            <a:r>
              <a:rPr lang="fr-FR" sz="900" b="1" dirty="0">
                <a:solidFill>
                  <a:srgbClr val="95AFCA"/>
                </a:solidFill>
              </a:rPr>
              <a:t>49%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51CE6B7-B3B4-48A4-8D85-90087CD9A466}"/>
              </a:ext>
            </a:extLst>
          </p:cNvPr>
          <p:cNvSpPr txBox="1"/>
          <p:nvPr/>
        </p:nvSpPr>
        <p:spPr>
          <a:xfrm>
            <a:off x="5875097" y="2602306"/>
            <a:ext cx="173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25-34 ans : </a:t>
            </a:r>
            <a:r>
              <a:rPr lang="fr-FR" sz="900" b="1" dirty="0">
                <a:solidFill>
                  <a:srgbClr val="95AFCA"/>
                </a:solidFill>
              </a:rPr>
              <a:t>42%</a:t>
            </a:r>
            <a:r>
              <a:rPr lang="fr-FR" sz="900" b="1" dirty="0">
                <a:solidFill>
                  <a:srgbClr val="702D83"/>
                </a:solidFill>
              </a:rPr>
              <a:t> </a:t>
            </a:r>
            <a:r>
              <a:rPr lang="fr-FR" sz="900" i="1" dirty="0"/>
              <a:t>(3</a:t>
            </a:r>
            <a:r>
              <a:rPr lang="fr-FR" sz="900" i="1" baseline="30000" dirty="0"/>
              <a:t>e</a:t>
            </a:r>
            <a:r>
              <a:rPr lang="fr-FR" sz="900" i="1" dirty="0"/>
              <a:t> rang) </a:t>
            </a:r>
          </a:p>
          <a:p>
            <a:r>
              <a:rPr lang="fr-FR" sz="900" dirty="0"/>
              <a:t>35-49 ans : </a:t>
            </a:r>
            <a:r>
              <a:rPr lang="fr-FR" sz="900" b="1" dirty="0">
                <a:solidFill>
                  <a:srgbClr val="95AFCA"/>
                </a:solidFill>
              </a:rPr>
              <a:t>35%</a:t>
            </a:r>
            <a:r>
              <a:rPr lang="fr-FR" sz="900" b="1" dirty="0">
                <a:solidFill>
                  <a:srgbClr val="702D83"/>
                </a:solidFill>
              </a:rPr>
              <a:t> </a:t>
            </a:r>
            <a:r>
              <a:rPr lang="fr-FR" sz="900" i="1" dirty="0"/>
              <a:t>(3</a:t>
            </a:r>
            <a:r>
              <a:rPr lang="fr-FR" sz="900" i="1" baseline="30000" dirty="0"/>
              <a:t>e</a:t>
            </a:r>
            <a:r>
              <a:rPr lang="fr-FR" sz="900" i="1" dirty="0"/>
              <a:t> rang)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90CB330-5370-483F-A10A-F700674E321A}"/>
              </a:ext>
            </a:extLst>
          </p:cNvPr>
          <p:cNvCxnSpPr>
            <a:cxnSpLocks/>
          </p:cNvCxnSpPr>
          <p:nvPr/>
        </p:nvCxnSpPr>
        <p:spPr>
          <a:xfrm>
            <a:off x="5438269" y="2741490"/>
            <a:ext cx="468000" cy="0"/>
          </a:xfrm>
          <a:prstGeom prst="line">
            <a:avLst/>
          </a:prstGeom>
          <a:ln>
            <a:solidFill>
              <a:srgbClr val="95A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69D8EEF-968B-4864-B59B-2E4E53013E0C}"/>
              </a:ext>
            </a:extLst>
          </p:cNvPr>
          <p:cNvCxnSpPr/>
          <p:nvPr/>
        </p:nvCxnSpPr>
        <p:spPr>
          <a:xfrm>
            <a:off x="5913562" y="2594924"/>
            <a:ext cx="0" cy="324000"/>
          </a:xfrm>
          <a:prstGeom prst="line">
            <a:avLst/>
          </a:prstGeom>
          <a:ln>
            <a:solidFill>
              <a:srgbClr val="95AF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2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C5C251-D4C2-46D9-9FCB-B700FA8C3C0D}"/>
              </a:ext>
            </a:extLst>
          </p:cNvPr>
          <p:cNvSpPr txBox="1"/>
          <p:nvPr/>
        </p:nvSpPr>
        <p:spPr>
          <a:xfrm>
            <a:off x="1846555" y="318599"/>
            <a:ext cx="362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Méthodologie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E4E544-1067-49F0-BDA1-657D15B7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567238"/>
            <a:ext cx="2057400" cy="273844"/>
          </a:xfrm>
        </p:spPr>
        <p:txBody>
          <a:bodyPr/>
          <a:lstStyle/>
          <a:p>
            <a:fld id="{EF126CE3-3D61-7144-94D3-4AC4E8BBDFC0}" type="slidenum">
              <a:rPr lang="fr-FR" smtClean="0"/>
              <a:t>4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40ECE51-B6BE-47FF-8722-E2E2EB7E318D}"/>
              </a:ext>
            </a:extLst>
          </p:cNvPr>
          <p:cNvGrpSpPr/>
          <p:nvPr/>
        </p:nvGrpSpPr>
        <p:grpSpPr>
          <a:xfrm>
            <a:off x="0" y="64293"/>
            <a:ext cx="9144000" cy="5143500"/>
            <a:chOff x="0" y="0"/>
            <a:chExt cx="9144000" cy="51435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14AF725-769E-4A45-A357-349A38F9E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53E54-9234-47B7-9978-67B03CB2F979}"/>
                </a:ext>
              </a:extLst>
            </p:cNvPr>
            <p:cNvSpPr/>
            <p:nvPr/>
          </p:nvSpPr>
          <p:spPr>
            <a:xfrm>
              <a:off x="76200" y="104775"/>
              <a:ext cx="1770355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37B34694-5DAC-452A-9D2C-1FC538AA951B}"/>
              </a:ext>
            </a:extLst>
          </p:cNvPr>
          <p:cNvSpPr txBox="1"/>
          <p:nvPr/>
        </p:nvSpPr>
        <p:spPr>
          <a:xfrm>
            <a:off x="258417" y="242143"/>
            <a:ext cx="452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Profil des répondants (1/2)</a:t>
            </a:r>
          </a:p>
        </p:txBody>
      </p:sp>
      <p:graphicFrame>
        <p:nvGraphicFramePr>
          <p:cNvPr id="39" name="Graphique 38">
            <a:extLst>
              <a:ext uri="{FF2B5EF4-FFF2-40B4-BE49-F238E27FC236}">
                <a16:creationId xmlns:a16="http://schemas.microsoft.com/office/drawing/2014/main" id="{7FC072D5-7AA0-457C-9582-6C6BCEC6C659}"/>
              </a:ext>
            </a:extLst>
          </p:cNvPr>
          <p:cNvGraphicFramePr/>
          <p:nvPr>
            <p:extLst/>
          </p:nvPr>
        </p:nvGraphicFramePr>
        <p:xfrm>
          <a:off x="486046" y="1161573"/>
          <a:ext cx="2857500" cy="175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B21BEC59-4E4C-468F-97BE-C8C7E2EA6D74}"/>
              </a:ext>
            </a:extLst>
          </p:cNvPr>
          <p:cNvSpPr/>
          <p:nvPr/>
        </p:nvSpPr>
        <p:spPr>
          <a:xfrm>
            <a:off x="286291" y="1081546"/>
            <a:ext cx="3372253" cy="39976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AAF908E-677C-4400-A1F2-806DA3FCA567}"/>
              </a:ext>
            </a:extLst>
          </p:cNvPr>
          <p:cNvSpPr txBox="1"/>
          <p:nvPr/>
        </p:nvSpPr>
        <p:spPr>
          <a:xfrm>
            <a:off x="258417" y="1116944"/>
            <a:ext cx="1162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100" b="1" dirty="0">
                <a:solidFill>
                  <a:prstClr val="black"/>
                </a:solidFill>
              </a:rPr>
              <a:t>SEXE</a:t>
            </a:r>
          </a:p>
        </p:txBody>
      </p:sp>
      <p:pic>
        <p:nvPicPr>
          <p:cNvPr id="42" name="Image 41" descr="homme.png">
            <a:extLst>
              <a:ext uri="{FF2B5EF4-FFF2-40B4-BE49-F238E27FC236}">
                <a16:creationId xmlns:a16="http://schemas.microsoft.com/office/drawing/2014/main" id="{2C72666F-0155-425A-BDAC-6CDD3A19B4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879" y="1427587"/>
            <a:ext cx="342028" cy="287993"/>
          </a:xfrm>
          <a:prstGeom prst="rect">
            <a:avLst/>
          </a:prstGeom>
        </p:spPr>
      </p:pic>
      <p:pic>
        <p:nvPicPr>
          <p:cNvPr id="43" name="Image 42" descr="femme.png">
            <a:extLst>
              <a:ext uri="{FF2B5EF4-FFF2-40B4-BE49-F238E27FC236}">
                <a16:creationId xmlns:a16="http://schemas.microsoft.com/office/drawing/2014/main" id="{6E72070A-1E0F-4879-90B8-DF1A39AF8A8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0600" y="2217361"/>
            <a:ext cx="330108" cy="288000"/>
          </a:xfrm>
          <a:prstGeom prst="rect">
            <a:avLst/>
          </a:prstGeom>
        </p:spPr>
      </p:pic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528178D-A038-4A7C-BF2D-40DD25EA3D0F}"/>
              </a:ext>
            </a:extLst>
          </p:cNvPr>
          <p:cNvCxnSpPr/>
          <p:nvPr/>
        </p:nvCxnSpPr>
        <p:spPr>
          <a:xfrm>
            <a:off x="272911" y="2714625"/>
            <a:ext cx="338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7F917C5D-9806-499C-AF06-8596BA4C865A}"/>
              </a:ext>
            </a:extLst>
          </p:cNvPr>
          <p:cNvSpPr txBox="1"/>
          <p:nvPr/>
        </p:nvSpPr>
        <p:spPr>
          <a:xfrm>
            <a:off x="258417" y="2779891"/>
            <a:ext cx="1162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100" b="1" dirty="0">
                <a:solidFill>
                  <a:prstClr val="black"/>
                </a:solidFill>
              </a:rPr>
              <a:t>ÂGE</a:t>
            </a:r>
          </a:p>
        </p:txBody>
      </p:sp>
      <p:graphicFrame>
        <p:nvGraphicFramePr>
          <p:cNvPr id="82" name="Graphique 81">
            <a:extLst>
              <a:ext uri="{FF2B5EF4-FFF2-40B4-BE49-F238E27FC236}">
                <a16:creationId xmlns:a16="http://schemas.microsoft.com/office/drawing/2014/main" id="{C3801C70-4A44-40B6-87F9-60E9C08FB58E}"/>
              </a:ext>
            </a:extLst>
          </p:cNvPr>
          <p:cNvGraphicFramePr/>
          <p:nvPr>
            <p:extLst/>
          </p:nvPr>
        </p:nvGraphicFramePr>
        <p:xfrm>
          <a:off x="277307" y="3220838"/>
          <a:ext cx="3372253" cy="166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3" name="Graphique 82">
            <a:extLst>
              <a:ext uri="{FF2B5EF4-FFF2-40B4-BE49-F238E27FC236}">
                <a16:creationId xmlns:a16="http://schemas.microsoft.com/office/drawing/2014/main" id="{B7AED40F-2424-4AEB-8346-D5552FDD0ABE}"/>
              </a:ext>
            </a:extLst>
          </p:cNvPr>
          <p:cNvGraphicFramePr/>
          <p:nvPr>
            <p:extLst/>
          </p:nvPr>
        </p:nvGraphicFramePr>
        <p:xfrm>
          <a:off x="3347688" y="1367575"/>
          <a:ext cx="5323531" cy="166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8" name="ZoneTexte 87">
            <a:extLst>
              <a:ext uri="{FF2B5EF4-FFF2-40B4-BE49-F238E27FC236}">
                <a16:creationId xmlns:a16="http://schemas.microsoft.com/office/drawing/2014/main" id="{B12EECEA-12AE-4708-A11E-38930291D476}"/>
              </a:ext>
            </a:extLst>
          </p:cNvPr>
          <p:cNvSpPr txBox="1"/>
          <p:nvPr/>
        </p:nvSpPr>
        <p:spPr>
          <a:xfrm>
            <a:off x="3829510" y="1087816"/>
            <a:ext cx="3337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100" b="1" dirty="0">
                <a:solidFill>
                  <a:prstClr val="black"/>
                </a:solidFill>
              </a:rPr>
              <a:t>CATÉGORIE SOCIO-PROFESSIONNELLE</a:t>
            </a:r>
          </a:p>
        </p:txBody>
      </p:sp>
      <p:sp>
        <p:nvSpPr>
          <p:cNvPr id="33" name="Parenthèse fermante 32">
            <a:extLst>
              <a:ext uri="{FF2B5EF4-FFF2-40B4-BE49-F238E27FC236}">
                <a16:creationId xmlns:a16="http://schemas.microsoft.com/office/drawing/2014/main" id="{9902C66F-8EE4-4AE5-84C6-8E2865BB5ED8}"/>
              </a:ext>
            </a:extLst>
          </p:cNvPr>
          <p:cNvSpPr/>
          <p:nvPr/>
        </p:nvSpPr>
        <p:spPr>
          <a:xfrm>
            <a:off x="7219950" y="1367576"/>
            <a:ext cx="47625" cy="674740"/>
          </a:xfrm>
          <a:prstGeom prst="rightBracket">
            <a:avLst/>
          </a:prstGeom>
          <a:ln>
            <a:solidFill>
              <a:srgbClr val="37B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Parenthèse fermante 89">
            <a:extLst>
              <a:ext uri="{FF2B5EF4-FFF2-40B4-BE49-F238E27FC236}">
                <a16:creationId xmlns:a16="http://schemas.microsoft.com/office/drawing/2014/main" id="{7FCD5BC0-6CA0-4573-9FD1-66892CACC8AF}"/>
              </a:ext>
            </a:extLst>
          </p:cNvPr>
          <p:cNvSpPr/>
          <p:nvPr/>
        </p:nvSpPr>
        <p:spPr>
          <a:xfrm>
            <a:off x="7219950" y="2108397"/>
            <a:ext cx="55908" cy="219948"/>
          </a:xfrm>
          <a:prstGeom prst="rightBracket">
            <a:avLst/>
          </a:prstGeom>
          <a:ln>
            <a:solidFill>
              <a:srgbClr val="37B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Parenthèse fermante 90">
            <a:extLst>
              <a:ext uri="{FF2B5EF4-FFF2-40B4-BE49-F238E27FC236}">
                <a16:creationId xmlns:a16="http://schemas.microsoft.com/office/drawing/2014/main" id="{6FC3E6D7-56EC-4801-B6AF-155DBA7FBCC3}"/>
              </a:ext>
            </a:extLst>
          </p:cNvPr>
          <p:cNvSpPr/>
          <p:nvPr/>
        </p:nvSpPr>
        <p:spPr>
          <a:xfrm>
            <a:off x="7219949" y="2405133"/>
            <a:ext cx="47625" cy="576000"/>
          </a:xfrm>
          <a:prstGeom prst="rightBracket">
            <a:avLst/>
          </a:prstGeom>
          <a:ln>
            <a:solidFill>
              <a:srgbClr val="37B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B2D0D6E4-E97E-45BC-A569-386D8B35D468}"/>
              </a:ext>
            </a:extLst>
          </p:cNvPr>
          <p:cNvSpPr txBox="1"/>
          <p:nvPr/>
        </p:nvSpPr>
        <p:spPr>
          <a:xfrm>
            <a:off x="7275858" y="1600732"/>
            <a:ext cx="1019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37B6AC"/>
                </a:solidFill>
              </a:rPr>
              <a:t>CSP+ : 41%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4C3787DB-4254-40BD-AC21-35D3EE108E33}"/>
              </a:ext>
            </a:extLst>
          </p:cNvPr>
          <p:cNvSpPr txBox="1"/>
          <p:nvPr/>
        </p:nvSpPr>
        <p:spPr>
          <a:xfrm>
            <a:off x="7275858" y="2063477"/>
            <a:ext cx="1019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37B6AC"/>
                </a:solidFill>
              </a:rPr>
              <a:t>CSP- : 20%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3D60E2FF-3D7B-4B44-9500-A913F0DB3CD7}"/>
              </a:ext>
            </a:extLst>
          </p:cNvPr>
          <p:cNvSpPr txBox="1"/>
          <p:nvPr/>
        </p:nvSpPr>
        <p:spPr>
          <a:xfrm>
            <a:off x="7275857" y="2553890"/>
            <a:ext cx="1765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37B6AC"/>
                </a:solidFill>
              </a:rPr>
              <a:t>Retraités </a:t>
            </a:r>
            <a:r>
              <a:rPr lang="fr-FR" sz="800" dirty="0">
                <a:solidFill>
                  <a:srgbClr val="37B6AC"/>
                </a:solidFill>
              </a:rPr>
              <a:t>et autres sans activités professionnelles </a:t>
            </a:r>
            <a:r>
              <a:rPr lang="fr-FR" sz="1100" b="1" dirty="0">
                <a:solidFill>
                  <a:srgbClr val="37B6AC"/>
                </a:solidFill>
              </a:rPr>
              <a:t>: 38%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79CCED1D-4564-484E-8460-2F4A43AB23DD}"/>
              </a:ext>
            </a:extLst>
          </p:cNvPr>
          <p:cNvSpPr txBox="1"/>
          <p:nvPr/>
        </p:nvSpPr>
        <p:spPr>
          <a:xfrm>
            <a:off x="4645900" y="2972450"/>
            <a:ext cx="1838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Ne se prononce pas : 1%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472AB13B-28E8-467E-AD39-DCDB6BD6584C}"/>
              </a:ext>
            </a:extLst>
          </p:cNvPr>
          <p:cNvSpPr txBox="1"/>
          <p:nvPr/>
        </p:nvSpPr>
        <p:spPr>
          <a:xfrm>
            <a:off x="3844183" y="3166874"/>
            <a:ext cx="51283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100" b="1" cap="all" dirty="0">
                <a:solidFill>
                  <a:prstClr val="black"/>
                </a:solidFill>
              </a:rPr>
              <a:t>NOMBRE DE PERSONNES DANS LE FOYER / NOMBRE D’ENFANTS</a:t>
            </a:r>
          </a:p>
        </p:txBody>
      </p:sp>
      <p:graphicFrame>
        <p:nvGraphicFramePr>
          <p:cNvPr id="98" name="Graphique 97">
            <a:extLst>
              <a:ext uri="{FF2B5EF4-FFF2-40B4-BE49-F238E27FC236}">
                <a16:creationId xmlns:a16="http://schemas.microsoft.com/office/drawing/2014/main" id="{0254DFAB-89B8-4CC4-97FD-4C9C9C15D67C}"/>
              </a:ext>
            </a:extLst>
          </p:cNvPr>
          <p:cNvGraphicFramePr/>
          <p:nvPr>
            <p:extLst/>
          </p:nvPr>
        </p:nvGraphicFramePr>
        <p:xfrm>
          <a:off x="3760627" y="3512433"/>
          <a:ext cx="2915816" cy="157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9" name="Graphique 98">
            <a:extLst>
              <a:ext uri="{FF2B5EF4-FFF2-40B4-BE49-F238E27FC236}">
                <a16:creationId xmlns:a16="http://schemas.microsoft.com/office/drawing/2014/main" id="{829C4603-2D9B-4D94-A119-587270539E70}"/>
              </a:ext>
            </a:extLst>
          </p:cNvPr>
          <p:cNvGraphicFramePr/>
          <p:nvPr>
            <p:extLst/>
          </p:nvPr>
        </p:nvGraphicFramePr>
        <p:xfrm>
          <a:off x="6094992" y="3608207"/>
          <a:ext cx="2783316" cy="138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3" name="ZoneTexte 102">
            <a:extLst>
              <a:ext uri="{FF2B5EF4-FFF2-40B4-BE49-F238E27FC236}">
                <a16:creationId xmlns:a16="http://schemas.microsoft.com/office/drawing/2014/main" id="{183620A5-8A8F-403C-841C-DF1BA4E5230E}"/>
              </a:ext>
            </a:extLst>
          </p:cNvPr>
          <p:cNvSpPr txBox="1"/>
          <p:nvPr/>
        </p:nvSpPr>
        <p:spPr>
          <a:xfrm>
            <a:off x="3187545" y="4912041"/>
            <a:ext cx="1838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Ne se prononce pas : 1%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A480EB74-337F-4252-8298-AF288E23D205}"/>
              </a:ext>
            </a:extLst>
          </p:cNvPr>
          <p:cNvSpPr txBox="1"/>
          <p:nvPr/>
        </p:nvSpPr>
        <p:spPr>
          <a:xfrm>
            <a:off x="5956456" y="4908715"/>
            <a:ext cx="1838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Ne se prononce pas : 4%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E123BFC-D799-4BB9-AD55-A6D5406A34B1}"/>
              </a:ext>
            </a:extLst>
          </p:cNvPr>
          <p:cNvSpPr/>
          <p:nvPr/>
        </p:nvSpPr>
        <p:spPr>
          <a:xfrm>
            <a:off x="3829510" y="1081546"/>
            <a:ext cx="5143040" cy="39976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81A379CB-9470-49AB-B65A-EFB26C6B13DB}"/>
              </a:ext>
            </a:extLst>
          </p:cNvPr>
          <p:cNvCxnSpPr/>
          <p:nvPr/>
        </p:nvCxnSpPr>
        <p:spPr>
          <a:xfrm>
            <a:off x="3845474" y="3147824"/>
            <a:ext cx="5148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numéro de diapositive 1">
            <a:extLst>
              <a:ext uri="{FF2B5EF4-FFF2-40B4-BE49-F238E27FC236}">
                <a16:creationId xmlns:a16="http://schemas.microsoft.com/office/drawing/2014/main" id="{9C546153-35A8-472F-AE15-61516731B9C4}"/>
              </a:ext>
            </a:extLst>
          </p:cNvPr>
          <p:cNvSpPr txBox="1">
            <a:spLocks/>
          </p:cNvSpPr>
          <p:nvPr/>
        </p:nvSpPr>
        <p:spPr>
          <a:xfrm>
            <a:off x="699864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26CE3-3D61-7144-94D3-4AC4E8BBDFC0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033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209413" y="964355"/>
            <a:ext cx="8725174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900" b="1" i="1" dirty="0"/>
              <a:t>La Région Occitanie va adopter un Plan régional de l’Alimentation, concerté avec les citoyens et destiné à déterminer ses futures actions en matière agricole, économique, environnementale, sociale, sanitaire et culturelle. Vous-même, diriez-vous que ce Plan régionale de l’Alimentation est une démarche…?</a:t>
            </a:r>
          </a:p>
          <a:p>
            <a:r>
              <a:rPr lang="fr-FR" sz="900" i="1" dirty="0">
                <a:solidFill>
                  <a:srgbClr val="000000"/>
                </a:solidFill>
              </a:rPr>
              <a:t>Base : 39 285 répondants – Une seule réponse possible</a:t>
            </a: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228600" y="118576"/>
            <a:ext cx="658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 Plan régional de l’Alimentation, une démarche qui séduit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4F567F-7DE3-4A90-8895-4473411A2FF4}"/>
              </a:ext>
            </a:extLst>
          </p:cNvPr>
          <p:cNvSpPr/>
          <p:nvPr/>
        </p:nvSpPr>
        <p:spPr>
          <a:xfrm>
            <a:off x="342900" y="1742880"/>
            <a:ext cx="8543647" cy="698479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485C08-03C2-4E6D-94E5-45FFD785F35A}"/>
              </a:ext>
            </a:extLst>
          </p:cNvPr>
          <p:cNvSpPr/>
          <p:nvPr/>
        </p:nvSpPr>
        <p:spPr>
          <a:xfrm>
            <a:off x="87336" y="1768953"/>
            <a:ext cx="896932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C00000"/>
                </a:solidFill>
              </a:rPr>
              <a:t>95%</a:t>
            </a:r>
            <a:r>
              <a:rPr lang="fr-FR" sz="4400" b="1" dirty="0">
                <a:solidFill>
                  <a:srgbClr val="5A83AD"/>
                </a:solidFill>
              </a:rPr>
              <a:t> </a:t>
            </a:r>
            <a:r>
              <a:rPr lang="fr-FR" sz="2400" dirty="0"/>
              <a:t>des habitants considèrent </a:t>
            </a:r>
            <a:r>
              <a:rPr lang="fr-FR" sz="2400" b="1" dirty="0"/>
              <a:t>la démarche intéressante</a:t>
            </a:r>
          </a:p>
          <a:p>
            <a:pPr algn="ctr"/>
            <a:r>
              <a:rPr lang="fr-FR" sz="2400" dirty="0"/>
              <a:t>dont </a:t>
            </a:r>
            <a:r>
              <a:rPr lang="fr-FR" sz="3200" b="1" dirty="0">
                <a:solidFill>
                  <a:srgbClr val="C00000"/>
                </a:solidFill>
              </a:rPr>
              <a:t>60%</a:t>
            </a:r>
            <a:r>
              <a:rPr lang="fr-FR" sz="2400" dirty="0"/>
              <a:t> </a:t>
            </a:r>
            <a:r>
              <a:rPr lang="fr-FR" sz="2400" i="1" dirty="0"/>
              <a:t>très intéressante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C19117-1010-44A1-91BC-A1B8A3F0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6CE3-3D61-7144-94D3-4AC4E8BBDFC0}" type="slidenum">
              <a:rPr lang="fr-FR" smtClean="0"/>
              <a:t>40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25F442-1536-4FA3-B70D-35CD89CD9497}"/>
              </a:ext>
            </a:extLst>
          </p:cNvPr>
          <p:cNvSpPr txBox="1"/>
          <p:nvPr/>
        </p:nvSpPr>
        <p:spPr>
          <a:xfrm>
            <a:off x="1599786" y="3087636"/>
            <a:ext cx="584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Femmes : </a:t>
            </a:r>
            <a:r>
              <a:rPr lang="fr-FR" sz="1600" b="1" dirty="0">
                <a:solidFill>
                  <a:srgbClr val="C00000"/>
                </a:solidFill>
              </a:rPr>
              <a:t>64%</a:t>
            </a:r>
          </a:p>
          <a:p>
            <a:pPr algn="ctr"/>
            <a:r>
              <a:rPr lang="fr-FR" sz="1600" dirty="0"/>
              <a:t>Hommes : </a:t>
            </a:r>
            <a:r>
              <a:rPr lang="fr-FR" sz="1600" b="1" dirty="0">
                <a:solidFill>
                  <a:srgbClr val="C00000"/>
                </a:solidFill>
              </a:rPr>
              <a:t>55%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/>
              <a:t>CSP+ : </a:t>
            </a:r>
            <a:r>
              <a:rPr lang="fr-FR" sz="1600" b="1" dirty="0">
                <a:solidFill>
                  <a:srgbClr val="C00000"/>
                </a:solidFill>
              </a:rPr>
              <a:t>64%</a:t>
            </a:r>
          </a:p>
          <a:p>
            <a:pPr algn="ctr"/>
            <a:r>
              <a:rPr lang="fr-FR" sz="1600" dirty="0"/>
              <a:t>CSP- : </a:t>
            </a:r>
            <a:r>
              <a:rPr lang="fr-FR" sz="1600" b="1" dirty="0">
                <a:solidFill>
                  <a:srgbClr val="C00000"/>
                </a:solidFill>
              </a:rPr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1308143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380065" y="2709840"/>
            <a:ext cx="6857349" cy="872135"/>
          </a:xfrm>
        </p:spPr>
        <p:txBody>
          <a:bodyPr anchor="ctr" anchorCtr="0"/>
          <a:lstStyle/>
          <a:p>
            <a:r>
              <a:rPr lang="fr-FR" sz="2400" dirty="0">
                <a:solidFill>
                  <a:schemeClr val="bg2"/>
                </a:solidFill>
              </a:rPr>
              <a:t>ANNEXE</a:t>
            </a:r>
            <a:endParaRPr lang="fr-FR" sz="1600" i="1" dirty="0">
              <a:solidFill>
                <a:schemeClr val="bg2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34D7956-2AC9-4D59-A1AB-08B45758AB4B}"/>
              </a:ext>
            </a:extLst>
          </p:cNvPr>
          <p:cNvCxnSpPr/>
          <p:nvPr/>
        </p:nvCxnSpPr>
        <p:spPr>
          <a:xfrm>
            <a:off x="1236133" y="2506124"/>
            <a:ext cx="0" cy="12869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06732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0">
            <a:extLst>
              <a:ext uri="{FF2B5EF4-FFF2-40B4-BE49-F238E27FC236}">
                <a16:creationId xmlns:a16="http://schemas.microsoft.com/office/drawing/2014/main" id="{C2A8D4CD-DD01-4D01-82A7-F450EC8F2E6B}"/>
              </a:ext>
            </a:extLst>
          </p:cNvPr>
          <p:cNvSpPr txBox="1">
            <a:spLocks noChangeArrowheads="1"/>
          </p:cNvSpPr>
          <p:nvPr/>
        </p:nvSpPr>
        <p:spPr>
          <a:xfrm>
            <a:off x="161374" y="975534"/>
            <a:ext cx="7843307" cy="37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Veuillez indiquer dans quelle mesure vous êtes d’accord ou non avec chacune des affirmations suivantes.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 : ensemble – Une seule réponse possible par item   </a:t>
            </a: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AF2839-1777-4F49-9C57-358BFAD31F06}"/>
              </a:ext>
            </a:extLst>
          </p:cNvPr>
          <p:cNvSpPr txBox="1"/>
          <p:nvPr/>
        </p:nvSpPr>
        <p:spPr>
          <a:xfrm>
            <a:off x="161374" y="167760"/>
            <a:ext cx="6396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L’Occitanie, une région singulière et aux nombreux atouts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703A71-1738-4359-BD2E-E6747D33C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1" r="2500" b="81034"/>
          <a:stretch/>
        </p:blipFill>
        <p:spPr>
          <a:xfrm>
            <a:off x="6697723" y="1"/>
            <a:ext cx="2360551" cy="704850"/>
          </a:xfrm>
          <a:prstGeom prst="rect">
            <a:avLst/>
          </a:prstGeom>
        </p:spPr>
      </p:pic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682C3608-CEAF-4D3A-B45A-683DFB483B41}"/>
              </a:ext>
            </a:extLst>
          </p:cNvPr>
          <p:cNvGraphicFramePr/>
          <p:nvPr>
            <p:extLst/>
          </p:nvPr>
        </p:nvGraphicFramePr>
        <p:xfrm>
          <a:off x="67758" y="1318923"/>
          <a:ext cx="8152317" cy="324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CCD6359-523E-4F66-AF20-95B8B23BAA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97723" y="731592"/>
          <a:ext cx="2446277" cy="3387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342">
                  <a:extLst>
                    <a:ext uri="{9D8B030D-6E8A-4147-A177-3AD203B41FA5}">
                      <a16:colId xmlns:a16="http://schemas.microsoft.com/office/drawing/2014/main" val="449415804"/>
                    </a:ext>
                  </a:extLst>
                </a:gridCol>
                <a:gridCol w="917354">
                  <a:extLst>
                    <a:ext uri="{9D8B030D-6E8A-4147-A177-3AD203B41FA5}">
                      <a16:colId xmlns:a16="http://schemas.microsoft.com/office/drawing/2014/main" val="4169440368"/>
                    </a:ext>
                  </a:extLst>
                </a:gridCol>
                <a:gridCol w="647581">
                  <a:extLst>
                    <a:ext uri="{9D8B030D-6E8A-4147-A177-3AD203B41FA5}">
                      <a16:colId xmlns:a16="http://schemas.microsoft.com/office/drawing/2014/main" val="3991321858"/>
                    </a:ext>
                  </a:extLst>
                </a:gridCol>
              </a:tblGrid>
              <a:tr h="55488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5A83AD"/>
                          </a:solidFill>
                        </a:rPr>
                        <a:t>Total D’accord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F9786D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rgbClr val="F9786D"/>
                          </a:solidFill>
                        </a:rPr>
                        <a:t>Pas d’accord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 se prononce pas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426096"/>
                  </a:ext>
                </a:extLst>
              </a:tr>
              <a:tr h="708205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5A83AD"/>
                          </a:solidFill>
                        </a:rPr>
                        <a:t>96%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9786D"/>
                          </a:solidFill>
                        </a:rPr>
                        <a:t>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771343"/>
                  </a:ext>
                </a:extLst>
              </a:tr>
              <a:tr h="70820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5A83AD"/>
                          </a:solidFill>
                        </a:rPr>
                        <a:t>92%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9786D"/>
                          </a:solidFill>
                        </a:rPr>
                        <a:t>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723108"/>
                  </a:ext>
                </a:extLst>
              </a:tr>
              <a:tr h="70820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5A83AD"/>
                          </a:solidFill>
                        </a:rPr>
                        <a:t>89%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9786D"/>
                          </a:solidFill>
                        </a:rPr>
                        <a:t>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880675"/>
                  </a:ext>
                </a:extLst>
              </a:tr>
              <a:tr h="70820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5A83AD"/>
                          </a:solidFill>
                        </a:rPr>
                        <a:t>38%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9786D"/>
                          </a:solidFill>
                        </a:rPr>
                        <a:t>55%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63580"/>
                  </a:ext>
                </a:extLst>
              </a:tr>
            </a:tbl>
          </a:graphicData>
        </a:graphic>
      </p:graphicFrame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B08E900-763A-44CD-BFAD-83BB7CAE31A9}"/>
              </a:ext>
            </a:extLst>
          </p:cNvPr>
          <p:cNvCxnSpPr/>
          <p:nvPr/>
        </p:nvCxnSpPr>
        <p:spPr>
          <a:xfrm>
            <a:off x="695325" y="3429000"/>
            <a:ext cx="82570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1497295-F20A-48F7-9677-EC03C68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26CE3-3D61-7144-94D3-4AC4E8BBDFC0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0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C5C251-D4C2-46D9-9FCB-B700FA8C3C0D}"/>
              </a:ext>
            </a:extLst>
          </p:cNvPr>
          <p:cNvSpPr txBox="1"/>
          <p:nvPr/>
        </p:nvSpPr>
        <p:spPr>
          <a:xfrm>
            <a:off x="1846555" y="318599"/>
            <a:ext cx="362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Méthodologie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40ECE51-B6BE-47FF-8722-E2E2EB7E318D}"/>
              </a:ext>
            </a:extLst>
          </p:cNvPr>
          <p:cNvGrpSpPr/>
          <p:nvPr/>
        </p:nvGrpSpPr>
        <p:grpSpPr>
          <a:xfrm>
            <a:off x="9525" y="64293"/>
            <a:ext cx="9144000" cy="5143500"/>
            <a:chOff x="0" y="0"/>
            <a:chExt cx="9144000" cy="51435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14AF725-769E-4A45-A357-349A38F9E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53E54-9234-47B7-9978-67B03CB2F979}"/>
                </a:ext>
              </a:extLst>
            </p:cNvPr>
            <p:cNvSpPr/>
            <p:nvPr/>
          </p:nvSpPr>
          <p:spPr>
            <a:xfrm>
              <a:off x="76200" y="104775"/>
              <a:ext cx="1770355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37B34694-5DAC-452A-9D2C-1FC538AA951B}"/>
              </a:ext>
            </a:extLst>
          </p:cNvPr>
          <p:cNvSpPr txBox="1"/>
          <p:nvPr/>
        </p:nvSpPr>
        <p:spPr>
          <a:xfrm>
            <a:off x="155214" y="392500"/>
            <a:ext cx="452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Profil des répondants (2/2)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D5BD9AB-8FA2-4379-BA61-8F5943B4EDC5}"/>
              </a:ext>
            </a:extLst>
          </p:cNvPr>
          <p:cNvSpPr txBox="1"/>
          <p:nvPr/>
        </p:nvSpPr>
        <p:spPr>
          <a:xfrm>
            <a:off x="6086406" y="1193157"/>
            <a:ext cx="2716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100" b="1" dirty="0">
                <a:solidFill>
                  <a:prstClr val="black"/>
                </a:solidFill>
              </a:rPr>
              <a:t>CATÉGORIE D’AGGLOMÉRATION</a:t>
            </a:r>
          </a:p>
        </p:txBody>
      </p:sp>
      <p:graphicFrame>
        <p:nvGraphicFramePr>
          <p:cNvPr id="62" name="Graphique 61">
            <a:extLst>
              <a:ext uri="{FF2B5EF4-FFF2-40B4-BE49-F238E27FC236}">
                <a16:creationId xmlns:a16="http://schemas.microsoft.com/office/drawing/2014/main" id="{59099CA9-4C41-489F-BA4F-846906BBF37F}"/>
              </a:ext>
            </a:extLst>
          </p:cNvPr>
          <p:cNvGraphicFramePr/>
          <p:nvPr>
            <p:extLst/>
          </p:nvPr>
        </p:nvGraphicFramePr>
        <p:xfrm>
          <a:off x="6153378" y="1597936"/>
          <a:ext cx="3622089" cy="157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ZoneTexte 62">
            <a:extLst>
              <a:ext uri="{FF2B5EF4-FFF2-40B4-BE49-F238E27FC236}">
                <a16:creationId xmlns:a16="http://schemas.microsoft.com/office/drawing/2014/main" id="{EE8ED864-DFBE-4902-B5DE-D5BDA57B69D9}"/>
              </a:ext>
            </a:extLst>
          </p:cNvPr>
          <p:cNvSpPr txBox="1"/>
          <p:nvPr/>
        </p:nvSpPr>
        <p:spPr>
          <a:xfrm>
            <a:off x="5544409" y="3026065"/>
            <a:ext cx="1838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Ne se prononce pas : 1%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B9D2F6-C361-4D7C-8671-ED7E9351C7BE}"/>
              </a:ext>
            </a:extLst>
          </p:cNvPr>
          <p:cNvSpPr/>
          <p:nvPr/>
        </p:nvSpPr>
        <p:spPr>
          <a:xfrm>
            <a:off x="4626366" y="4355302"/>
            <a:ext cx="936687" cy="47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FE7A974-C9B2-4DD4-980F-E5E1E5EFDFA7}"/>
              </a:ext>
            </a:extLst>
          </p:cNvPr>
          <p:cNvSpPr txBox="1"/>
          <p:nvPr/>
        </p:nvSpPr>
        <p:spPr>
          <a:xfrm>
            <a:off x="-842968" y="4613374"/>
            <a:ext cx="1838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Autre région : 2%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F8416-E158-44D0-AD5D-898CB138F016}"/>
              </a:ext>
            </a:extLst>
          </p:cNvPr>
          <p:cNvSpPr/>
          <p:nvPr/>
        </p:nvSpPr>
        <p:spPr>
          <a:xfrm>
            <a:off x="4452139" y="4355302"/>
            <a:ext cx="272261" cy="46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F099CC-EB04-4554-B696-7301F096D812}"/>
              </a:ext>
            </a:extLst>
          </p:cNvPr>
          <p:cNvSpPr/>
          <p:nvPr/>
        </p:nvSpPr>
        <p:spPr>
          <a:xfrm>
            <a:off x="4479579" y="4382286"/>
            <a:ext cx="826483" cy="477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FC34C38A-21C3-46D6-9441-5C535AC2F05D}"/>
              </a:ext>
            </a:extLst>
          </p:cNvPr>
          <p:cNvSpPr txBox="1"/>
          <p:nvPr/>
        </p:nvSpPr>
        <p:spPr>
          <a:xfrm>
            <a:off x="168819" y="1193157"/>
            <a:ext cx="2716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100" b="1" dirty="0">
                <a:solidFill>
                  <a:prstClr val="black"/>
                </a:solidFill>
              </a:rPr>
              <a:t>DÉPARTEMENT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97B0CBA-7797-489B-B1B8-7F7FE9D2A02F}"/>
              </a:ext>
            </a:extLst>
          </p:cNvPr>
          <p:cNvCxnSpPr/>
          <p:nvPr/>
        </p:nvCxnSpPr>
        <p:spPr>
          <a:xfrm>
            <a:off x="6058971" y="1289650"/>
            <a:ext cx="0" cy="39243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3FD6F9C2-BCC2-4593-A053-9F3180EEA02E}"/>
              </a:ext>
            </a:extLst>
          </p:cNvPr>
          <p:cNvSpPr txBox="1"/>
          <p:nvPr/>
        </p:nvSpPr>
        <p:spPr>
          <a:xfrm>
            <a:off x="6086406" y="3333438"/>
            <a:ext cx="2716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1100" b="1" dirty="0">
                <a:solidFill>
                  <a:prstClr val="black"/>
                </a:solidFill>
              </a:rPr>
              <a:t>LIEU D’HABITATION</a:t>
            </a:r>
          </a:p>
        </p:txBody>
      </p:sp>
      <p:graphicFrame>
        <p:nvGraphicFramePr>
          <p:cNvPr id="66" name="Graphique 65">
            <a:extLst>
              <a:ext uri="{FF2B5EF4-FFF2-40B4-BE49-F238E27FC236}">
                <a16:creationId xmlns:a16="http://schemas.microsoft.com/office/drawing/2014/main" id="{13DE6CFA-351D-4620-9CD4-694F040F1D2C}"/>
              </a:ext>
            </a:extLst>
          </p:cNvPr>
          <p:cNvGraphicFramePr/>
          <p:nvPr>
            <p:extLst/>
          </p:nvPr>
        </p:nvGraphicFramePr>
        <p:xfrm>
          <a:off x="6000222" y="3595048"/>
          <a:ext cx="3622089" cy="157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7" name="ZoneTexte 66">
            <a:extLst>
              <a:ext uri="{FF2B5EF4-FFF2-40B4-BE49-F238E27FC236}">
                <a16:creationId xmlns:a16="http://schemas.microsoft.com/office/drawing/2014/main" id="{A8B44EA6-848E-4F71-A8DD-F94814E5D8E1}"/>
              </a:ext>
            </a:extLst>
          </p:cNvPr>
          <p:cNvSpPr txBox="1"/>
          <p:nvPr/>
        </p:nvSpPr>
        <p:spPr>
          <a:xfrm>
            <a:off x="5529274" y="4936627"/>
            <a:ext cx="1838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>
                <a:solidFill>
                  <a:schemeClr val="bg1">
                    <a:lumMod val="65000"/>
                  </a:schemeClr>
                </a:solidFill>
              </a:rPr>
              <a:t>Ne se prononce pas : 1%</a:t>
            </a:r>
          </a:p>
        </p:txBody>
      </p:sp>
      <p:grpSp>
        <p:nvGrpSpPr>
          <p:cNvPr id="97" name="Group 206">
            <a:extLst>
              <a:ext uri="{FF2B5EF4-FFF2-40B4-BE49-F238E27FC236}">
                <a16:creationId xmlns:a16="http://schemas.microsoft.com/office/drawing/2014/main" id="{9BCCA554-936F-4BDF-83C0-D3F9B6B767D8}"/>
              </a:ext>
            </a:extLst>
          </p:cNvPr>
          <p:cNvGrpSpPr>
            <a:grpSpLocks/>
          </p:cNvGrpSpPr>
          <p:nvPr/>
        </p:nvGrpSpPr>
        <p:grpSpPr bwMode="auto">
          <a:xfrm>
            <a:off x="145224" y="1255858"/>
            <a:ext cx="4169940" cy="3390900"/>
            <a:chOff x="196" y="434"/>
            <a:chExt cx="198" cy="177"/>
          </a:xfrm>
          <a:solidFill>
            <a:schemeClr val="accent4">
              <a:lumMod val="50000"/>
            </a:schemeClr>
          </a:solidFill>
        </p:grpSpPr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D4D16691-1711-4FC5-90CD-F41DD3FC8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" y="434"/>
              <a:ext cx="64" cy="59"/>
            </a:xfrm>
            <a:custGeom>
              <a:avLst/>
              <a:gdLst>
                <a:gd name="T0" fmla="*/ 85 w 20000"/>
                <a:gd name="T1" fmla="*/ 11480 h 20000"/>
                <a:gd name="T2" fmla="*/ 1501 w 20000"/>
                <a:gd name="T3" fmla="*/ 10938 h 20000"/>
                <a:gd name="T4" fmla="*/ 7653 w 20000"/>
                <a:gd name="T5" fmla="*/ 3706 h 20000"/>
                <a:gd name="T6" fmla="*/ 7844 w 20000"/>
                <a:gd name="T7" fmla="*/ 249 h 20000"/>
                <a:gd name="T8" fmla="*/ 10719 w 20000"/>
                <a:gd name="T9" fmla="*/ 0 h 20000"/>
                <a:gd name="T10" fmla="*/ 13023 w 20000"/>
                <a:gd name="T11" fmla="*/ 2667 h 20000"/>
                <a:gd name="T12" fmla="*/ 17844 w 20000"/>
                <a:gd name="T13" fmla="*/ 1514 h 20000"/>
                <a:gd name="T14" fmla="*/ 17928 w 20000"/>
                <a:gd name="T15" fmla="*/ 2102 h 20000"/>
                <a:gd name="T16" fmla="*/ 19450 w 20000"/>
                <a:gd name="T17" fmla="*/ 6079 h 20000"/>
                <a:gd name="T18" fmla="*/ 18668 w 20000"/>
                <a:gd name="T19" fmla="*/ 8271 h 20000"/>
                <a:gd name="T20" fmla="*/ 19979 w 20000"/>
                <a:gd name="T21" fmla="*/ 10237 h 20000"/>
                <a:gd name="T22" fmla="*/ 13996 w 20000"/>
                <a:gd name="T23" fmla="*/ 13492 h 20000"/>
                <a:gd name="T24" fmla="*/ 14080 w 20000"/>
                <a:gd name="T25" fmla="*/ 13944 h 20000"/>
                <a:gd name="T26" fmla="*/ 14503 w 20000"/>
                <a:gd name="T27" fmla="*/ 17062 h 20000"/>
                <a:gd name="T28" fmla="*/ 10529 w 20000"/>
                <a:gd name="T29" fmla="*/ 18576 h 20000"/>
                <a:gd name="T30" fmla="*/ 9556 w 20000"/>
                <a:gd name="T31" fmla="*/ 17718 h 20000"/>
                <a:gd name="T32" fmla="*/ 8964 w 20000"/>
                <a:gd name="T33" fmla="*/ 19480 h 20000"/>
                <a:gd name="T34" fmla="*/ 7801 w 20000"/>
                <a:gd name="T35" fmla="*/ 18147 h 20000"/>
                <a:gd name="T36" fmla="*/ 5899 w 20000"/>
                <a:gd name="T37" fmla="*/ 19977 h 20000"/>
                <a:gd name="T38" fmla="*/ 4778 w 20000"/>
                <a:gd name="T39" fmla="*/ 19232 h 20000"/>
                <a:gd name="T40" fmla="*/ 4884 w 20000"/>
                <a:gd name="T41" fmla="*/ 17853 h 20000"/>
                <a:gd name="T42" fmla="*/ 3552 w 20000"/>
                <a:gd name="T43" fmla="*/ 18305 h 20000"/>
                <a:gd name="T44" fmla="*/ 1480 w 20000"/>
                <a:gd name="T45" fmla="*/ 16384 h 20000"/>
                <a:gd name="T46" fmla="*/ 2283 w 20000"/>
                <a:gd name="T47" fmla="*/ 15435 h 20000"/>
                <a:gd name="T48" fmla="*/ 1247 w 20000"/>
                <a:gd name="T49" fmla="*/ 15684 h 20000"/>
                <a:gd name="T50" fmla="*/ 0 w 20000"/>
                <a:gd name="T51" fmla="*/ 11638 h 20000"/>
                <a:gd name="T52" fmla="*/ 85 w 20000"/>
                <a:gd name="T53" fmla="*/ 1148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000" h="20000">
                  <a:moveTo>
                    <a:pt x="85" y="11480"/>
                  </a:moveTo>
                  <a:lnTo>
                    <a:pt x="1501" y="10938"/>
                  </a:lnTo>
                  <a:lnTo>
                    <a:pt x="7653" y="3706"/>
                  </a:lnTo>
                  <a:lnTo>
                    <a:pt x="7844" y="249"/>
                  </a:lnTo>
                  <a:lnTo>
                    <a:pt x="10719" y="0"/>
                  </a:lnTo>
                  <a:lnTo>
                    <a:pt x="13023" y="2667"/>
                  </a:lnTo>
                  <a:lnTo>
                    <a:pt x="17844" y="1514"/>
                  </a:lnTo>
                  <a:lnTo>
                    <a:pt x="17928" y="2102"/>
                  </a:lnTo>
                  <a:lnTo>
                    <a:pt x="19450" y="6079"/>
                  </a:lnTo>
                  <a:lnTo>
                    <a:pt x="18668" y="8271"/>
                  </a:lnTo>
                  <a:lnTo>
                    <a:pt x="19979" y="10237"/>
                  </a:lnTo>
                  <a:lnTo>
                    <a:pt x="13996" y="13492"/>
                  </a:lnTo>
                  <a:lnTo>
                    <a:pt x="14080" y="13944"/>
                  </a:lnTo>
                  <a:lnTo>
                    <a:pt x="14503" y="17062"/>
                  </a:lnTo>
                  <a:lnTo>
                    <a:pt x="10529" y="18576"/>
                  </a:lnTo>
                  <a:lnTo>
                    <a:pt x="9556" y="17718"/>
                  </a:lnTo>
                  <a:lnTo>
                    <a:pt x="8964" y="19480"/>
                  </a:lnTo>
                  <a:lnTo>
                    <a:pt x="7801" y="18147"/>
                  </a:lnTo>
                  <a:lnTo>
                    <a:pt x="5899" y="19977"/>
                  </a:lnTo>
                  <a:lnTo>
                    <a:pt x="4778" y="19232"/>
                  </a:lnTo>
                  <a:lnTo>
                    <a:pt x="4884" y="17853"/>
                  </a:lnTo>
                  <a:lnTo>
                    <a:pt x="3552" y="18305"/>
                  </a:lnTo>
                  <a:lnTo>
                    <a:pt x="1480" y="16384"/>
                  </a:lnTo>
                  <a:lnTo>
                    <a:pt x="2283" y="15435"/>
                  </a:lnTo>
                  <a:lnTo>
                    <a:pt x="1247" y="15684"/>
                  </a:lnTo>
                  <a:lnTo>
                    <a:pt x="0" y="11638"/>
                  </a:lnTo>
                  <a:lnTo>
                    <a:pt x="85" y="1148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1EB85830-06DE-4741-8956-04F0BAB7D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494"/>
              <a:ext cx="73" cy="59"/>
            </a:xfrm>
            <a:custGeom>
              <a:avLst/>
              <a:gdLst>
                <a:gd name="T0" fmla="*/ 55 w 20000"/>
                <a:gd name="T1" fmla="*/ 5941 h 20000"/>
                <a:gd name="T2" fmla="*/ 294 w 20000"/>
                <a:gd name="T3" fmla="*/ 6712 h 20000"/>
                <a:gd name="T4" fmla="*/ 697 w 20000"/>
                <a:gd name="T5" fmla="*/ 9206 h 20000"/>
                <a:gd name="T6" fmla="*/ 2367 w 20000"/>
                <a:gd name="T7" fmla="*/ 11655 h 20000"/>
                <a:gd name="T8" fmla="*/ 1761 w 20000"/>
                <a:gd name="T9" fmla="*/ 12200 h 20000"/>
                <a:gd name="T10" fmla="*/ 2716 w 20000"/>
                <a:gd name="T11" fmla="*/ 12948 h 20000"/>
                <a:gd name="T12" fmla="*/ 2073 w 20000"/>
                <a:gd name="T13" fmla="*/ 13810 h 20000"/>
                <a:gd name="T14" fmla="*/ 5284 w 20000"/>
                <a:gd name="T15" fmla="*/ 17007 h 20000"/>
                <a:gd name="T16" fmla="*/ 7193 w 20000"/>
                <a:gd name="T17" fmla="*/ 17052 h 20000"/>
                <a:gd name="T18" fmla="*/ 6936 w 20000"/>
                <a:gd name="T19" fmla="*/ 18662 h 20000"/>
                <a:gd name="T20" fmla="*/ 9523 w 20000"/>
                <a:gd name="T21" fmla="*/ 19977 h 20000"/>
                <a:gd name="T22" fmla="*/ 10202 w 20000"/>
                <a:gd name="T23" fmla="*/ 18163 h 20000"/>
                <a:gd name="T24" fmla="*/ 14661 w 20000"/>
                <a:gd name="T25" fmla="*/ 19116 h 20000"/>
                <a:gd name="T26" fmla="*/ 16147 w 20000"/>
                <a:gd name="T27" fmla="*/ 17982 h 20000"/>
                <a:gd name="T28" fmla="*/ 15376 w 20000"/>
                <a:gd name="T29" fmla="*/ 15601 h 20000"/>
                <a:gd name="T30" fmla="*/ 15835 w 20000"/>
                <a:gd name="T31" fmla="*/ 13379 h 20000"/>
                <a:gd name="T32" fmla="*/ 17303 w 20000"/>
                <a:gd name="T33" fmla="*/ 14444 h 20000"/>
                <a:gd name="T34" fmla="*/ 19982 w 20000"/>
                <a:gd name="T35" fmla="*/ 12494 h 20000"/>
                <a:gd name="T36" fmla="*/ 19450 w 20000"/>
                <a:gd name="T37" fmla="*/ 11315 h 20000"/>
                <a:gd name="T38" fmla="*/ 17193 w 20000"/>
                <a:gd name="T39" fmla="*/ 11655 h 20000"/>
                <a:gd name="T40" fmla="*/ 15523 w 20000"/>
                <a:gd name="T41" fmla="*/ 10295 h 20000"/>
                <a:gd name="T42" fmla="*/ 13706 w 20000"/>
                <a:gd name="T43" fmla="*/ 4603 h 20000"/>
                <a:gd name="T44" fmla="*/ 11376 w 20000"/>
                <a:gd name="T45" fmla="*/ 1859 h 20000"/>
                <a:gd name="T46" fmla="*/ 9358 w 20000"/>
                <a:gd name="T47" fmla="*/ 1587 h 20000"/>
                <a:gd name="T48" fmla="*/ 9982 w 20000"/>
                <a:gd name="T49" fmla="*/ 1043 h 20000"/>
                <a:gd name="T50" fmla="*/ 8844 w 20000"/>
                <a:gd name="T51" fmla="*/ 0 h 20000"/>
                <a:gd name="T52" fmla="*/ 6624 w 20000"/>
                <a:gd name="T53" fmla="*/ 1088 h 20000"/>
                <a:gd name="T54" fmla="*/ 5505 w 20000"/>
                <a:gd name="T55" fmla="*/ 794 h 20000"/>
                <a:gd name="T56" fmla="*/ 3505 w 20000"/>
                <a:gd name="T57" fmla="*/ 2449 h 20000"/>
                <a:gd name="T58" fmla="*/ 1798 w 20000"/>
                <a:gd name="T59" fmla="*/ 1882 h 20000"/>
                <a:gd name="T60" fmla="*/ 2440 w 20000"/>
                <a:gd name="T61" fmla="*/ 3628 h 20000"/>
                <a:gd name="T62" fmla="*/ 1229 w 20000"/>
                <a:gd name="T63" fmla="*/ 5601 h 20000"/>
                <a:gd name="T64" fmla="*/ 0 w 20000"/>
                <a:gd name="T65" fmla="*/ 5692 h 20000"/>
                <a:gd name="T66" fmla="*/ 55 w 20000"/>
                <a:gd name="T67" fmla="*/ 594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55" y="5941"/>
                  </a:moveTo>
                  <a:lnTo>
                    <a:pt x="294" y="6712"/>
                  </a:lnTo>
                  <a:lnTo>
                    <a:pt x="697" y="9206"/>
                  </a:lnTo>
                  <a:lnTo>
                    <a:pt x="2367" y="11655"/>
                  </a:lnTo>
                  <a:lnTo>
                    <a:pt x="1761" y="12200"/>
                  </a:lnTo>
                  <a:lnTo>
                    <a:pt x="2716" y="12948"/>
                  </a:lnTo>
                  <a:lnTo>
                    <a:pt x="2073" y="13810"/>
                  </a:lnTo>
                  <a:lnTo>
                    <a:pt x="5284" y="17007"/>
                  </a:lnTo>
                  <a:lnTo>
                    <a:pt x="7193" y="17052"/>
                  </a:lnTo>
                  <a:lnTo>
                    <a:pt x="6936" y="18662"/>
                  </a:lnTo>
                  <a:lnTo>
                    <a:pt x="9523" y="19977"/>
                  </a:lnTo>
                  <a:lnTo>
                    <a:pt x="10202" y="18163"/>
                  </a:lnTo>
                  <a:lnTo>
                    <a:pt x="14661" y="19116"/>
                  </a:lnTo>
                  <a:lnTo>
                    <a:pt x="16147" y="17982"/>
                  </a:lnTo>
                  <a:lnTo>
                    <a:pt x="15376" y="15601"/>
                  </a:lnTo>
                  <a:lnTo>
                    <a:pt x="15835" y="13379"/>
                  </a:lnTo>
                  <a:lnTo>
                    <a:pt x="17303" y="14444"/>
                  </a:lnTo>
                  <a:lnTo>
                    <a:pt x="19982" y="12494"/>
                  </a:lnTo>
                  <a:lnTo>
                    <a:pt x="19450" y="11315"/>
                  </a:lnTo>
                  <a:lnTo>
                    <a:pt x="17193" y="11655"/>
                  </a:lnTo>
                  <a:lnTo>
                    <a:pt x="15523" y="10295"/>
                  </a:lnTo>
                  <a:lnTo>
                    <a:pt x="13706" y="4603"/>
                  </a:lnTo>
                  <a:lnTo>
                    <a:pt x="11376" y="1859"/>
                  </a:lnTo>
                  <a:lnTo>
                    <a:pt x="9358" y="1587"/>
                  </a:lnTo>
                  <a:lnTo>
                    <a:pt x="9982" y="1043"/>
                  </a:lnTo>
                  <a:lnTo>
                    <a:pt x="8844" y="0"/>
                  </a:lnTo>
                  <a:lnTo>
                    <a:pt x="6624" y="1088"/>
                  </a:lnTo>
                  <a:lnTo>
                    <a:pt x="5505" y="794"/>
                  </a:lnTo>
                  <a:lnTo>
                    <a:pt x="3505" y="2449"/>
                  </a:lnTo>
                  <a:lnTo>
                    <a:pt x="1798" y="1882"/>
                  </a:lnTo>
                  <a:lnTo>
                    <a:pt x="2440" y="3628"/>
                  </a:lnTo>
                  <a:lnTo>
                    <a:pt x="1229" y="5601"/>
                  </a:lnTo>
                  <a:lnTo>
                    <a:pt x="0" y="5692"/>
                  </a:lnTo>
                  <a:lnTo>
                    <a:pt x="55" y="594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0" name="Freeform 108">
              <a:extLst>
                <a:ext uri="{FF2B5EF4-FFF2-40B4-BE49-F238E27FC236}">
                  <a16:creationId xmlns:a16="http://schemas.microsoft.com/office/drawing/2014/main" id="{8D53F63C-0938-4BFB-9BE0-6591BDCC1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558"/>
              <a:ext cx="70" cy="53"/>
            </a:xfrm>
            <a:custGeom>
              <a:avLst/>
              <a:gdLst>
                <a:gd name="T0" fmla="*/ 19 w 20000"/>
                <a:gd name="T1" fmla="*/ 10274 h 20000"/>
                <a:gd name="T2" fmla="*/ 2302 w 20000"/>
                <a:gd name="T3" fmla="*/ 8731 h 20000"/>
                <a:gd name="T4" fmla="*/ 2566 w 20000"/>
                <a:gd name="T5" fmla="*/ 5423 h 20000"/>
                <a:gd name="T6" fmla="*/ 3528 w 20000"/>
                <a:gd name="T7" fmla="*/ 4279 h 20000"/>
                <a:gd name="T8" fmla="*/ 6642 w 20000"/>
                <a:gd name="T9" fmla="*/ 5746 h 20000"/>
                <a:gd name="T10" fmla="*/ 7189 w 20000"/>
                <a:gd name="T11" fmla="*/ 4851 h 20000"/>
                <a:gd name="T12" fmla="*/ 6189 w 20000"/>
                <a:gd name="T13" fmla="*/ 3184 h 20000"/>
                <a:gd name="T14" fmla="*/ 8472 w 20000"/>
                <a:gd name="T15" fmla="*/ 2313 h 20000"/>
                <a:gd name="T16" fmla="*/ 7151 w 20000"/>
                <a:gd name="T17" fmla="*/ 1070 h 20000"/>
                <a:gd name="T18" fmla="*/ 7642 w 20000"/>
                <a:gd name="T19" fmla="*/ 0 h 20000"/>
                <a:gd name="T20" fmla="*/ 9774 w 20000"/>
                <a:gd name="T21" fmla="*/ 2711 h 20000"/>
                <a:gd name="T22" fmla="*/ 10170 w 20000"/>
                <a:gd name="T23" fmla="*/ 597 h 20000"/>
                <a:gd name="T24" fmla="*/ 12302 w 20000"/>
                <a:gd name="T25" fmla="*/ 2065 h 20000"/>
                <a:gd name="T26" fmla="*/ 13075 w 20000"/>
                <a:gd name="T27" fmla="*/ 1144 h 20000"/>
                <a:gd name="T28" fmla="*/ 13396 w 20000"/>
                <a:gd name="T29" fmla="*/ 3408 h 20000"/>
                <a:gd name="T30" fmla="*/ 16811 w 20000"/>
                <a:gd name="T31" fmla="*/ 5274 h 20000"/>
                <a:gd name="T32" fmla="*/ 17415 w 20000"/>
                <a:gd name="T33" fmla="*/ 7736 h 20000"/>
                <a:gd name="T34" fmla="*/ 17642 w 20000"/>
                <a:gd name="T35" fmla="*/ 9677 h 20000"/>
                <a:gd name="T36" fmla="*/ 16566 w 20000"/>
                <a:gd name="T37" fmla="*/ 10124 h 20000"/>
                <a:gd name="T38" fmla="*/ 17358 w 20000"/>
                <a:gd name="T39" fmla="*/ 11915 h 20000"/>
                <a:gd name="T40" fmla="*/ 15434 w 20000"/>
                <a:gd name="T41" fmla="*/ 13383 h 20000"/>
                <a:gd name="T42" fmla="*/ 16811 w 20000"/>
                <a:gd name="T43" fmla="*/ 15622 h 20000"/>
                <a:gd name="T44" fmla="*/ 18736 w 20000"/>
                <a:gd name="T45" fmla="*/ 15174 h 20000"/>
                <a:gd name="T46" fmla="*/ 19981 w 20000"/>
                <a:gd name="T47" fmla="*/ 17662 h 20000"/>
                <a:gd name="T48" fmla="*/ 17566 w 20000"/>
                <a:gd name="T49" fmla="*/ 17736 h 20000"/>
                <a:gd name="T50" fmla="*/ 14245 w 20000"/>
                <a:gd name="T51" fmla="*/ 19975 h 20000"/>
                <a:gd name="T52" fmla="*/ 10868 w 20000"/>
                <a:gd name="T53" fmla="*/ 17736 h 20000"/>
                <a:gd name="T54" fmla="*/ 9057 w 20000"/>
                <a:gd name="T55" fmla="*/ 18930 h 20000"/>
                <a:gd name="T56" fmla="*/ 7811 w 20000"/>
                <a:gd name="T57" fmla="*/ 15796 h 20000"/>
                <a:gd name="T58" fmla="*/ 5057 w 20000"/>
                <a:gd name="T59" fmla="*/ 16020 h 20000"/>
                <a:gd name="T60" fmla="*/ 3679 w 20000"/>
                <a:gd name="T61" fmla="*/ 13856 h 20000"/>
                <a:gd name="T62" fmla="*/ 321 w 20000"/>
                <a:gd name="T63" fmla="*/ 12612 h 20000"/>
                <a:gd name="T64" fmla="*/ 0 w 20000"/>
                <a:gd name="T65" fmla="*/ 10498 h 20000"/>
                <a:gd name="T66" fmla="*/ 19 w 20000"/>
                <a:gd name="T67" fmla="*/ 10274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19" y="10274"/>
                  </a:moveTo>
                  <a:lnTo>
                    <a:pt x="2302" y="8731"/>
                  </a:lnTo>
                  <a:lnTo>
                    <a:pt x="2566" y="5423"/>
                  </a:lnTo>
                  <a:lnTo>
                    <a:pt x="3528" y="4279"/>
                  </a:lnTo>
                  <a:lnTo>
                    <a:pt x="6642" y="5746"/>
                  </a:lnTo>
                  <a:lnTo>
                    <a:pt x="7189" y="4851"/>
                  </a:lnTo>
                  <a:lnTo>
                    <a:pt x="6189" y="3184"/>
                  </a:lnTo>
                  <a:lnTo>
                    <a:pt x="8472" y="2313"/>
                  </a:lnTo>
                  <a:lnTo>
                    <a:pt x="7151" y="1070"/>
                  </a:lnTo>
                  <a:lnTo>
                    <a:pt x="7642" y="0"/>
                  </a:lnTo>
                  <a:lnTo>
                    <a:pt x="9774" y="2711"/>
                  </a:lnTo>
                  <a:lnTo>
                    <a:pt x="10170" y="597"/>
                  </a:lnTo>
                  <a:lnTo>
                    <a:pt x="12302" y="2065"/>
                  </a:lnTo>
                  <a:lnTo>
                    <a:pt x="13075" y="1144"/>
                  </a:lnTo>
                  <a:lnTo>
                    <a:pt x="13396" y="3408"/>
                  </a:lnTo>
                  <a:lnTo>
                    <a:pt x="16811" y="5274"/>
                  </a:lnTo>
                  <a:lnTo>
                    <a:pt x="17415" y="7736"/>
                  </a:lnTo>
                  <a:lnTo>
                    <a:pt x="17642" y="9677"/>
                  </a:lnTo>
                  <a:lnTo>
                    <a:pt x="16566" y="10124"/>
                  </a:lnTo>
                  <a:lnTo>
                    <a:pt x="17358" y="11915"/>
                  </a:lnTo>
                  <a:lnTo>
                    <a:pt x="15434" y="13383"/>
                  </a:lnTo>
                  <a:lnTo>
                    <a:pt x="16811" y="15622"/>
                  </a:lnTo>
                  <a:lnTo>
                    <a:pt x="18736" y="15174"/>
                  </a:lnTo>
                  <a:lnTo>
                    <a:pt x="19981" y="17662"/>
                  </a:lnTo>
                  <a:lnTo>
                    <a:pt x="17566" y="17736"/>
                  </a:lnTo>
                  <a:lnTo>
                    <a:pt x="14245" y="19975"/>
                  </a:lnTo>
                  <a:lnTo>
                    <a:pt x="10868" y="17736"/>
                  </a:lnTo>
                  <a:lnTo>
                    <a:pt x="9057" y="18930"/>
                  </a:lnTo>
                  <a:lnTo>
                    <a:pt x="7811" y="15796"/>
                  </a:lnTo>
                  <a:lnTo>
                    <a:pt x="5057" y="16020"/>
                  </a:lnTo>
                  <a:lnTo>
                    <a:pt x="3679" y="13856"/>
                  </a:lnTo>
                  <a:lnTo>
                    <a:pt x="321" y="12612"/>
                  </a:lnTo>
                  <a:lnTo>
                    <a:pt x="0" y="10498"/>
                  </a:lnTo>
                  <a:lnTo>
                    <a:pt x="19" y="1027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110">
              <a:extLst>
                <a:ext uri="{FF2B5EF4-FFF2-40B4-BE49-F238E27FC236}">
                  <a16:creationId xmlns:a16="http://schemas.microsoft.com/office/drawing/2014/main" id="{859AC599-A94B-4537-A2D6-66C6439C9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442"/>
              <a:ext cx="82" cy="89"/>
            </a:xfrm>
            <a:custGeom>
              <a:avLst/>
              <a:gdLst>
                <a:gd name="T0" fmla="*/ 65 w 20000"/>
                <a:gd name="T1" fmla="*/ 7470 h 20000"/>
                <a:gd name="T2" fmla="*/ 388 w 20000"/>
                <a:gd name="T3" fmla="*/ 9509 h 20000"/>
                <a:gd name="T4" fmla="*/ 258 w 20000"/>
                <a:gd name="T5" fmla="*/ 10253 h 20000"/>
                <a:gd name="T6" fmla="*/ 1502 w 20000"/>
                <a:gd name="T7" fmla="*/ 10491 h 20000"/>
                <a:gd name="T8" fmla="*/ 485 w 20000"/>
                <a:gd name="T9" fmla="*/ 11577 h 20000"/>
                <a:gd name="T10" fmla="*/ 1777 w 20000"/>
                <a:gd name="T11" fmla="*/ 12485 h 20000"/>
                <a:gd name="T12" fmla="*/ 3732 w 20000"/>
                <a:gd name="T13" fmla="*/ 11771 h 20000"/>
                <a:gd name="T14" fmla="*/ 4733 w 20000"/>
                <a:gd name="T15" fmla="*/ 12455 h 20000"/>
                <a:gd name="T16" fmla="*/ 4200 w 20000"/>
                <a:gd name="T17" fmla="*/ 12813 h 20000"/>
                <a:gd name="T18" fmla="*/ 5977 w 20000"/>
                <a:gd name="T19" fmla="*/ 12991 h 20000"/>
                <a:gd name="T20" fmla="*/ 8029 w 20000"/>
                <a:gd name="T21" fmla="*/ 14792 h 20000"/>
                <a:gd name="T22" fmla="*/ 9628 w 20000"/>
                <a:gd name="T23" fmla="*/ 18542 h 20000"/>
                <a:gd name="T24" fmla="*/ 11082 w 20000"/>
                <a:gd name="T25" fmla="*/ 19420 h 20000"/>
                <a:gd name="T26" fmla="*/ 13086 w 20000"/>
                <a:gd name="T27" fmla="*/ 19196 h 20000"/>
                <a:gd name="T28" fmla="*/ 13538 w 20000"/>
                <a:gd name="T29" fmla="*/ 19985 h 20000"/>
                <a:gd name="T30" fmla="*/ 15073 w 20000"/>
                <a:gd name="T31" fmla="*/ 19985 h 20000"/>
                <a:gd name="T32" fmla="*/ 15170 w 20000"/>
                <a:gd name="T33" fmla="*/ 17723 h 20000"/>
                <a:gd name="T34" fmla="*/ 17157 w 20000"/>
                <a:gd name="T35" fmla="*/ 18021 h 20000"/>
                <a:gd name="T36" fmla="*/ 17658 w 20000"/>
                <a:gd name="T37" fmla="*/ 16815 h 20000"/>
                <a:gd name="T38" fmla="*/ 18853 w 20000"/>
                <a:gd name="T39" fmla="*/ 16458 h 20000"/>
                <a:gd name="T40" fmla="*/ 19984 w 20000"/>
                <a:gd name="T41" fmla="*/ 14777 h 20000"/>
                <a:gd name="T42" fmla="*/ 17658 w 20000"/>
                <a:gd name="T43" fmla="*/ 13631 h 20000"/>
                <a:gd name="T44" fmla="*/ 17787 w 20000"/>
                <a:gd name="T45" fmla="*/ 13527 h 20000"/>
                <a:gd name="T46" fmla="*/ 19015 w 20000"/>
                <a:gd name="T47" fmla="*/ 12351 h 20000"/>
                <a:gd name="T48" fmla="*/ 16898 w 20000"/>
                <a:gd name="T49" fmla="*/ 11994 h 20000"/>
                <a:gd name="T50" fmla="*/ 17157 w 20000"/>
                <a:gd name="T51" fmla="*/ 11399 h 20000"/>
                <a:gd name="T52" fmla="*/ 15864 w 20000"/>
                <a:gd name="T53" fmla="*/ 10893 h 20000"/>
                <a:gd name="T54" fmla="*/ 16123 w 20000"/>
                <a:gd name="T55" fmla="*/ 8051 h 20000"/>
                <a:gd name="T56" fmla="*/ 14152 w 20000"/>
                <a:gd name="T57" fmla="*/ 4702 h 20000"/>
                <a:gd name="T58" fmla="*/ 13635 w 20000"/>
                <a:gd name="T59" fmla="*/ 2560 h 20000"/>
                <a:gd name="T60" fmla="*/ 12698 w 20000"/>
                <a:gd name="T61" fmla="*/ 1057 h 20000"/>
                <a:gd name="T62" fmla="*/ 11567 w 20000"/>
                <a:gd name="T63" fmla="*/ 1235 h 20000"/>
                <a:gd name="T64" fmla="*/ 11195 w 20000"/>
                <a:gd name="T65" fmla="*/ 0 h 20000"/>
                <a:gd name="T66" fmla="*/ 9564 w 20000"/>
                <a:gd name="T67" fmla="*/ 1443 h 20000"/>
                <a:gd name="T68" fmla="*/ 7981 w 20000"/>
                <a:gd name="T69" fmla="*/ 4539 h 20000"/>
                <a:gd name="T70" fmla="*/ 5994 w 20000"/>
                <a:gd name="T71" fmla="*/ 4271 h 20000"/>
                <a:gd name="T72" fmla="*/ 4572 w 20000"/>
                <a:gd name="T73" fmla="*/ 5030 h 20000"/>
                <a:gd name="T74" fmla="*/ 0 w 20000"/>
                <a:gd name="T75" fmla="*/ 7173 h 20000"/>
                <a:gd name="T76" fmla="*/ 65 w 20000"/>
                <a:gd name="T77" fmla="*/ 747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00" h="20000">
                  <a:moveTo>
                    <a:pt x="65" y="7470"/>
                  </a:moveTo>
                  <a:lnTo>
                    <a:pt x="388" y="9509"/>
                  </a:lnTo>
                  <a:lnTo>
                    <a:pt x="258" y="10253"/>
                  </a:lnTo>
                  <a:lnTo>
                    <a:pt x="1502" y="10491"/>
                  </a:lnTo>
                  <a:lnTo>
                    <a:pt x="485" y="11577"/>
                  </a:lnTo>
                  <a:lnTo>
                    <a:pt x="1777" y="12485"/>
                  </a:lnTo>
                  <a:lnTo>
                    <a:pt x="3732" y="11771"/>
                  </a:lnTo>
                  <a:lnTo>
                    <a:pt x="4733" y="12455"/>
                  </a:lnTo>
                  <a:lnTo>
                    <a:pt x="4200" y="12813"/>
                  </a:lnTo>
                  <a:lnTo>
                    <a:pt x="5977" y="12991"/>
                  </a:lnTo>
                  <a:lnTo>
                    <a:pt x="8029" y="14792"/>
                  </a:lnTo>
                  <a:lnTo>
                    <a:pt x="9628" y="18542"/>
                  </a:lnTo>
                  <a:lnTo>
                    <a:pt x="11082" y="19420"/>
                  </a:lnTo>
                  <a:lnTo>
                    <a:pt x="13086" y="19196"/>
                  </a:lnTo>
                  <a:lnTo>
                    <a:pt x="13538" y="19985"/>
                  </a:lnTo>
                  <a:lnTo>
                    <a:pt x="15073" y="19985"/>
                  </a:lnTo>
                  <a:lnTo>
                    <a:pt x="15170" y="17723"/>
                  </a:lnTo>
                  <a:lnTo>
                    <a:pt x="17157" y="18021"/>
                  </a:lnTo>
                  <a:lnTo>
                    <a:pt x="17658" y="16815"/>
                  </a:lnTo>
                  <a:lnTo>
                    <a:pt x="18853" y="16458"/>
                  </a:lnTo>
                  <a:lnTo>
                    <a:pt x="19984" y="14777"/>
                  </a:lnTo>
                  <a:lnTo>
                    <a:pt x="17658" y="13631"/>
                  </a:lnTo>
                  <a:lnTo>
                    <a:pt x="17787" y="13527"/>
                  </a:lnTo>
                  <a:lnTo>
                    <a:pt x="19015" y="12351"/>
                  </a:lnTo>
                  <a:lnTo>
                    <a:pt x="16898" y="11994"/>
                  </a:lnTo>
                  <a:lnTo>
                    <a:pt x="17157" y="11399"/>
                  </a:lnTo>
                  <a:lnTo>
                    <a:pt x="15864" y="10893"/>
                  </a:lnTo>
                  <a:lnTo>
                    <a:pt x="16123" y="8051"/>
                  </a:lnTo>
                  <a:lnTo>
                    <a:pt x="14152" y="4702"/>
                  </a:lnTo>
                  <a:lnTo>
                    <a:pt x="13635" y="2560"/>
                  </a:lnTo>
                  <a:lnTo>
                    <a:pt x="12698" y="1057"/>
                  </a:lnTo>
                  <a:lnTo>
                    <a:pt x="11567" y="1235"/>
                  </a:lnTo>
                  <a:lnTo>
                    <a:pt x="11195" y="0"/>
                  </a:lnTo>
                  <a:lnTo>
                    <a:pt x="9564" y="1443"/>
                  </a:lnTo>
                  <a:lnTo>
                    <a:pt x="7981" y="4539"/>
                  </a:lnTo>
                  <a:lnTo>
                    <a:pt x="5994" y="4271"/>
                  </a:lnTo>
                  <a:lnTo>
                    <a:pt x="4572" y="5030"/>
                  </a:lnTo>
                  <a:lnTo>
                    <a:pt x="0" y="7173"/>
                  </a:lnTo>
                  <a:lnTo>
                    <a:pt x="65" y="747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114">
              <a:extLst>
                <a:ext uri="{FF2B5EF4-FFF2-40B4-BE49-F238E27FC236}">
                  <a16:creationId xmlns:a16="http://schemas.microsoft.com/office/drawing/2014/main" id="{08AD1832-DE8D-4DEB-A3D6-09BC7ABD3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" y="514"/>
              <a:ext cx="86" cy="87"/>
            </a:xfrm>
            <a:custGeom>
              <a:avLst/>
              <a:gdLst>
                <a:gd name="T0" fmla="*/ 125 w 20000"/>
                <a:gd name="T1" fmla="*/ 18923 h 20000"/>
                <a:gd name="T2" fmla="*/ 467 w 20000"/>
                <a:gd name="T3" fmla="*/ 16785 h 20000"/>
                <a:gd name="T4" fmla="*/ 1416 w 20000"/>
                <a:gd name="T5" fmla="*/ 17123 h 20000"/>
                <a:gd name="T6" fmla="*/ 2584 w 20000"/>
                <a:gd name="T7" fmla="*/ 15462 h 20000"/>
                <a:gd name="T8" fmla="*/ 2117 w 20000"/>
                <a:gd name="T9" fmla="*/ 14262 h 20000"/>
                <a:gd name="T10" fmla="*/ 1089 w 20000"/>
                <a:gd name="T11" fmla="*/ 14677 h 20000"/>
                <a:gd name="T12" fmla="*/ 1525 w 20000"/>
                <a:gd name="T13" fmla="*/ 13585 h 20000"/>
                <a:gd name="T14" fmla="*/ 187 w 20000"/>
                <a:gd name="T15" fmla="*/ 12585 h 20000"/>
                <a:gd name="T16" fmla="*/ 2288 w 20000"/>
                <a:gd name="T17" fmla="*/ 9692 h 20000"/>
                <a:gd name="T18" fmla="*/ 4202 w 20000"/>
                <a:gd name="T19" fmla="*/ 8015 h 20000"/>
                <a:gd name="T20" fmla="*/ 7051 w 20000"/>
                <a:gd name="T21" fmla="*/ 8923 h 20000"/>
                <a:gd name="T22" fmla="*/ 7860 w 20000"/>
                <a:gd name="T23" fmla="*/ 6046 h 20000"/>
                <a:gd name="T24" fmla="*/ 9634 w 20000"/>
                <a:gd name="T25" fmla="*/ 5631 h 20000"/>
                <a:gd name="T26" fmla="*/ 6708 w 20000"/>
                <a:gd name="T27" fmla="*/ 1877 h 20000"/>
                <a:gd name="T28" fmla="*/ 9152 w 20000"/>
                <a:gd name="T29" fmla="*/ 1431 h 20000"/>
                <a:gd name="T30" fmla="*/ 9946 w 20000"/>
                <a:gd name="T31" fmla="*/ 2277 h 20000"/>
                <a:gd name="T32" fmla="*/ 11735 w 20000"/>
                <a:gd name="T33" fmla="*/ 1538 h 20000"/>
                <a:gd name="T34" fmla="*/ 10973 w 20000"/>
                <a:gd name="T35" fmla="*/ 1062 h 20000"/>
                <a:gd name="T36" fmla="*/ 11767 w 20000"/>
                <a:gd name="T37" fmla="*/ 369 h 20000"/>
                <a:gd name="T38" fmla="*/ 14132 w 20000"/>
                <a:gd name="T39" fmla="*/ 0 h 20000"/>
                <a:gd name="T40" fmla="*/ 14475 w 20000"/>
                <a:gd name="T41" fmla="*/ 1692 h 20000"/>
                <a:gd name="T42" fmla="*/ 15891 w 20000"/>
                <a:gd name="T43" fmla="*/ 3354 h 20000"/>
                <a:gd name="T44" fmla="*/ 15377 w 20000"/>
                <a:gd name="T45" fmla="*/ 3723 h 20000"/>
                <a:gd name="T46" fmla="*/ 16187 w 20000"/>
                <a:gd name="T47" fmla="*/ 4246 h 20000"/>
                <a:gd name="T48" fmla="*/ 15642 w 20000"/>
                <a:gd name="T49" fmla="*/ 4831 h 20000"/>
                <a:gd name="T50" fmla="*/ 18366 w 20000"/>
                <a:gd name="T51" fmla="*/ 7000 h 20000"/>
                <a:gd name="T52" fmla="*/ 19984 w 20000"/>
                <a:gd name="T53" fmla="*/ 7015 h 20000"/>
                <a:gd name="T54" fmla="*/ 19767 w 20000"/>
                <a:gd name="T55" fmla="*/ 8123 h 20000"/>
                <a:gd name="T56" fmla="*/ 18226 w 20000"/>
                <a:gd name="T57" fmla="*/ 8738 h 20000"/>
                <a:gd name="T58" fmla="*/ 17572 w 20000"/>
                <a:gd name="T59" fmla="*/ 7908 h 20000"/>
                <a:gd name="T60" fmla="*/ 17074 w 20000"/>
                <a:gd name="T61" fmla="*/ 9585 h 20000"/>
                <a:gd name="T62" fmla="*/ 16016 w 20000"/>
                <a:gd name="T63" fmla="*/ 9646 h 20000"/>
                <a:gd name="T64" fmla="*/ 15689 w 20000"/>
                <a:gd name="T65" fmla="*/ 10600 h 20000"/>
                <a:gd name="T66" fmla="*/ 15518 w 20000"/>
                <a:gd name="T67" fmla="*/ 10723 h 20000"/>
                <a:gd name="T68" fmla="*/ 14895 w 20000"/>
                <a:gd name="T69" fmla="*/ 11308 h 20000"/>
                <a:gd name="T70" fmla="*/ 13136 w 20000"/>
                <a:gd name="T71" fmla="*/ 10400 h 20000"/>
                <a:gd name="T72" fmla="*/ 12794 w 20000"/>
                <a:gd name="T73" fmla="*/ 11692 h 20000"/>
                <a:gd name="T74" fmla="*/ 11035 w 20000"/>
                <a:gd name="T75" fmla="*/ 10015 h 20000"/>
                <a:gd name="T76" fmla="*/ 10646 w 20000"/>
                <a:gd name="T77" fmla="*/ 10677 h 20000"/>
                <a:gd name="T78" fmla="*/ 11735 w 20000"/>
                <a:gd name="T79" fmla="*/ 11446 h 20000"/>
                <a:gd name="T80" fmla="*/ 9837 w 20000"/>
                <a:gd name="T81" fmla="*/ 11985 h 20000"/>
                <a:gd name="T82" fmla="*/ 10661 w 20000"/>
                <a:gd name="T83" fmla="*/ 13015 h 20000"/>
                <a:gd name="T84" fmla="*/ 10226 w 20000"/>
                <a:gd name="T85" fmla="*/ 13585 h 20000"/>
                <a:gd name="T86" fmla="*/ 7642 w 20000"/>
                <a:gd name="T87" fmla="*/ 12677 h 20000"/>
                <a:gd name="T88" fmla="*/ 6848 w 20000"/>
                <a:gd name="T89" fmla="*/ 13369 h 20000"/>
                <a:gd name="T90" fmla="*/ 6646 w 20000"/>
                <a:gd name="T91" fmla="*/ 15431 h 20000"/>
                <a:gd name="T92" fmla="*/ 4747 w 20000"/>
                <a:gd name="T93" fmla="*/ 16369 h 20000"/>
                <a:gd name="T94" fmla="*/ 4732 w 20000"/>
                <a:gd name="T95" fmla="*/ 16523 h 20000"/>
                <a:gd name="T96" fmla="*/ 5012 w 20000"/>
                <a:gd name="T97" fmla="*/ 17831 h 20000"/>
                <a:gd name="T98" fmla="*/ 2864 w 20000"/>
                <a:gd name="T99" fmla="*/ 17246 h 20000"/>
                <a:gd name="T100" fmla="*/ 2708 w 20000"/>
                <a:gd name="T101" fmla="*/ 19985 h 20000"/>
                <a:gd name="T102" fmla="*/ 405 w 20000"/>
                <a:gd name="T103" fmla="*/ 19815 h 20000"/>
                <a:gd name="T104" fmla="*/ 0 w 20000"/>
                <a:gd name="T105" fmla="*/ 19200 h 20000"/>
                <a:gd name="T106" fmla="*/ 125 w 20000"/>
                <a:gd name="T107" fmla="*/ 18923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00" h="20000">
                  <a:moveTo>
                    <a:pt x="125" y="18923"/>
                  </a:moveTo>
                  <a:lnTo>
                    <a:pt x="467" y="16785"/>
                  </a:lnTo>
                  <a:lnTo>
                    <a:pt x="1416" y="17123"/>
                  </a:lnTo>
                  <a:lnTo>
                    <a:pt x="2584" y="15462"/>
                  </a:lnTo>
                  <a:lnTo>
                    <a:pt x="2117" y="14262"/>
                  </a:lnTo>
                  <a:lnTo>
                    <a:pt x="1089" y="14677"/>
                  </a:lnTo>
                  <a:lnTo>
                    <a:pt x="1525" y="13585"/>
                  </a:lnTo>
                  <a:lnTo>
                    <a:pt x="187" y="12585"/>
                  </a:lnTo>
                  <a:lnTo>
                    <a:pt x="2288" y="9692"/>
                  </a:lnTo>
                  <a:lnTo>
                    <a:pt x="4202" y="8015"/>
                  </a:lnTo>
                  <a:lnTo>
                    <a:pt x="7051" y="8923"/>
                  </a:lnTo>
                  <a:lnTo>
                    <a:pt x="7860" y="6046"/>
                  </a:lnTo>
                  <a:lnTo>
                    <a:pt x="9634" y="5631"/>
                  </a:lnTo>
                  <a:lnTo>
                    <a:pt x="6708" y="1877"/>
                  </a:lnTo>
                  <a:lnTo>
                    <a:pt x="9152" y="1431"/>
                  </a:lnTo>
                  <a:lnTo>
                    <a:pt x="9946" y="2277"/>
                  </a:lnTo>
                  <a:lnTo>
                    <a:pt x="11735" y="1538"/>
                  </a:lnTo>
                  <a:lnTo>
                    <a:pt x="10973" y="1062"/>
                  </a:lnTo>
                  <a:lnTo>
                    <a:pt x="11767" y="369"/>
                  </a:lnTo>
                  <a:lnTo>
                    <a:pt x="14132" y="0"/>
                  </a:lnTo>
                  <a:lnTo>
                    <a:pt x="14475" y="1692"/>
                  </a:lnTo>
                  <a:lnTo>
                    <a:pt x="15891" y="3354"/>
                  </a:lnTo>
                  <a:lnTo>
                    <a:pt x="15377" y="3723"/>
                  </a:lnTo>
                  <a:lnTo>
                    <a:pt x="16187" y="4246"/>
                  </a:lnTo>
                  <a:lnTo>
                    <a:pt x="15642" y="4831"/>
                  </a:lnTo>
                  <a:lnTo>
                    <a:pt x="18366" y="7000"/>
                  </a:lnTo>
                  <a:lnTo>
                    <a:pt x="19984" y="7015"/>
                  </a:lnTo>
                  <a:lnTo>
                    <a:pt x="19767" y="8123"/>
                  </a:lnTo>
                  <a:lnTo>
                    <a:pt x="18226" y="8738"/>
                  </a:lnTo>
                  <a:lnTo>
                    <a:pt x="17572" y="7908"/>
                  </a:lnTo>
                  <a:lnTo>
                    <a:pt x="17074" y="9585"/>
                  </a:lnTo>
                  <a:lnTo>
                    <a:pt x="16016" y="9646"/>
                  </a:lnTo>
                  <a:lnTo>
                    <a:pt x="15689" y="10600"/>
                  </a:lnTo>
                  <a:lnTo>
                    <a:pt x="15518" y="10723"/>
                  </a:lnTo>
                  <a:lnTo>
                    <a:pt x="14895" y="11308"/>
                  </a:lnTo>
                  <a:lnTo>
                    <a:pt x="13136" y="10400"/>
                  </a:lnTo>
                  <a:lnTo>
                    <a:pt x="12794" y="11692"/>
                  </a:lnTo>
                  <a:lnTo>
                    <a:pt x="11035" y="10015"/>
                  </a:lnTo>
                  <a:lnTo>
                    <a:pt x="10646" y="10677"/>
                  </a:lnTo>
                  <a:lnTo>
                    <a:pt x="11735" y="11446"/>
                  </a:lnTo>
                  <a:lnTo>
                    <a:pt x="9837" y="11985"/>
                  </a:lnTo>
                  <a:lnTo>
                    <a:pt x="10661" y="13015"/>
                  </a:lnTo>
                  <a:lnTo>
                    <a:pt x="10226" y="13585"/>
                  </a:lnTo>
                  <a:lnTo>
                    <a:pt x="7642" y="12677"/>
                  </a:lnTo>
                  <a:lnTo>
                    <a:pt x="6848" y="13369"/>
                  </a:lnTo>
                  <a:lnTo>
                    <a:pt x="6646" y="15431"/>
                  </a:lnTo>
                  <a:lnTo>
                    <a:pt x="4747" y="16369"/>
                  </a:lnTo>
                  <a:lnTo>
                    <a:pt x="4732" y="16523"/>
                  </a:lnTo>
                  <a:lnTo>
                    <a:pt x="5012" y="17831"/>
                  </a:lnTo>
                  <a:lnTo>
                    <a:pt x="2864" y="17246"/>
                  </a:lnTo>
                  <a:lnTo>
                    <a:pt x="2708" y="19985"/>
                  </a:lnTo>
                  <a:lnTo>
                    <a:pt x="405" y="19815"/>
                  </a:lnTo>
                  <a:lnTo>
                    <a:pt x="0" y="19200"/>
                  </a:lnTo>
                  <a:lnTo>
                    <a:pt x="125" y="1892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id="{24983F02-BEE2-4EBE-8C2A-0BB3C08DB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501"/>
              <a:ext cx="77" cy="55"/>
            </a:xfrm>
            <a:custGeom>
              <a:avLst/>
              <a:gdLst>
                <a:gd name="T0" fmla="*/ 17 w 20000"/>
                <a:gd name="T1" fmla="*/ 10688 h 20000"/>
                <a:gd name="T2" fmla="*/ 1282 w 20000"/>
                <a:gd name="T3" fmla="*/ 8251 h 20000"/>
                <a:gd name="T4" fmla="*/ 1369 w 20000"/>
                <a:gd name="T5" fmla="*/ 4391 h 20000"/>
                <a:gd name="T6" fmla="*/ 763 w 20000"/>
                <a:gd name="T7" fmla="*/ 3932 h 20000"/>
                <a:gd name="T8" fmla="*/ 3605 w 20000"/>
                <a:gd name="T9" fmla="*/ 2075 h 20000"/>
                <a:gd name="T10" fmla="*/ 4939 w 20000"/>
                <a:gd name="T11" fmla="*/ 4053 h 20000"/>
                <a:gd name="T12" fmla="*/ 5078 w 20000"/>
                <a:gd name="T13" fmla="*/ 2002 h 20000"/>
                <a:gd name="T14" fmla="*/ 6170 w 20000"/>
                <a:gd name="T15" fmla="*/ 2364 h 20000"/>
                <a:gd name="T16" fmla="*/ 6984 w 20000"/>
                <a:gd name="T17" fmla="*/ 1134 h 20000"/>
                <a:gd name="T18" fmla="*/ 8128 w 20000"/>
                <a:gd name="T19" fmla="*/ 2002 h 20000"/>
                <a:gd name="T20" fmla="*/ 11941 w 20000"/>
                <a:gd name="T21" fmla="*/ 0 h 20000"/>
                <a:gd name="T22" fmla="*/ 12964 w 20000"/>
                <a:gd name="T23" fmla="*/ 1327 h 20000"/>
                <a:gd name="T24" fmla="*/ 14055 w 20000"/>
                <a:gd name="T25" fmla="*/ 386 h 20000"/>
                <a:gd name="T26" fmla="*/ 15667 w 20000"/>
                <a:gd name="T27" fmla="*/ 1134 h 20000"/>
                <a:gd name="T28" fmla="*/ 14177 w 20000"/>
                <a:gd name="T29" fmla="*/ 3643 h 20000"/>
                <a:gd name="T30" fmla="*/ 15945 w 20000"/>
                <a:gd name="T31" fmla="*/ 4487 h 20000"/>
                <a:gd name="T32" fmla="*/ 16031 w 20000"/>
                <a:gd name="T33" fmla="*/ 7696 h 20000"/>
                <a:gd name="T34" fmla="*/ 16707 w 20000"/>
                <a:gd name="T35" fmla="*/ 7720 h 20000"/>
                <a:gd name="T36" fmla="*/ 19983 w 20000"/>
                <a:gd name="T37" fmla="*/ 13607 h 20000"/>
                <a:gd name="T38" fmla="*/ 17990 w 20000"/>
                <a:gd name="T39" fmla="*/ 14258 h 20000"/>
                <a:gd name="T40" fmla="*/ 17106 w 20000"/>
                <a:gd name="T41" fmla="*/ 18770 h 20000"/>
                <a:gd name="T42" fmla="*/ 13934 w 20000"/>
                <a:gd name="T43" fmla="*/ 17346 h 20000"/>
                <a:gd name="T44" fmla="*/ 11802 w 20000"/>
                <a:gd name="T45" fmla="*/ 19976 h 20000"/>
                <a:gd name="T46" fmla="*/ 8094 w 20000"/>
                <a:gd name="T47" fmla="*/ 18890 h 20000"/>
                <a:gd name="T48" fmla="*/ 7591 w 20000"/>
                <a:gd name="T49" fmla="*/ 17684 h 20000"/>
                <a:gd name="T50" fmla="*/ 6031 w 20000"/>
                <a:gd name="T51" fmla="*/ 18094 h 20000"/>
                <a:gd name="T52" fmla="*/ 5182 w 20000"/>
                <a:gd name="T53" fmla="*/ 14210 h 20000"/>
                <a:gd name="T54" fmla="*/ 3518 w 20000"/>
                <a:gd name="T55" fmla="*/ 11821 h 20000"/>
                <a:gd name="T56" fmla="*/ 2409 w 20000"/>
                <a:gd name="T57" fmla="*/ 12328 h 20000"/>
                <a:gd name="T58" fmla="*/ 485 w 20000"/>
                <a:gd name="T59" fmla="*/ 12111 h 20000"/>
                <a:gd name="T60" fmla="*/ 0 w 20000"/>
                <a:gd name="T61" fmla="*/ 11242 h 20000"/>
                <a:gd name="T62" fmla="*/ 17 w 20000"/>
                <a:gd name="T63" fmla="*/ 10688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00" h="20000">
                  <a:moveTo>
                    <a:pt x="17" y="10688"/>
                  </a:moveTo>
                  <a:lnTo>
                    <a:pt x="1282" y="8251"/>
                  </a:lnTo>
                  <a:lnTo>
                    <a:pt x="1369" y="4391"/>
                  </a:lnTo>
                  <a:lnTo>
                    <a:pt x="763" y="3932"/>
                  </a:lnTo>
                  <a:lnTo>
                    <a:pt x="3605" y="2075"/>
                  </a:lnTo>
                  <a:lnTo>
                    <a:pt x="4939" y="4053"/>
                  </a:lnTo>
                  <a:lnTo>
                    <a:pt x="5078" y="2002"/>
                  </a:lnTo>
                  <a:lnTo>
                    <a:pt x="6170" y="2364"/>
                  </a:lnTo>
                  <a:lnTo>
                    <a:pt x="6984" y="1134"/>
                  </a:lnTo>
                  <a:lnTo>
                    <a:pt x="8128" y="2002"/>
                  </a:lnTo>
                  <a:lnTo>
                    <a:pt x="11941" y="0"/>
                  </a:lnTo>
                  <a:lnTo>
                    <a:pt x="12964" y="1327"/>
                  </a:lnTo>
                  <a:lnTo>
                    <a:pt x="14055" y="386"/>
                  </a:lnTo>
                  <a:lnTo>
                    <a:pt x="15667" y="1134"/>
                  </a:lnTo>
                  <a:lnTo>
                    <a:pt x="14177" y="3643"/>
                  </a:lnTo>
                  <a:lnTo>
                    <a:pt x="15945" y="4487"/>
                  </a:lnTo>
                  <a:lnTo>
                    <a:pt x="16031" y="7696"/>
                  </a:lnTo>
                  <a:lnTo>
                    <a:pt x="16707" y="7720"/>
                  </a:lnTo>
                  <a:lnTo>
                    <a:pt x="19983" y="13607"/>
                  </a:lnTo>
                  <a:lnTo>
                    <a:pt x="17990" y="14258"/>
                  </a:lnTo>
                  <a:lnTo>
                    <a:pt x="17106" y="18770"/>
                  </a:lnTo>
                  <a:lnTo>
                    <a:pt x="13934" y="17346"/>
                  </a:lnTo>
                  <a:lnTo>
                    <a:pt x="11802" y="19976"/>
                  </a:lnTo>
                  <a:lnTo>
                    <a:pt x="8094" y="18890"/>
                  </a:lnTo>
                  <a:lnTo>
                    <a:pt x="7591" y="17684"/>
                  </a:lnTo>
                  <a:lnTo>
                    <a:pt x="6031" y="18094"/>
                  </a:lnTo>
                  <a:lnTo>
                    <a:pt x="5182" y="14210"/>
                  </a:lnTo>
                  <a:lnTo>
                    <a:pt x="3518" y="11821"/>
                  </a:lnTo>
                  <a:lnTo>
                    <a:pt x="2409" y="12328"/>
                  </a:lnTo>
                  <a:lnTo>
                    <a:pt x="485" y="12111"/>
                  </a:lnTo>
                  <a:lnTo>
                    <a:pt x="0" y="11242"/>
                  </a:lnTo>
                  <a:lnTo>
                    <a:pt x="17" y="1068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20">
              <a:extLst>
                <a:ext uri="{FF2B5EF4-FFF2-40B4-BE49-F238E27FC236}">
                  <a16:creationId xmlns:a16="http://schemas.microsoft.com/office/drawing/2014/main" id="{AA27A7D8-3F75-4159-9729-BFD439620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" y="534"/>
              <a:ext cx="51" cy="67"/>
            </a:xfrm>
            <a:custGeom>
              <a:avLst/>
              <a:gdLst>
                <a:gd name="T0" fmla="*/ 206 w 20000"/>
                <a:gd name="T1" fmla="*/ 15925 h 20000"/>
                <a:gd name="T2" fmla="*/ 3200 w 20000"/>
                <a:gd name="T3" fmla="*/ 17106 h 20000"/>
                <a:gd name="T4" fmla="*/ 5213 w 20000"/>
                <a:gd name="T5" fmla="*/ 19331 h 20000"/>
                <a:gd name="T6" fmla="*/ 10116 w 20000"/>
                <a:gd name="T7" fmla="*/ 18622 h 20000"/>
                <a:gd name="T8" fmla="*/ 12439 w 20000"/>
                <a:gd name="T9" fmla="*/ 19980 h 20000"/>
                <a:gd name="T10" fmla="*/ 13858 w 20000"/>
                <a:gd name="T11" fmla="*/ 18996 h 20000"/>
                <a:gd name="T12" fmla="*/ 16361 w 20000"/>
                <a:gd name="T13" fmla="*/ 19606 h 20000"/>
                <a:gd name="T14" fmla="*/ 15690 w 20000"/>
                <a:gd name="T15" fmla="*/ 18799 h 20000"/>
                <a:gd name="T16" fmla="*/ 15897 w 20000"/>
                <a:gd name="T17" fmla="*/ 18465 h 20000"/>
                <a:gd name="T18" fmla="*/ 16465 w 20000"/>
                <a:gd name="T19" fmla="*/ 15728 h 20000"/>
                <a:gd name="T20" fmla="*/ 18065 w 20000"/>
                <a:gd name="T21" fmla="*/ 16161 h 20000"/>
                <a:gd name="T22" fmla="*/ 19974 w 20000"/>
                <a:gd name="T23" fmla="*/ 14035 h 20000"/>
                <a:gd name="T24" fmla="*/ 19200 w 20000"/>
                <a:gd name="T25" fmla="*/ 12500 h 20000"/>
                <a:gd name="T26" fmla="*/ 17497 w 20000"/>
                <a:gd name="T27" fmla="*/ 13031 h 20000"/>
                <a:gd name="T28" fmla="*/ 18219 w 20000"/>
                <a:gd name="T29" fmla="*/ 11634 h 20000"/>
                <a:gd name="T30" fmla="*/ 16000 w 20000"/>
                <a:gd name="T31" fmla="*/ 10354 h 20000"/>
                <a:gd name="T32" fmla="*/ 19484 w 20000"/>
                <a:gd name="T33" fmla="*/ 6654 h 20000"/>
                <a:gd name="T34" fmla="*/ 13961 w 20000"/>
                <a:gd name="T35" fmla="*/ 5768 h 20000"/>
                <a:gd name="T36" fmla="*/ 13239 w 20000"/>
                <a:gd name="T37" fmla="*/ 4803 h 20000"/>
                <a:gd name="T38" fmla="*/ 10890 w 20000"/>
                <a:gd name="T39" fmla="*/ 5118 h 20000"/>
                <a:gd name="T40" fmla="*/ 9626 w 20000"/>
                <a:gd name="T41" fmla="*/ 1969 h 20000"/>
                <a:gd name="T42" fmla="*/ 7148 w 20000"/>
                <a:gd name="T43" fmla="*/ 0 h 20000"/>
                <a:gd name="T44" fmla="*/ 5497 w 20000"/>
                <a:gd name="T45" fmla="*/ 433 h 20000"/>
                <a:gd name="T46" fmla="*/ 6916 w 20000"/>
                <a:gd name="T47" fmla="*/ 2894 h 20000"/>
                <a:gd name="T48" fmla="*/ 5961 w 20000"/>
                <a:gd name="T49" fmla="*/ 4075 h 20000"/>
                <a:gd name="T50" fmla="*/ 7226 w 20000"/>
                <a:gd name="T51" fmla="*/ 3465 h 20000"/>
                <a:gd name="T52" fmla="*/ 7742 w 20000"/>
                <a:gd name="T53" fmla="*/ 5610 h 20000"/>
                <a:gd name="T54" fmla="*/ 0 w 20000"/>
                <a:gd name="T55" fmla="*/ 14409 h 20000"/>
                <a:gd name="T56" fmla="*/ 206 w 20000"/>
                <a:gd name="T57" fmla="*/ 1592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000" h="20000">
                  <a:moveTo>
                    <a:pt x="206" y="15925"/>
                  </a:moveTo>
                  <a:lnTo>
                    <a:pt x="3200" y="17106"/>
                  </a:lnTo>
                  <a:lnTo>
                    <a:pt x="5213" y="19331"/>
                  </a:lnTo>
                  <a:lnTo>
                    <a:pt x="10116" y="18622"/>
                  </a:lnTo>
                  <a:lnTo>
                    <a:pt x="12439" y="19980"/>
                  </a:lnTo>
                  <a:lnTo>
                    <a:pt x="13858" y="18996"/>
                  </a:lnTo>
                  <a:lnTo>
                    <a:pt x="16361" y="19606"/>
                  </a:lnTo>
                  <a:lnTo>
                    <a:pt x="15690" y="18799"/>
                  </a:lnTo>
                  <a:lnTo>
                    <a:pt x="15897" y="18465"/>
                  </a:lnTo>
                  <a:lnTo>
                    <a:pt x="16465" y="15728"/>
                  </a:lnTo>
                  <a:lnTo>
                    <a:pt x="18065" y="16161"/>
                  </a:lnTo>
                  <a:lnTo>
                    <a:pt x="19974" y="14035"/>
                  </a:lnTo>
                  <a:lnTo>
                    <a:pt x="19200" y="12500"/>
                  </a:lnTo>
                  <a:lnTo>
                    <a:pt x="17497" y="13031"/>
                  </a:lnTo>
                  <a:lnTo>
                    <a:pt x="18219" y="11634"/>
                  </a:lnTo>
                  <a:lnTo>
                    <a:pt x="16000" y="10354"/>
                  </a:lnTo>
                  <a:lnTo>
                    <a:pt x="19484" y="6654"/>
                  </a:lnTo>
                  <a:lnTo>
                    <a:pt x="13961" y="5768"/>
                  </a:lnTo>
                  <a:lnTo>
                    <a:pt x="13239" y="4803"/>
                  </a:lnTo>
                  <a:lnTo>
                    <a:pt x="10890" y="5118"/>
                  </a:lnTo>
                  <a:lnTo>
                    <a:pt x="9626" y="1969"/>
                  </a:lnTo>
                  <a:lnTo>
                    <a:pt x="7148" y="0"/>
                  </a:lnTo>
                  <a:lnTo>
                    <a:pt x="5497" y="433"/>
                  </a:lnTo>
                  <a:lnTo>
                    <a:pt x="6916" y="2894"/>
                  </a:lnTo>
                  <a:lnTo>
                    <a:pt x="5961" y="4075"/>
                  </a:lnTo>
                  <a:lnTo>
                    <a:pt x="7226" y="3465"/>
                  </a:lnTo>
                  <a:lnTo>
                    <a:pt x="7742" y="5610"/>
                  </a:lnTo>
                  <a:lnTo>
                    <a:pt x="0" y="14409"/>
                  </a:lnTo>
                  <a:lnTo>
                    <a:pt x="206" y="1592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5" name="Freeform 122">
              <a:extLst>
                <a:ext uri="{FF2B5EF4-FFF2-40B4-BE49-F238E27FC236}">
                  <a16:creationId xmlns:a16="http://schemas.microsoft.com/office/drawing/2014/main" id="{B15F6621-7B0E-44FD-8D57-E8729B9B3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" y="480"/>
              <a:ext cx="65" cy="44"/>
            </a:xfrm>
            <a:custGeom>
              <a:avLst/>
              <a:gdLst>
                <a:gd name="T0" fmla="*/ 102 w 20000"/>
                <a:gd name="T1" fmla="*/ 9387 h 20000"/>
                <a:gd name="T2" fmla="*/ 880 w 20000"/>
                <a:gd name="T3" fmla="*/ 7713 h 20000"/>
                <a:gd name="T4" fmla="*/ 2252 w 20000"/>
                <a:gd name="T5" fmla="*/ 8132 h 20000"/>
                <a:gd name="T6" fmla="*/ 1842 w 20000"/>
                <a:gd name="T7" fmla="*/ 6607 h 20000"/>
                <a:gd name="T8" fmla="*/ 3439 w 20000"/>
                <a:gd name="T9" fmla="*/ 3587 h 20000"/>
                <a:gd name="T10" fmla="*/ 2252 w 20000"/>
                <a:gd name="T11" fmla="*/ 2362 h 20000"/>
                <a:gd name="T12" fmla="*/ 2620 w 20000"/>
                <a:gd name="T13" fmla="*/ 359 h 20000"/>
                <a:gd name="T14" fmla="*/ 5363 w 20000"/>
                <a:gd name="T15" fmla="*/ 329 h 20000"/>
                <a:gd name="T16" fmla="*/ 6366 w 20000"/>
                <a:gd name="T17" fmla="*/ 0 h 20000"/>
                <a:gd name="T18" fmla="*/ 5589 w 20000"/>
                <a:gd name="T19" fmla="*/ 1256 h 20000"/>
                <a:gd name="T20" fmla="*/ 7595 w 20000"/>
                <a:gd name="T21" fmla="*/ 3797 h 20000"/>
                <a:gd name="T22" fmla="*/ 8905 w 20000"/>
                <a:gd name="T23" fmla="*/ 3169 h 20000"/>
                <a:gd name="T24" fmla="*/ 8782 w 20000"/>
                <a:gd name="T25" fmla="*/ 5022 h 20000"/>
                <a:gd name="T26" fmla="*/ 9867 w 20000"/>
                <a:gd name="T27" fmla="*/ 6009 h 20000"/>
                <a:gd name="T28" fmla="*/ 11709 w 20000"/>
                <a:gd name="T29" fmla="*/ 3587 h 20000"/>
                <a:gd name="T30" fmla="*/ 12835 w 20000"/>
                <a:gd name="T31" fmla="*/ 5351 h 20000"/>
                <a:gd name="T32" fmla="*/ 13408 w 20000"/>
                <a:gd name="T33" fmla="*/ 3019 h 20000"/>
                <a:gd name="T34" fmla="*/ 14350 w 20000"/>
                <a:gd name="T35" fmla="*/ 4155 h 20000"/>
                <a:gd name="T36" fmla="*/ 18219 w 20000"/>
                <a:gd name="T37" fmla="*/ 2123 h 20000"/>
                <a:gd name="T38" fmla="*/ 18035 w 20000"/>
                <a:gd name="T39" fmla="*/ 3617 h 20000"/>
                <a:gd name="T40" fmla="*/ 19611 w 20000"/>
                <a:gd name="T41" fmla="*/ 4096 h 20000"/>
                <a:gd name="T42" fmla="*/ 18321 w 20000"/>
                <a:gd name="T43" fmla="*/ 6278 h 20000"/>
                <a:gd name="T44" fmla="*/ 19980 w 20000"/>
                <a:gd name="T45" fmla="*/ 8132 h 20000"/>
                <a:gd name="T46" fmla="*/ 18731 w 20000"/>
                <a:gd name="T47" fmla="*/ 7713 h 20000"/>
                <a:gd name="T48" fmla="*/ 16499 w 20000"/>
                <a:gd name="T49" fmla="*/ 9895 h 20000"/>
                <a:gd name="T50" fmla="*/ 14596 w 20000"/>
                <a:gd name="T51" fmla="*/ 9178 h 20000"/>
                <a:gd name="T52" fmla="*/ 15312 w 20000"/>
                <a:gd name="T53" fmla="*/ 11480 h 20000"/>
                <a:gd name="T54" fmla="*/ 13961 w 20000"/>
                <a:gd name="T55" fmla="*/ 14081 h 20000"/>
                <a:gd name="T56" fmla="*/ 12590 w 20000"/>
                <a:gd name="T57" fmla="*/ 14200 h 20000"/>
                <a:gd name="T58" fmla="*/ 12651 w 20000"/>
                <a:gd name="T59" fmla="*/ 14529 h 20000"/>
                <a:gd name="T60" fmla="*/ 12917 w 20000"/>
                <a:gd name="T61" fmla="*/ 15546 h 20000"/>
                <a:gd name="T62" fmla="*/ 9806 w 20000"/>
                <a:gd name="T63" fmla="*/ 16263 h 20000"/>
                <a:gd name="T64" fmla="*/ 8762 w 20000"/>
                <a:gd name="T65" fmla="*/ 17578 h 20000"/>
                <a:gd name="T66" fmla="*/ 9744 w 20000"/>
                <a:gd name="T67" fmla="*/ 18505 h 20000"/>
                <a:gd name="T68" fmla="*/ 7410 w 20000"/>
                <a:gd name="T69" fmla="*/ 19970 h 20000"/>
                <a:gd name="T70" fmla="*/ 6366 w 20000"/>
                <a:gd name="T71" fmla="*/ 18296 h 20000"/>
                <a:gd name="T72" fmla="*/ 3132 w 20000"/>
                <a:gd name="T73" fmla="*/ 19193 h 20000"/>
                <a:gd name="T74" fmla="*/ 2334 w 20000"/>
                <a:gd name="T75" fmla="*/ 19163 h 20000"/>
                <a:gd name="T76" fmla="*/ 2231 w 20000"/>
                <a:gd name="T77" fmla="*/ 15157 h 20000"/>
                <a:gd name="T78" fmla="*/ 143 w 20000"/>
                <a:gd name="T79" fmla="*/ 14111 h 20000"/>
                <a:gd name="T80" fmla="*/ 1904 w 20000"/>
                <a:gd name="T81" fmla="*/ 11031 h 20000"/>
                <a:gd name="T82" fmla="*/ 0 w 20000"/>
                <a:gd name="T83" fmla="*/ 10105 h 20000"/>
                <a:gd name="T84" fmla="*/ 102 w 20000"/>
                <a:gd name="T85" fmla="*/ 9387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00" h="20000">
                  <a:moveTo>
                    <a:pt x="102" y="9387"/>
                  </a:moveTo>
                  <a:lnTo>
                    <a:pt x="880" y="7713"/>
                  </a:lnTo>
                  <a:lnTo>
                    <a:pt x="2252" y="8132"/>
                  </a:lnTo>
                  <a:lnTo>
                    <a:pt x="1842" y="6607"/>
                  </a:lnTo>
                  <a:lnTo>
                    <a:pt x="3439" y="3587"/>
                  </a:lnTo>
                  <a:lnTo>
                    <a:pt x="2252" y="2362"/>
                  </a:lnTo>
                  <a:lnTo>
                    <a:pt x="2620" y="359"/>
                  </a:lnTo>
                  <a:lnTo>
                    <a:pt x="5363" y="329"/>
                  </a:lnTo>
                  <a:lnTo>
                    <a:pt x="6366" y="0"/>
                  </a:lnTo>
                  <a:lnTo>
                    <a:pt x="5589" y="1256"/>
                  </a:lnTo>
                  <a:lnTo>
                    <a:pt x="7595" y="3797"/>
                  </a:lnTo>
                  <a:lnTo>
                    <a:pt x="8905" y="3169"/>
                  </a:lnTo>
                  <a:lnTo>
                    <a:pt x="8782" y="5022"/>
                  </a:lnTo>
                  <a:lnTo>
                    <a:pt x="9867" y="6009"/>
                  </a:lnTo>
                  <a:lnTo>
                    <a:pt x="11709" y="3587"/>
                  </a:lnTo>
                  <a:lnTo>
                    <a:pt x="12835" y="5351"/>
                  </a:lnTo>
                  <a:lnTo>
                    <a:pt x="13408" y="3019"/>
                  </a:lnTo>
                  <a:lnTo>
                    <a:pt x="14350" y="4155"/>
                  </a:lnTo>
                  <a:lnTo>
                    <a:pt x="18219" y="2123"/>
                  </a:lnTo>
                  <a:lnTo>
                    <a:pt x="18035" y="3617"/>
                  </a:lnTo>
                  <a:lnTo>
                    <a:pt x="19611" y="4096"/>
                  </a:lnTo>
                  <a:lnTo>
                    <a:pt x="18321" y="6278"/>
                  </a:lnTo>
                  <a:lnTo>
                    <a:pt x="19980" y="8132"/>
                  </a:lnTo>
                  <a:lnTo>
                    <a:pt x="18731" y="7713"/>
                  </a:lnTo>
                  <a:lnTo>
                    <a:pt x="16499" y="9895"/>
                  </a:lnTo>
                  <a:lnTo>
                    <a:pt x="14596" y="9178"/>
                  </a:lnTo>
                  <a:lnTo>
                    <a:pt x="15312" y="11480"/>
                  </a:lnTo>
                  <a:lnTo>
                    <a:pt x="13961" y="14081"/>
                  </a:lnTo>
                  <a:lnTo>
                    <a:pt x="12590" y="14200"/>
                  </a:lnTo>
                  <a:lnTo>
                    <a:pt x="12651" y="14529"/>
                  </a:lnTo>
                  <a:lnTo>
                    <a:pt x="12917" y="15546"/>
                  </a:lnTo>
                  <a:lnTo>
                    <a:pt x="9806" y="16263"/>
                  </a:lnTo>
                  <a:lnTo>
                    <a:pt x="8762" y="17578"/>
                  </a:lnTo>
                  <a:lnTo>
                    <a:pt x="9744" y="18505"/>
                  </a:lnTo>
                  <a:lnTo>
                    <a:pt x="7410" y="19970"/>
                  </a:lnTo>
                  <a:lnTo>
                    <a:pt x="6366" y="18296"/>
                  </a:lnTo>
                  <a:lnTo>
                    <a:pt x="3132" y="19193"/>
                  </a:lnTo>
                  <a:lnTo>
                    <a:pt x="2334" y="19163"/>
                  </a:lnTo>
                  <a:lnTo>
                    <a:pt x="2231" y="15157"/>
                  </a:lnTo>
                  <a:lnTo>
                    <a:pt x="143" y="14111"/>
                  </a:lnTo>
                  <a:lnTo>
                    <a:pt x="1904" y="11031"/>
                  </a:lnTo>
                  <a:lnTo>
                    <a:pt x="0" y="10105"/>
                  </a:lnTo>
                  <a:lnTo>
                    <a:pt x="102" y="938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6" name="Group 205">
            <a:extLst>
              <a:ext uri="{FF2B5EF4-FFF2-40B4-BE49-F238E27FC236}">
                <a16:creationId xmlns:a16="http://schemas.microsoft.com/office/drawing/2014/main" id="{BA8929E1-0DBB-4E9E-8865-F48C82C368E3}"/>
              </a:ext>
            </a:extLst>
          </p:cNvPr>
          <p:cNvGrpSpPr>
            <a:grpSpLocks/>
          </p:cNvGrpSpPr>
          <p:nvPr/>
        </p:nvGrpSpPr>
        <p:grpSpPr bwMode="auto">
          <a:xfrm>
            <a:off x="2185801" y="1187524"/>
            <a:ext cx="3804705" cy="3866879"/>
            <a:chOff x="200" y="417"/>
            <a:chExt cx="214" cy="229"/>
          </a:xfrm>
        </p:grpSpPr>
        <p:sp>
          <p:nvSpPr>
            <p:cNvPr id="107" name="Freeform 121">
              <a:extLst>
                <a:ext uri="{FF2B5EF4-FFF2-40B4-BE49-F238E27FC236}">
                  <a16:creationId xmlns:a16="http://schemas.microsoft.com/office/drawing/2014/main" id="{4C219F55-FDFB-4DEF-933B-F60D6DD91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" y="591"/>
              <a:ext cx="104" cy="55"/>
            </a:xfrm>
            <a:custGeom>
              <a:avLst/>
              <a:gdLst>
                <a:gd name="T0" fmla="*/ 0 w 20000"/>
                <a:gd name="T1" fmla="*/ 14172 h 20000"/>
                <a:gd name="T2" fmla="*/ 2765 w 20000"/>
                <a:gd name="T3" fmla="*/ 15796 h 20000"/>
                <a:gd name="T4" fmla="*/ 3913 w 20000"/>
                <a:gd name="T5" fmla="*/ 19395 h 20000"/>
                <a:gd name="T6" fmla="*/ 7322 w 20000"/>
                <a:gd name="T7" fmla="*/ 16433 h 20000"/>
                <a:gd name="T8" fmla="*/ 11183 w 20000"/>
                <a:gd name="T9" fmla="*/ 19968 h 20000"/>
                <a:gd name="T10" fmla="*/ 13078 w 20000"/>
                <a:gd name="T11" fmla="*/ 19713 h 20000"/>
                <a:gd name="T12" fmla="*/ 13130 w 20000"/>
                <a:gd name="T13" fmla="*/ 17516 h 20000"/>
                <a:gd name="T14" fmla="*/ 16870 w 20000"/>
                <a:gd name="T15" fmla="*/ 15127 h 20000"/>
                <a:gd name="T16" fmla="*/ 19983 w 20000"/>
                <a:gd name="T17" fmla="*/ 16624 h 20000"/>
                <a:gd name="T18" fmla="*/ 19478 w 20000"/>
                <a:gd name="T19" fmla="*/ 13885 h 20000"/>
                <a:gd name="T20" fmla="*/ 18348 w 20000"/>
                <a:gd name="T21" fmla="*/ 12962 h 20000"/>
                <a:gd name="T22" fmla="*/ 18122 w 20000"/>
                <a:gd name="T23" fmla="*/ 2739 h 20000"/>
                <a:gd name="T24" fmla="*/ 17948 w 20000"/>
                <a:gd name="T25" fmla="*/ 2516 h 20000"/>
                <a:gd name="T26" fmla="*/ 17270 w 20000"/>
                <a:gd name="T27" fmla="*/ 3949 h 20000"/>
                <a:gd name="T28" fmla="*/ 17217 w 20000"/>
                <a:gd name="T29" fmla="*/ 1752 h 20000"/>
                <a:gd name="T30" fmla="*/ 15774 w 20000"/>
                <a:gd name="T31" fmla="*/ 0 h 20000"/>
                <a:gd name="T32" fmla="*/ 13948 w 20000"/>
                <a:gd name="T33" fmla="*/ 2898 h 20000"/>
                <a:gd name="T34" fmla="*/ 8939 w 20000"/>
                <a:gd name="T35" fmla="*/ 2325 h 20000"/>
                <a:gd name="T36" fmla="*/ 8330 w 20000"/>
                <a:gd name="T37" fmla="*/ 2739 h 20000"/>
                <a:gd name="T38" fmla="*/ 8748 w 20000"/>
                <a:gd name="T39" fmla="*/ 6178 h 20000"/>
                <a:gd name="T40" fmla="*/ 6052 w 20000"/>
                <a:gd name="T41" fmla="*/ 8567 h 20000"/>
                <a:gd name="T42" fmla="*/ 3843 w 20000"/>
                <a:gd name="T43" fmla="*/ 8662 h 20000"/>
                <a:gd name="T44" fmla="*/ 765 w 20000"/>
                <a:gd name="T45" fmla="*/ 11529 h 20000"/>
                <a:gd name="T46" fmla="*/ 0 w 20000"/>
                <a:gd name="T47" fmla="*/ 1417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00" h="20000">
                  <a:moveTo>
                    <a:pt x="0" y="14172"/>
                  </a:moveTo>
                  <a:lnTo>
                    <a:pt x="2765" y="15796"/>
                  </a:lnTo>
                  <a:lnTo>
                    <a:pt x="3913" y="19395"/>
                  </a:lnTo>
                  <a:lnTo>
                    <a:pt x="7322" y="16433"/>
                  </a:lnTo>
                  <a:lnTo>
                    <a:pt x="11183" y="19968"/>
                  </a:lnTo>
                  <a:lnTo>
                    <a:pt x="13078" y="19713"/>
                  </a:lnTo>
                  <a:lnTo>
                    <a:pt x="13130" y="17516"/>
                  </a:lnTo>
                  <a:lnTo>
                    <a:pt x="16870" y="15127"/>
                  </a:lnTo>
                  <a:lnTo>
                    <a:pt x="19983" y="16624"/>
                  </a:lnTo>
                  <a:lnTo>
                    <a:pt x="19478" y="13885"/>
                  </a:lnTo>
                  <a:lnTo>
                    <a:pt x="18348" y="12962"/>
                  </a:lnTo>
                  <a:lnTo>
                    <a:pt x="18122" y="2739"/>
                  </a:lnTo>
                  <a:lnTo>
                    <a:pt x="17948" y="2516"/>
                  </a:lnTo>
                  <a:lnTo>
                    <a:pt x="17270" y="3949"/>
                  </a:lnTo>
                  <a:lnTo>
                    <a:pt x="17217" y="1752"/>
                  </a:lnTo>
                  <a:lnTo>
                    <a:pt x="15774" y="0"/>
                  </a:lnTo>
                  <a:lnTo>
                    <a:pt x="13948" y="2898"/>
                  </a:lnTo>
                  <a:lnTo>
                    <a:pt x="8939" y="2325"/>
                  </a:lnTo>
                  <a:lnTo>
                    <a:pt x="8330" y="2739"/>
                  </a:lnTo>
                  <a:lnTo>
                    <a:pt x="8748" y="6178"/>
                  </a:lnTo>
                  <a:lnTo>
                    <a:pt x="6052" y="8567"/>
                  </a:lnTo>
                  <a:lnTo>
                    <a:pt x="3843" y="8662"/>
                  </a:lnTo>
                  <a:lnTo>
                    <a:pt x="765" y="11529"/>
                  </a:lnTo>
                  <a:lnTo>
                    <a:pt x="0" y="1417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137">
              <a:extLst>
                <a:ext uri="{FF2B5EF4-FFF2-40B4-BE49-F238E27FC236}">
                  <a16:creationId xmlns:a16="http://schemas.microsoft.com/office/drawing/2014/main" id="{CB5BEF5E-80F4-44CE-B028-01BE42227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463"/>
              <a:ext cx="108" cy="96"/>
            </a:xfrm>
            <a:custGeom>
              <a:avLst/>
              <a:gdLst>
                <a:gd name="T0" fmla="*/ 130 w 20000"/>
                <a:gd name="T1" fmla="*/ 7285 h 20000"/>
                <a:gd name="T2" fmla="*/ 1381 w 20000"/>
                <a:gd name="T3" fmla="*/ 5802 h 20000"/>
                <a:gd name="T4" fmla="*/ 3542 w 20000"/>
                <a:gd name="T5" fmla="*/ 6914 h 20000"/>
                <a:gd name="T6" fmla="*/ 4614 w 20000"/>
                <a:gd name="T7" fmla="*/ 6803 h 20000"/>
                <a:gd name="T8" fmla="*/ 5167 w 20000"/>
                <a:gd name="T9" fmla="*/ 5487 h 20000"/>
                <a:gd name="T10" fmla="*/ 6726 w 20000"/>
                <a:gd name="T11" fmla="*/ 6636 h 20000"/>
                <a:gd name="T12" fmla="*/ 8903 w 20000"/>
                <a:gd name="T13" fmla="*/ 5857 h 20000"/>
                <a:gd name="T14" fmla="*/ 8611 w 20000"/>
                <a:gd name="T15" fmla="*/ 2465 h 20000"/>
                <a:gd name="T16" fmla="*/ 7831 w 20000"/>
                <a:gd name="T17" fmla="*/ 1501 h 20000"/>
                <a:gd name="T18" fmla="*/ 9245 w 20000"/>
                <a:gd name="T19" fmla="*/ 0 h 20000"/>
                <a:gd name="T20" fmla="*/ 10171 w 20000"/>
                <a:gd name="T21" fmla="*/ 1149 h 20000"/>
                <a:gd name="T22" fmla="*/ 9959 w 20000"/>
                <a:gd name="T23" fmla="*/ 2873 h 20000"/>
                <a:gd name="T24" fmla="*/ 10885 w 20000"/>
                <a:gd name="T25" fmla="*/ 2465 h 20000"/>
                <a:gd name="T26" fmla="*/ 12591 w 20000"/>
                <a:gd name="T27" fmla="*/ 3892 h 20000"/>
                <a:gd name="T28" fmla="*/ 13436 w 20000"/>
                <a:gd name="T29" fmla="*/ 2428 h 20000"/>
                <a:gd name="T30" fmla="*/ 14135 w 20000"/>
                <a:gd name="T31" fmla="*/ 2187 h 20000"/>
                <a:gd name="T32" fmla="*/ 14817 w 20000"/>
                <a:gd name="T33" fmla="*/ 3448 h 20000"/>
                <a:gd name="T34" fmla="*/ 15630 w 20000"/>
                <a:gd name="T35" fmla="*/ 2317 h 20000"/>
                <a:gd name="T36" fmla="*/ 17417 w 20000"/>
                <a:gd name="T37" fmla="*/ 3559 h 20000"/>
                <a:gd name="T38" fmla="*/ 18424 w 20000"/>
                <a:gd name="T39" fmla="*/ 5264 h 20000"/>
                <a:gd name="T40" fmla="*/ 18213 w 20000"/>
                <a:gd name="T41" fmla="*/ 6877 h 20000"/>
                <a:gd name="T42" fmla="*/ 19984 w 20000"/>
                <a:gd name="T43" fmla="*/ 8730 h 20000"/>
                <a:gd name="T44" fmla="*/ 18749 w 20000"/>
                <a:gd name="T45" fmla="*/ 10602 h 20000"/>
                <a:gd name="T46" fmla="*/ 17530 w 20000"/>
                <a:gd name="T47" fmla="*/ 11715 h 20000"/>
                <a:gd name="T48" fmla="*/ 17352 w 20000"/>
                <a:gd name="T49" fmla="*/ 15310 h 20000"/>
                <a:gd name="T50" fmla="*/ 15565 w 20000"/>
                <a:gd name="T51" fmla="*/ 15162 h 20000"/>
                <a:gd name="T52" fmla="*/ 14817 w 20000"/>
                <a:gd name="T53" fmla="*/ 16664 h 20000"/>
                <a:gd name="T54" fmla="*/ 15337 w 20000"/>
                <a:gd name="T55" fmla="*/ 17201 h 20000"/>
                <a:gd name="T56" fmla="*/ 12413 w 20000"/>
                <a:gd name="T57" fmla="*/ 19333 h 20000"/>
                <a:gd name="T58" fmla="*/ 12348 w 20000"/>
                <a:gd name="T59" fmla="*/ 19981 h 20000"/>
                <a:gd name="T60" fmla="*/ 11064 w 20000"/>
                <a:gd name="T61" fmla="*/ 19407 h 20000"/>
                <a:gd name="T62" fmla="*/ 10690 w 20000"/>
                <a:gd name="T63" fmla="*/ 18072 h 20000"/>
                <a:gd name="T64" fmla="*/ 10561 w 20000"/>
                <a:gd name="T65" fmla="*/ 17572 h 20000"/>
                <a:gd name="T66" fmla="*/ 10593 w 20000"/>
                <a:gd name="T67" fmla="*/ 17405 h 20000"/>
                <a:gd name="T68" fmla="*/ 11909 w 20000"/>
                <a:gd name="T69" fmla="*/ 16256 h 20000"/>
                <a:gd name="T70" fmla="*/ 11259 w 20000"/>
                <a:gd name="T71" fmla="*/ 14532 h 20000"/>
                <a:gd name="T72" fmla="*/ 8806 w 20000"/>
                <a:gd name="T73" fmla="*/ 13068 h 20000"/>
                <a:gd name="T74" fmla="*/ 8286 w 20000"/>
                <a:gd name="T75" fmla="*/ 11566 h 20000"/>
                <a:gd name="T76" fmla="*/ 6759 w 20000"/>
                <a:gd name="T77" fmla="*/ 11418 h 20000"/>
                <a:gd name="T78" fmla="*/ 6629 w 20000"/>
                <a:gd name="T79" fmla="*/ 9898 h 20000"/>
                <a:gd name="T80" fmla="*/ 5329 w 20000"/>
                <a:gd name="T81" fmla="*/ 10158 h 20000"/>
                <a:gd name="T82" fmla="*/ 3981 w 20000"/>
                <a:gd name="T83" fmla="*/ 12289 h 20000"/>
                <a:gd name="T84" fmla="*/ 1202 w 20000"/>
                <a:gd name="T85" fmla="*/ 10918 h 20000"/>
                <a:gd name="T86" fmla="*/ 2340 w 20000"/>
                <a:gd name="T87" fmla="*/ 8823 h 20000"/>
                <a:gd name="T88" fmla="*/ 0 w 20000"/>
                <a:gd name="T89" fmla="*/ 7414 h 20000"/>
                <a:gd name="T90" fmla="*/ 130 w 20000"/>
                <a:gd name="T91" fmla="*/ 728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000" h="20000">
                  <a:moveTo>
                    <a:pt x="130" y="7285"/>
                  </a:moveTo>
                  <a:lnTo>
                    <a:pt x="1381" y="5802"/>
                  </a:lnTo>
                  <a:lnTo>
                    <a:pt x="3542" y="6914"/>
                  </a:lnTo>
                  <a:lnTo>
                    <a:pt x="4614" y="6803"/>
                  </a:lnTo>
                  <a:lnTo>
                    <a:pt x="5167" y="5487"/>
                  </a:lnTo>
                  <a:lnTo>
                    <a:pt x="6726" y="6636"/>
                  </a:lnTo>
                  <a:lnTo>
                    <a:pt x="8903" y="5857"/>
                  </a:lnTo>
                  <a:lnTo>
                    <a:pt x="8611" y="2465"/>
                  </a:lnTo>
                  <a:lnTo>
                    <a:pt x="7831" y="1501"/>
                  </a:lnTo>
                  <a:lnTo>
                    <a:pt x="9245" y="0"/>
                  </a:lnTo>
                  <a:lnTo>
                    <a:pt x="10171" y="1149"/>
                  </a:lnTo>
                  <a:lnTo>
                    <a:pt x="9959" y="2873"/>
                  </a:lnTo>
                  <a:lnTo>
                    <a:pt x="10885" y="2465"/>
                  </a:lnTo>
                  <a:lnTo>
                    <a:pt x="12591" y="3892"/>
                  </a:lnTo>
                  <a:lnTo>
                    <a:pt x="13436" y="2428"/>
                  </a:lnTo>
                  <a:lnTo>
                    <a:pt x="14135" y="2187"/>
                  </a:lnTo>
                  <a:lnTo>
                    <a:pt x="14817" y="3448"/>
                  </a:lnTo>
                  <a:lnTo>
                    <a:pt x="15630" y="2317"/>
                  </a:lnTo>
                  <a:lnTo>
                    <a:pt x="17417" y="3559"/>
                  </a:lnTo>
                  <a:lnTo>
                    <a:pt x="18424" y="5264"/>
                  </a:lnTo>
                  <a:lnTo>
                    <a:pt x="18213" y="6877"/>
                  </a:lnTo>
                  <a:lnTo>
                    <a:pt x="19984" y="8730"/>
                  </a:lnTo>
                  <a:lnTo>
                    <a:pt x="18749" y="10602"/>
                  </a:lnTo>
                  <a:lnTo>
                    <a:pt x="17530" y="11715"/>
                  </a:lnTo>
                  <a:lnTo>
                    <a:pt x="17352" y="15310"/>
                  </a:lnTo>
                  <a:lnTo>
                    <a:pt x="15565" y="15162"/>
                  </a:lnTo>
                  <a:lnTo>
                    <a:pt x="14817" y="16664"/>
                  </a:lnTo>
                  <a:lnTo>
                    <a:pt x="15337" y="17201"/>
                  </a:lnTo>
                  <a:lnTo>
                    <a:pt x="12413" y="19333"/>
                  </a:lnTo>
                  <a:lnTo>
                    <a:pt x="12348" y="19981"/>
                  </a:lnTo>
                  <a:lnTo>
                    <a:pt x="11064" y="19407"/>
                  </a:lnTo>
                  <a:lnTo>
                    <a:pt x="10690" y="18072"/>
                  </a:lnTo>
                  <a:lnTo>
                    <a:pt x="10561" y="17572"/>
                  </a:lnTo>
                  <a:lnTo>
                    <a:pt x="10593" y="17405"/>
                  </a:lnTo>
                  <a:lnTo>
                    <a:pt x="11909" y="16256"/>
                  </a:lnTo>
                  <a:lnTo>
                    <a:pt x="11259" y="14532"/>
                  </a:lnTo>
                  <a:lnTo>
                    <a:pt x="8806" y="13068"/>
                  </a:lnTo>
                  <a:lnTo>
                    <a:pt x="8286" y="11566"/>
                  </a:lnTo>
                  <a:lnTo>
                    <a:pt x="6759" y="11418"/>
                  </a:lnTo>
                  <a:lnTo>
                    <a:pt x="6629" y="9898"/>
                  </a:lnTo>
                  <a:lnTo>
                    <a:pt x="5329" y="10158"/>
                  </a:lnTo>
                  <a:lnTo>
                    <a:pt x="3981" y="12289"/>
                  </a:lnTo>
                  <a:lnTo>
                    <a:pt x="1202" y="10918"/>
                  </a:lnTo>
                  <a:lnTo>
                    <a:pt x="2340" y="8823"/>
                  </a:lnTo>
                  <a:lnTo>
                    <a:pt x="0" y="7414"/>
                  </a:lnTo>
                  <a:lnTo>
                    <a:pt x="130" y="728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138">
              <a:extLst>
                <a:ext uri="{FF2B5EF4-FFF2-40B4-BE49-F238E27FC236}">
                  <a16:creationId xmlns:a16="http://schemas.microsoft.com/office/drawing/2014/main" id="{01FC4F41-3393-4318-8353-0DF948799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" y="505"/>
              <a:ext cx="117" cy="65"/>
            </a:xfrm>
            <a:custGeom>
              <a:avLst/>
              <a:gdLst>
                <a:gd name="T0" fmla="*/ 46 w 20000"/>
                <a:gd name="T1" fmla="*/ 16285 h 20000"/>
                <a:gd name="T2" fmla="*/ 399 w 20000"/>
                <a:gd name="T3" fmla="*/ 14367 h 20000"/>
                <a:gd name="T4" fmla="*/ 1626 w 20000"/>
                <a:gd name="T5" fmla="*/ 13137 h 20000"/>
                <a:gd name="T6" fmla="*/ 997 w 20000"/>
                <a:gd name="T7" fmla="*/ 10554 h 20000"/>
                <a:gd name="T8" fmla="*/ 1365 w 20000"/>
                <a:gd name="T9" fmla="*/ 8143 h 20000"/>
                <a:gd name="T10" fmla="*/ 2607 w 20000"/>
                <a:gd name="T11" fmla="*/ 9299 h 20000"/>
                <a:gd name="T12" fmla="*/ 4831 w 20000"/>
                <a:gd name="T13" fmla="*/ 7183 h 20000"/>
                <a:gd name="T14" fmla="*/ 6273 w 20000"/>
                <a:gd name="T15" fmla="*/ 7183 h 20000"/>
                <a:gd name="T16" fmla="*/ 6380 w 20000"/>
                <a:gd name="T17" fmla="*/ 3444 h 20000"/>
                <a:gd name="T18" fmla="*/ 8252 w 20000"/>
                <a:gd name="T19" fmla="*/ 3936 h 20000"/>
                <a:gd name="T20" fmla="*/ 8727 w 20000"/>
                <a:gd name="T21" fmla="*/ 1943 h 20000"/>
                <a:gd name="T22" fmla="*/ 9862 w 20000"/>
                <a:gd name="T23" fmla="*/ 1353 h 20000"/>
                <a:gd name="T24" fmla="*/ 12485 w 20000"/>
                <a:gd name="T25" fmla="*/ 3173 h 20000"/>
                <a:gd name="T26" fmla="*/ 13773 w 20000"/>
                <a:gd name="T27" fmla="*/ 320 h 20000"/>
                <a:gd name="T28" fmla="*/ 14985 w 20000"/>
                <a:gd name="T29" fmla="*/ 0 h 20000"/>
                <a:gd name="T30" fmla="*/ 15107 w 20000"/>
                <a:gd name="T31" fmla="*/ 2017 h 20000"/>
                <a:gd name="T32" fmla="*/ 16549 w 20000"/>
                <a:gd name="T33" fmla="*/ 2214 h 20000"/>
                <a:gd name="T34" fmla="*/ 17055 w 20000"/>
                <a:gd name="T35" fmla="*/ 4207 h 20000"/>
                <a:gd name="T36" fmla="*/ 19356 w 20000"/>
                <a:gd name="T37" fmla="*/ 6150 h 20000"/>
                <a:gd name="T38" fmla="*/ 19985 w 20000"/>
                <a:gd name="T39" fmla="*/ 8438 h 20000"/>
                <a:gd name="T40" fmla="*/ 18742 w 20000"/>
                <a:gd name="T41" fmla="*/ 9963 h 20000"/>
                <a:gd name="T42" fmla="*/ 18696 w 20000"/>
                <a:gd name="T43" fmla="*/ 10209 h 20000"/>
                <a:gd name="T44" fmla="*/ 18819 w 20000"/>
                <a:gd name="T45" fmla="*/ 10849 h 20000"/>
                <a:gd name="T46" fmla="*/ 16488 w 20000"/>
                <a:gd name="T47" fmla="*/ 11882 h 20000"/>
                <a:gd name="T48" fmla="*/ 11702 w 20000"/>
                <a:gd name="T49" fmla="*/ 18549 h 20000"/>
                <a:gd name="T50" fmla="*/ 10706 w 20000"/>
                <a:gd name="T51" fmla="*/ 18007 h 20000"/>
                <a:gd name="T52" fmla="*/ 8466 w 20000"/>
                <a:gd name="T53" fmla="*/ 19975 h 20000"/>
                <a:gd name="T54" fmla="*/ 4279 w 20000"/>
                <a:gd name="T55" fmla="*/ 17023 h 20000"/>
                <a:gd name="T56" fmla="*/ 3988 w 20000"/>
                <a:gd name="T57" fmla="*/ 15572 h 20000"/>
                <a:gd name="T58" fmla="*/ 2623 w 20000"/>
                <a:gd name="T59" fmla="*/ 18868 h 20000"/>
                <a:gd name="T60" fmla="*/ 1810 w 20000"/>
                <a:gd name="T61" fmla="*/ 17122 h 20000"/>
                <a:gd name="T62" fmla="*/ 951 w 20000"/>
                <a:gd name="T63" fmla="*/ 17958 h 20000"/>
                <a:gd name="T64" fmla="*/ 0 w 20000"/>
                <a:gd name="T65" fmla="*/ 16335 h 20000"/>
                <a:gd name="T66" fmla="*/ 46 w 20000"/>
                <a:gd name="T67" fmla="*/ 16285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00" h="20000">
                  <a:moveTo>
                    <a:pt x="46" y="16285"/>
                  </a:moveTo>
                  <a:lnTo>
                    <a:pt x="399" y="14367"/>
                  </a:lnTo>
                  <a:lnTo>
                    <a:pt x="1626" y="13137"/>
                  </a:lnTo>
                  <a:lnTo>
                    <a:pt x="997" y="10554"/>
                  </a:lnTo>
                  <a:lnTo>
                    <a:pt x="1365" y="8143"/>
                  </a:lnTo>
                  <a:lnTo>
                    <a:pt x="2607" y="9299"/>
                  </a:lnTo>
                  <a:lnTo>
                    <a:pt x="4831" y="7183"/>
                  </a:lnTo>
                  <a:lnTo>
                    <a:pt x="6273" y="7183"/>
                  </a:lnTo>
                  <a:lnTo>
                    <a:pt x="6380" y="3444"/>
                  </a:lnTo>
                  <a:lnTo>
                    <a:pt x="8252" y="3936"/>
                  </a:lnTo>
                  <a:lnTo>
                    <a:pt x="8727" y="1943"/>
                  </a:lnTo>
                  <a:lnTo>
                    <a:pt x="9862" y="1353"/>
                  </a:lnTo>
                  <a:lnTo>
                    <a:pt x="12485" y="3173"/>
                  </a:lnTo>
                  <a:lnTo>
                    <a:pt x="13773" y="320"/>
                  </a:lnTo>
                  <a:lnTo>
                    <a:pt x="14985" y="0"/>
                  </a:lnTo>
                  <a:lnTo>
                    <a:pt x="15107" y="2017"/>
                  </a:lnTo>
                  <a:lnTo>
                    <a:pt x="16549" y="2214"/>
                  </a:lnTo>
                  <a:lnTo>
                    <a:pt x="17055" y="4207"/>
                  </a:lnTo>
                  <a:lnTo>
                    <a:pt x="19356" y="6150"/>
                  </a:lnTo>
                  <a:lnTo>
                    <a:pt x="19985" y="8438"/>
                  </a:lnTo>
                  <a:lnTo>
                    <a:pt x="18742" y="9963"/>
                  </a:lnTo>
                  <a:lnTo>
                    <a:pt x="18696" y="10209"/>
                  </a:lnTo>
                  <a:lnTo>
                    <a:pt x="18819" y="10849"/>
                  </a:lnTo>
                  <a:lnTo>
                    <a:pt x="16488" y="11882"/>
                  </a:lnTo>
                  <a:lnTo>
                    <a:pt x="11702" y="18549"/>
                  </a:lnTo>
                  <a:lnTo>
                    <a:pt x="10706" y="18007"/>
                  </a:lnTo>
                  <a:lnTo>
                    <a:pt x="8466" y="19975"/>
                  </a:lnTo>
                  <a:lnTo>
                    <a:pt x="4279" y="17023"/>
                  </a:lnTo>
                  <a:lnTo>
                    <a:pt x="3988" y="15572"/>
                  </a:lnTo>
                  <a:lnTo>
                    <a:pt x="2623" y="18868"/>
                  </a:lnTo>
                  <a:lnTo>
                    <a:pt x="1810" y="17122"/>
                  </a:lnTo>
                  <a:lnTo>
                    <a:pt x="951" y="17958"/>
                  </a:lnTo>
                  <a:lnTo>
                    <a:pt x="0" y="16335"/>
                  </a:lnTo>
                  <a:lnTo>
                    <a:pt x="46" y="1628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0" name="Freeform 141">
              <a:extLst>
                <a:ext uri="{FF2B5EF4-FFF2-40B4-BE49-F238E27FC236}">
                  <a16:creationId xmlns:a16="http://schemas.microsoft.com/office/drawing/2014/main" id="{A98EE534-18FE-4231-9AB1-F16CB690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" y="417"/>
              <a:ext cx="68" cy="81"/>
            </a:xfrm>
            <a:custGeom>
              <a:avLst/>
              <a:gdLst>
                <a:gd name="T0" fmla="*/ 203 w 20000"/>
                <a:gd name="T1" fmla="*/ 7202 h 20000"/>
                <a:gd name="T2" fmla="*/ 2389 w 20000"/>
                <a:gd name="T3" fmla="*/ 1996 h 20000"/>
                <a:gd name="T4" fmla="*/ 3964 w 20000"/>
                <a:gd name="T5" fmla="*/ 2386 h 20000"/>
                <a:gd name="T6" fmla="*/ 5032 w 20000"/>
                <a:gd name="T7" fmla="*/ 694 h 20000"/>
                <a:gd name="T8" fmla="*/ 7446 w 20000"/>
                <a:gd name="T9" fmla="*/ 0 h 20000"/>
                <a:gd name="T10" fmla="*/ 9682 w 20000"/>
                <a:gd name="T11" fmla="*/ 3796 h 20000"/>
                <a:gd name="T12" fmla="*/ 12961 w 20000"/>
                <a:gd name="T13" fmla="*/ 2104 h 20000"/>
                <a:gd name="T14" fmla="*/ 17205 w 20000"/>
                <a:gd name="T15" fmla="*/ 5228 h 20000"/>
                <a:gd name="T16" fmla="*/ 17205 w 20000"/>
                <a:gd name="T17" fmla="*/ 6052 h 20000"/>
                <a:gd name="T18" fmla="*/ 17357 w 20000"/>
                <a:gd name="T19" fmla="*/ 6334 h 20000"/>
                <a:gd name="T20" fmla="*/ 19975 w 20000"/>
                <a:gd name="T21" fmla="*/ 11887 h 20000"/>
                <a:gd name="T22" fmla="*/ 17738 w 20000"/>
                <a:gd name="T23" fmla="*/ 13644 h 20000"/>
                <a:gd name="T24" fmla="*/ 18983 w 20000"/>
                <a:gd name="T25" fmla="*/ 14772 h 20000"/>
                <a:gd name="T26" fmla="*/ 19416 w 20000"/>
                <a:gd name="T27" fmla="*/ 18742 h 20000"/>
                <a:gd name="T28" fmla="*/ 16036 w 20000"/>
                <a:gd name="T29" fmla="*/ 19653 h 20000"/>
                <a:gd name="T30" fmla="*/ 13571 w 20000"/>
                <a:gd name="T31" fmla="*/ 18308 h 20000"/>
                <a:gd name="T32" fmla="*/ 12706 w 20000"/>
                <a:gd name="T33" fmla="*/ 19848 h 20000"/>
                <a:gd name="T34" fmla="*/ 11055 w 20000"/>
                <a:gd name="T35" fmla="*/ 19978 h 20000"/>
                <a:gd name="T36" fmla="*/ 7649 w 20000"/>
                <a:gd name="T37" fmla="*/ 18677 h 20000"/>
                <a:gd name="T38" fmla="*/ 4320 w 20000"/>
                <a:gd name="T39" fmla="*/ 18156 h 20000"/>
                <a:gd name="T40" fmla="*/ 4727 w 20000"/>
                <a:gd name="T41" fmla="*/ 17289 h 20000"/>
                <a:gd name="T42" fmla="*/ 2694 w 20000"/>
                <a:gd name="T43" fmla="*/ 16551 h 20000"/>
                <a:gd name="T44" fmla="*/ 3100 w 20000"/>
                <a:gd name="T45" fmla="*/ 12408 h 20000"/>
                <a:gd name="T46" fmla="*/ 0 w 20000"/>
                <a:gd name="T47" fmla="*/ 7527 h 20000"/>
                <a:gd name="T48" fmla="*/ 203 w 20000"/>
                <a:gd name="T49" fmla="*/ 7202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00" h="20000">
                  <a:moveTo>
                    <a:pt x="203" y="7202"/>
                  </a:moveTo>
                  <a:lnTo>
                    <a:pt x="2389" y="1996"/>
                  </a:lnTo>
                  <a:lnTo>
                    <a:pt x="3964" y="2386"/>
                  </a:lnTo>
                  <a:lnTo>
                    <a:pt x="5032" y="694"/>
                  </a:lnTo>
                  <a:lnTo>
                    <a:pt x="7446" y="0"/>
                  </a:lnTo>
                  <a:lnTo>
                    <a:pt x="9682" y="3796"/>
                  </a:lnTo>
                  <a:lnTo>
                    <a:pt x="12961" y="2104"/>
                  </a:lnTo>
                  <a:lnTo>
                    <a:pt x="17205" y="5228"/>
                  </a:lnTo>
                  <a:lnTo>
                    <a:pt x="17205" y="6052"/>
                  </a:lnTo>
                  <a:lnTo>
                    <a:pt x="17357" y="6334"/>
                  </a:lnTo>
                  <a:lnTo>
                    <a:pt x="19975" y="11887"/>
                  </a:lnTo>
                  <a:lnTo>
                    <a:pt x="17738" y="13644"/>
                  </a:lnTo>
                  <a:lnTo>
                    <a:pt x="18983" y="14772"/>
                  </a:lnTo>
                  <a:lnTo>
                    <a:pt x="19416" y="18742"/>
                  </a:lnTo>
                  <a:lnTo>
                    <a:pt x="16036" y="19653"/>
                  </a:lnTo>
                  <a:lnTo>
                    <a:pt x="13571" y="18308"/>
                  </a:lnTo>
                  <a:lnTo>
                    <a:pt x="12706" y="19848"/>
                  </a:lnTo>
                  <a:lnTo>
                    <a:pt x="11055" y="19978"/>
                  </a:lnTo>
                  <a:lnTo>
                    <a:pt x="7649" y="18677"/>
                  </a:lnTo>
                  <a:lnTo>
                    <a:pt x="4320" y="18156"/>
                  </a:lnTo>
                  <a:lnTo>
                    <a:pt x="4727" y="17289"/>
                  </a:lnTo>
                  <a:lnTo>
                    <a:pt x="2694" y="16551"/>
                  </a:lnTo>
                  <a:lnTo>
                    <a:pt x="3100" y="12408"/>
                  </a:lnTo>
                  <a:lnTo>
                    <a:pt x="0" y="7527"/>
                  </a:lnTo>
                  <a:lnTo>
                    <a:pt x="203" y="720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855D589D-E5CB-42A4-8AB4-814D23D64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547"/>
              <a:ext cx="95" cy="71"/>
            </a:xfrm>
            <a:custGeom>
              <a:avLst/>
              <a:gdLst>
                <a:gd name="T0" fmla="*/ 180 w 20000"/>
                <a:gd name="T1" fmla="*/ 4271 h 20000"/>
                <a:gd name="T2" fmla="*/ 524 w 20000"/>
                <a:gd name="T3" fmla="*/ 2824 h 20000"/>
                <a:gd name="T4" fmla="*/ 1637 w 20000"/>
                <a:gd name="T5" fmla="*/ 2730 h 20000"/>
                <a:gd name="T6" fmla="*/ 2160 w 20000"/>
                <a:gd name="T7" fmla="*/ 187 h 20000"/>
                <a:gd name="T8" fmla="*/ 2848 w 20000"/>
                <a:gd name="T9" fmla="*/ 1447 h 20000"/>
                <a:gd name="T10" fmla="*/ 4468 w 20000"/>
                <a:gd name="T11" fmla="*/ 513 h 20000"/>
                <a:gd name="T12" fmla="*/ 6792 w 20000"/>
                <a:gd name="T13" fmla="*/ 1844 h 20000"/>
                <a:gd name="T14" fmla="*/ 7381 w 20000"/>
                <a:gd name="T15" fmla="*/ 0 h 20000"/>
                <a:gd name="T16" fmla="*/ 11358 w 20000"/>
                <a:gd name="T17" fmla="*/ 980 h 20000"/>
                <a:gd name="T18" fmla="*/ 10998 w 20000"/>
                <a:gd name="T19" fmla="*/ 2800 h 20000"/>
                <a:gd name="T20" fmla="*/ 10949 w 20000"/>
                <a:gd name="T21" fmla="*/ 2824 h 20000"/>
                <a:gd name="T22" fmla="*/ 11964 w 20000"/>
                <a:gd name="T23" fmla="*/ 4364 h 20000"/>
                <a:gd name="T24" fmla="*/ 12881 w 20000"/>
                <a:gd name="T25" fmla="*/ 3571 h 20000"/>
                <a:gd name="T26" fmla="*/ 13748 w 20000"/>
                <a:gd name="T27" fmla="*/ 5251 h 20000"/>
                <a:gd name="T28" fmla="*/ 15205 w 20000"/>
                <a:gd name="T29" fmla="*/ 2100 h 20000"/>
                <a:gd name="T30" fmla="*/ 15499 w 20000"/>
                <a:gd name="T31" fmla="*/ 3477 h 20000"/>
                <a:gd name="T32" fmla="*/ 19984 w 20000"/>
                <a:gd name="T33" fmla="*/ 6278 h 20000"/>
                <a:gd name="T34" fmla="*/ 18020 w 20000"/>
                <a:gd name="T35" fmla="*/ 10082 h 20000"/>
                <a:gd name="T36" fmla="*/ 17283 w 20000"/>
                <a:gd name="T37" fmla="*/ 8938 h 20000"/>
                <a:gd name="T38" fmla="*/ 17954 w 20000"/>
                <a:gd name="T39" fmla="*/ 10245 h 20000"/>
                <a:gd name="T40" fmla="*/ 17332 w 20000"/>
                <a:gd name="T41" fmla="*/ 13116 h 20000"/>
                <a:gd name="T42" fmla="*/ 17201 w 20000"/>
                <a:gd name="T43" fmla="*/ 12065 h 20000"/>
                <a:gd name="T44" fmla="*/ 16759 w 20000"/>
                <a:gd name="T45" fmla="*/ 12555 h 20000"/>
                <a:gd name="T46" fmla="*/ 17627 w 20000"/>
                <a:gd name="T47" fmla="*/ 13699 h 20000"/>
                <a:gd name="T48" fmla="*/ 17365 w 20000"/>
                <a:gd name="T49" fmla="*/ 15706 h 20000"/>
                <a:gd name="T50" fmla="*/ 17185 w 20000"/>
                <a:gd name="T51" fmla="*/ 15543 h 20000"/>
                <a:gd name="T52" fmla="*/ 16989 w 20000"/>
                <a:gd name="T53" fmla="*/ 13512 h 20000"/>
                <a:gd name="T54" fmla="*/ 16498 w 20000"/>
                <a:gd name="T55" fmla="*/ 14982 h 20000"/>
                <a:gd name="T56" fmla="*/ 15139 w 20000"/>
                <a:gd name="T57" fmla="*/ 13699 h 20000"/>
                <a:gd name="T58" fmla="*/ 13421 w 20000"/>
                <a:gd name="T59" fmla="*/ 15823 h 20000"/>
                <a:gd name="T60" fmla="*/ 8707 w 20000"/>
                <a:gd name="T61" fmla="*/ 15379 h 20000"/>
                <a:gd name="T62" fmla="*/ 8134 w 20000"/>
                <a:gd name="T63" fmla="*/ 15706 h 20000"/>
                <a:gd name="T64" fmla="*/ 8527 w 20000"/>
                <a:gd name="T65" fmla="*/ 18203 h 20000"/>
                <a:gd name="T66" fmla="*/ 5990 w 20000"/>
                <a:gd name="T67" fmla="*/ 19977 h 20000"/>
                <a:gd name="T68" fmla="*/ 4910 w 20000"/>
                <a:gd name="T69" fmla="*/ 17643 h 20000"/>
                <a:gd name="T70" fmla="*/ 3241 w 20000"/>
                <a:gd name="T71" fmla="*/ 18063 h 20000"/>
                <a:gd name="T72" fmla="*/ 2046 w 20000"/>
                <a:gd name="T73" fmla="*/ 15939 h 20000"/>
                <a:gd name="T74" fmla="*/ 3715 w 20000"/>
                <a:gd name="T75" fmla="*/ 14562 h 20000"/>
                <a:gd name="T76" fmla="*/ 3044 w 20000"/>
                <a:gd name="T77" fmla="*/ 12905 h 20000"/>
                <a:gd name="T78" fmla="*/ 3961 w 20000"/>
                <a:gd name="T79" fmla="*/ 12462 h 20000"/>
                <a:gd name="T80" fmla="*/ 3764 w 20000"/>
                <a:gd name="T81" fmla="*/ 10642 h 20000"/>
                <a:gd name="T82" fmla="*/ 3241 w 20000"/>
                <a:gd name="T83" fmla="*/ 8355 h 20000"/>
                <a:gd name="T84" fmla="*/ 278 w 20000"/>
                <a:gd name="T85" fmla="*/ 6604 h 20000"/>
                <a:gd name="T86" fmla="*/ 0 w 20000"/>
                <a:gd name="T87" fmla="*/ 4457 h 20000"/>
                <a:gd name="T88" fmla="*/ 180 w 20000"/>
                <a:gd name="T89" fmla="*/ 4271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00" h="20000">
                  <a:moveTo>
                    <a:pt x="180" y="4271"/>
                  </a:moveTo>
                  <a:lnTo>
                    <a:pt x="524" y="2824"/>
                  </a:lnTo>
                  <a:lnTo>
                    <a:pt x="1637" y="2730"/>
                  </a:lnTo>
                  <a:lnTo>
                    <a:pt x="2160" y="187"/>
                  </a:lnTo>
                  <a:lnTo>
                    <a:pt x="2848" y="1447"/>
                  </a:lnTo>
                  <a:lnTo>
                    <a:pt x="4468" y="513"/>
                  </a:lnTo>
                  <a:lnTo>
                    <a:pt x="6792" y="1844"/>
                  </a:lnTo>
                  <a:lnTo>
                    <a:pt x="7381" y="0"/>
                  </a:lnTo>
                  <a:lnTo>
                    <a:pt x="11358" y="980"/>
                  </a:lnTo>
                  <a:lnTo>
                    <a:pt x="10998" y="2800"/>
                  </a:lnTo>
                  <a:lnTo>
                    <a:pt x="10949" y="2824"/>
                  </a:lnTo>
                  <a:lnTo>
                    <a:pt x="11964" y="4364"/>
                  </a:lnTo>
                  <a:lnTo>
                    <a:pt x="12881" y="3571"/>
                  </a:lnTo>
                  <a:lnTo>
                    <a:pt x="13748" y="5251"/>
                  </a:lnTo>
                  <a:lnTo>
                    <a:pt x="15205" y="2100"/>
                  </a:lnTo>
                  <a:lnTo>
                    <a:pt x="15499" y="3477"/>
                  </a:lnTo>
                  <a:lnTo>
                    <a:pt x="19984" y="6278"/>
                  </a:lnTo>
                  <a:lnTo>
                    <a:pt x="18020" y="10082"/>
                  </a:lnTo>
                  <a:lnTo>
                    <a:pt x="17283" y="8938"/>
                  </a:lnTo>
                  <a:lnTo>
                    <a:pt x="17954" y="10245"/>
                  </a:lnTo>
                  <a:lnTo>
                    <a:pt x="17332" y="13116"/>
                  </a:lnTo>
                  <a:lnTo>
                    <a:pt x="17201" y="12065"/>
                  </a:lnTo>
                  <a:lnTo>
                    <a:pt x="16759" y="12555"/>
                  </a:lnTo>
                  <a:lnTo>
                    <a:pt x="17627" y="13699"/>
                  </a:lnTo>
                  <a:lnTo>
                    <a:pt x="17365" y="15706"/>
                  </a:lnTo>
                  <a:lnTo>
                    <a:pt x="17185" y="15543"/>
                  </a:lnTo>
                  <a:lnTo>
                    <a:pt x="16989" y="13512"/>
                  </a:lnTo>
                  <a:lnTo>
                    <a:pt x="16498" y="14982"/>
                  </a:lnTo>
                  <a:lnTo>
                    <a:pt x="15139" y="13699"/>
                  </a:lnTo>
                  <a:lnTo>
                    <a:pt x="13421" y="15823"/>
                  </a:lnTo>
                  <a:lnTo>
                    <a:pt x="8707" y="15379"/>
                  </a:lnTo>
                  <a:lnTo>
                    <a:pt x="8134" y="15706"/>
                  </a:lnTo>
                  <a:lnTo>
                    <a:pt x="8527" y="18203"/>
                  </a:lnTo>
                  <a:lnTo>
                    <a:pt x="5990" y="19977"/>
                  </a:lnTo>
                  <a:lnTo>
                    <a:pt x="4910" y="17643"/>
                  </a:lnTo>
                  <a:lnTo>
                    <a:pt x="3241" y="18063"/>
                  </a:lnTo>
                  <a:lnTo>
                    <a:pt x="2046" y="15939"/>
                  </a:lnTo>
                  <a:lnTo>
                    <a:pt x="3715" y="14562"/>
                  </a:lnTo>
                  <a:lnTo>
                    <a:pt x="3044" y="12905"/>
                  </a:lnTo>
                  <a:lnTo>
                    <a:pt x="3961" y="12462"/>
                  </a:lnTo>
                  <a:lnTo>
                    <a:pt x="3764" y="10642"/>
                  </a:lnTo>
                  <a:lnTo>
                    <a:pt x="3241" y="8355"/>
                  </a:lnTo>
                  <a:lnTo>
                    <a:pt x="278" y="6604"/>
                  </a:lnTo>
                  <a:lnTo>
                    <a:pt x="0" y="4457"/>
                  </a:lnTo>
                  <a:lnTo>
                    <a:pt x="180" y="427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2" name="ZoneTexte 111">
            <a:extLst>
              <a:ext uri="{FF2B5EF4-FFF2-40B4-BE49-F238E27FC236}">
                <a16:creationId xmlns:a16="http://schemas.microsoft.com/office/drawing/2014/main" id="{8141A51B-4AA8-4F06-AB3B-813D0E46B7AE}"/>
              </a:ext>
            </a:extLst>
          </p:cNvPr>
          <p:cNvSpPr txBox="1"/>
          <p:nvPr/>
        </p:nvSpPr>
        <p:spPr>
          <a:xfrm>
            <a:off x="4034817" y="1748293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Lozère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027D537A-893B-409D-BC62-ABBF0E349BFC}"/>
              </a:ext>
            </a:extLst>
          </p:cNvPr>
          <p:cNvSpPr txBox="1"/>
          <p:nvPr/>
        </p:nvSpPr>
        <p:spPr>
          <a:xfrm>
            <a:off x="5094931" y="2525017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Gard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6E9B94BF-E7A3-48A6-BEF3-EEFE65E9886D}"/>
              </a:ext>
            </a:extLst>
          </p:cNvPr>
          <p:cNvSpPr txBox="1"/>
          <p:nvPr/>
        </p:nvSpPr>
        <p:spPr>
          <a:xfrm>
            <a:off x="3994939" y="3109238"/>
            <a:ext cx="658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Hérault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B59E646D-141B-4F26-9E24-793895BAB089}"/>
              </a:ext>
            </a:extLst>
          </p:cNvPr>
          <p:cNvSpPr txBox="1"/>
          <p:nvPr/>
        </p:nvSpPr>
        <p:spPr>
          <a:xfrm>
            <a:off x="3087569" y="2126852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Aveyron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4C2F7919-738D-4DDA-8DF4-D0C061DC6037}"/>
              </a:ext>
            </a:extLst>
          </p:cNvPr>
          <p:cNvSpPr txBox="1"/>
          <p:nvPr/>
        </p:nvSpPr>
        <p:spPr>
          <a:xfrm>
            <a:off x="1963678" y="1628662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Lot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ABCEE570-7406-4BAB-8801-C7B9998BB592}"/>
              </a:ext>
            </a:extLst>
          </p:cNvPr>
          <p:cNvSpPr txBox="1"/>
          <p:nvPr/>
        </p:nvSpPr>
        <p:spPr>
          <a:xfrm>
            <a:off x="1466966" y="2375301"/>
            <a:ext cx="86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Tarn-et-Garonne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38B56C60-32E4-486B-AE2C-38025E0D47FF}"/>
              </a:ext>
            </a:extLst>
          </p:cNvPr>
          <p:cNvSpPr txBox="1"/>
          <p:nvPr/>
        </p:nvSpPr>
        <p:spPr>
          <a:xfrm>
            <a:off x="673116" y="2917235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Gers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0B5455E7-0AE1-4B4A-91EB-2740A5BA594E}"/>
              </a:ext>
            </a:extLst>
          </p:cNvPr>
          <p:cNvSpPr txBox="1"/>
          <p:nvPr/>
        </p:nvSpPr>
        <p:spPr>
          <a:xfrm>
            <a:off x="310854" y="3672547"/>
            <a:ext cx="7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Hautes-Pyrénées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9B11659B-1BE8-4240-AF61-A62AEBA75F2D}"/>
              </a:ext>
            </a:extLst>
          </p:cNvPr>
          <p:cNvSpPr txBox="1"/>
          <p:nvPr/>
        </p:nvSpPr>
        <p:spPr>
          <a:xfrm>
            <a:off x="2457374" y="2829612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Tarn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E8138D95-FD78-4566-ABAF-553F2C33E9DE}"/>
              </a:ext>
            </a:extLst>
          </p:cNvPr>
          <p:cNvSpPr txBox="1"/>
          <p:nvPr/>
        </p:nvSpPr>
        <p:spPr>
          <a:xfrm>
            <a:off x="2728175" y="3716060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Aude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081FED48-6498-4951-9F09-6D27B8D288D4}"/>
              </a:ext>
            </a:extLst>
          </p:cNvPr>
          <p:cNvSpPr txBox="1"/>
          <p:nvPr/>
        </p:nvSpPr>
        <p:spPr>
          <a:xfrm>
            <a:off x="1730844" y="3977960"/>
            <a:ext cx="76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Ariège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8DF7363C-2DAC-4CFC-8503-223F74DB6BFE}"/>
              </a:ext>
            </a:extLst>
          </p:cNvPr>
          <p:cNvSpPr txBox="1"/>
          <p:nvPr/>
        </p:nvSpPr>
        <p:spPr>
          <a:xfrm>
            <a:off x="2852627" y="4470993"/>
            <a:ext cx="999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Pyrénées-Orientales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65CF8FD0-6C9F-4121-B0AA-DA4AEF767ED8}"/>
              </a:ext>
            </a:extLst>
          </p:cNvPr>
          <p:cNvSpPr txBox="1"/>
          <p:nvPr/>
        </p:nvSpPr>
        <p:spPr>
          <a:xfrm>
            <a:off x="1739156" y="3106654"/>
            <a:ext cx="76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Haute-Garonne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AC8C75DE-E33A-4DBE-9E23-E59EE0DCF2C0}"/>
              </a:ext>
            </a:extLst>
          </p:cNvPr>
          <p:cNvSpPr txBox="1"/>
          <p:nvPr/>
        </p:nvSpPr>
        <p:spPr>
          <a:xfrm>
            <a:off x="4130598" y="1951784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2%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52904276-201F-4E76-88ED-39AF4996F6EB}"/>
              </a:ext>
            </a:extLst>
          </p:cNvPr>
          <p:cNvSpPr txBox="1"/>
          <p:nvPr/>
        </p:nvSpPr>
        <p:spPr>
          <a:xfrm>
            <a:off x="5203267" y="2725611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8%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A3CDB4F5-93B2-401C-A940-C1F2AFC5543D}"/>
              </a:ext>
            </a:extLst>
          </p:cNvPr>
          <p:cNvSpPr txBox="1"/>
          <p:nvPr/>
        </p:nvSpPr>
        <p:spPr>
          <a:xfrm>
            <a:off x="3282883" y="2343777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5%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9C6A58A1-D07F-4F80-8A3C-AF1308F3EEA3}"/>
              </a:ext>
            </a:extLst>
          </p:cNvPr>
          <p:cNvSpPr txBox="1"/>
          <p:nvPr/>
        </p:nvSpPr>
        <p:spPr>
          <a:xfrm>
            <a:off x="4100417" y="3272901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19%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63532113-B827-4018-A5EA-EB2E0235B96B}"/>
              </a:ext>
            </a:extLst>
          </p:cNvPr>
          <p:cNvSpPr txBox="1"/>
          <p:nvPr/>
        </p:nvSpPr>
        <p:spPr>
          <a:xfrm>
            <a:off x="2889705" y="3916371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5%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CA3329B-6B3D-44E4-BEB3-B417556DB811}"/>
              </a:ext>
            </a:extLst>
          </p:cNvPr>
          <p:cNvSpPr txBox="1"/>
          <p:nvPr/>
        </p:nvSpPr>
        <p:spPr>
          <a:xfrm>
            <a:off x="2623688" y="2993996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7%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848F1C55-FE9A-4F3A-B844-46EBD1797C8B}"/>
              </a:ext>
            </a:extLst>
          </p:cNvPr>
          <p:cNvSpPr txBox="1"/>
          <p:nvPr/>
        </p:nvSpPr>
        <p:spPr>
          <a:xfrm>
            <a:off x="1882075" y="4139081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3%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78629EB7-BFDE-4AD0-9EDF-E42A14A888DB}"/>
              </a:ext>
            </a:extLst>
          </p:cNvPr>
          <p:cNvSpPr txBox="1"/>
          <p:nvPr/>
        </p:nvSpPr>
        <p:spPr>
          <a:xfrm>
            <a:off x="424799" y="4013616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3%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5014F4D4-BFB8-416D-A45C-C33757FCE287}"/>
              </a:ext>
            </a:extLst>
          </p:cNvPr>
          <p:cNvSpPr txBox="1"/>
          <p:nvPr/>
        </p:nvSpPr>
        <p:spPr>
          <a:xfrm>
            <a:off x="832298" y="3078460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4%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2FECC37A-38C9-439C-AE75-8ECC43C43C73}"/>
              </a:ext>
            </a:extLst>
          </p:cNvPr>
          <p:cNvSpPr txBox="1"/>
          <p:nvPr/>
        </p:nvSpPr>
        <p:spPr>
          <a:xfrm>
            <a:off x="2129188" y="1805395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3%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B27EA87E-F1C2-4FCE-B53B-6CFE3165F978}"/>
              </a:ext>
            </a:extLst>
          </p:cNvPr>
          <p:cNvSpPr txBox="1"/>
          <p:nvPr/>
        </p:nvSpPr>
        <p:spPr>
          <a:xfrm>
            <a:off x="1540668" y="3440285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CF23FA02-A231-411F-8F6A-B0964C48CF4B}"/>
              </a:ext>
            </a:extLst>
          </p:cNvPr>
          <p:cNvSpPr txBox="1"/>
          <p:nvPr/>
        </p:nvSpPr>
        <p:spPr>
          <a:xfrm>
            <a:off x="1623585" y="2658855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4%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7B7B5A2C-0D05-482C-BEAD-096B43958044}"/>
              </a:ext>
            </a:extLst>
          </p:cNvPr>
          <p:cNvSpPr txBox="1"/>
          <p:nvPr/>
        </p:nvSpPr>
        <p:spPr>
          <a:xfrm>
            <a:off x="2634698" y="4570070"/>
            <a:ext cx="49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6%</a:t>
            </a:r>
          </a:p>
        </p:txBody>
      </p:sp>
      <p:sp>
        <p:nvSpPr>
          <p:cNvPr id="60" name="Espace réservé du numéro de diapositive 1">
            <a:extLst>
              <a:ext uri="{FF2B5EF4-FFF2-40B4-BE49-F238E27FC236}">
                <a16:creationId xmlns:a16="http://schemas.microsoft.com/office/drawing/2014/main" id="{FAD18580-84EF-467E-ABC6-4B33E6E6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8643" y="4767263"/>
            <a:ext cx="2057400" cy="273844"/>
          </a:xfrm>
        </p:spPr>
        <p:txBody>
          <a:bodyPr/>
          <a:lstStyle/>
          <a:p>
            <a:fld id="{EF126CE3-3D61-7144-94D3-4AC4E8BBDFC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8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C5C251-D4C2-46D9-9FCB-B700FA8C3C0D}"/>
              </a:ext>
            </a:extLst>
          </p:cNvPr>
          <p:cNvSpPr txBox="1"/>
          <p:nvPr/>
        </p:nvSpPr>
        <p:spPr>
          <a:xfrm>
            <a:off x="1846555" y="318599"/>
            <a:ext cx="362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Méthodologie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40ECE51-B6BE-47FF-8722-E2E2EB7E318D}"/>
              </a:ext>
            </a:extLst>
          </p:cNvPr>
          <p:cNvGrpSpPr/>
          <p:nvPr/>
        </p:nvGrpSpPr>
        <p:grpSpPr>
          <a:xfrm>
            <a:off x="9525" y="64293"/>
            <a:ext cx="9144000" cy="5143500"/>
            <a:chOff x="0" y="0"/>
            <a:chExt cx="9144000" cy="51435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14AF725-769E-4A45-A357-349A38F9E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53E54-9234-47B7-9978-67B03CB2F979}"/>
                </a:ext>
              </a:extLst>
            </p:cNvPr>
            <p:cNvSpPr/>
            <p:nvPr/>
          </p:nvSpPr>
          <p:spPr>
            <a:xfrm>
              <a:off x="76200" y="104775"/>
              <a:ext cx="1770355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AD70E5AF-4226-4B1D-ACB8-4A1507C86E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7502" y="1081426"/>
          <a:ext cx="8148997" cy="388412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1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9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fr-FR" sz="4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400" b="1" i="0" u="none" strike="noStrike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 des répondants</a:t>
                      </a: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1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 réelle de la population régionale </a:t>
                      </a:r>
                    </a:p>
                    <a:p>
                      <a:pPr algn="ctr" rtl="0" fontAlgn="t"/>
                      <a:r>
                        <a:rPr lang="fr-FR" sz="900" b="0" i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: INSEE 2014 </a:t>
                      </a:r>
                      <a:endParaRPr lang="fr-FR" sz="900" b="0" i="1" u="none" strike="noStrike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14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fr-FR" sz="11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Sexe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Femmes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fr-FR" sz="1200" b="0" i="0" u="none" strike="noStrik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5080" marR="5080" marT="508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Hommes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5080" marR="5080" marT="508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14">
                <a:tc rowSpan="6">
                  <a:txBody>
                    <a:bodyPr/>
                    <a:lstStyle/>
                    <a:p>
                      <a:pPr algn="ctr" rtl="0" fontAlgn="t"/>
                      <a:r>
                        <a:rPr lang="fr-FR" sz="11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 de 18 ans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 ans</a:t>
                      </a:r>
                      <a:endParaRPr lang="fr-FR" sz="1050" b="1" i="0" u="none" strike="noStrik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25-34 ans</a:t>
                      </a:r>
                      <a:endParaRPr lang="fr-FR" sz="1050" b="1" i="0" u="none" strike="noStrik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35-49 ans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50-64 ans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ans et plus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5080" marR="5080" marT="508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96974"/>
                  </a:ext>
                </a:extLst>
              </a:tr>
              <a:tr h="209414">
                <a:tc rowSpan="8">
                  <a:txBody>
                    <a:bodyPr/>
                    <a:lstStyle/>
                    <a:p>
                      <a:pPr algn="ctr" rtl="0" fontAlgn="t"/>
                      <a:r>
                        <a:rPr lang="fr-FR" sz="11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Catégorie socio-professionnelle de l’individu</a:t>
                      </a:r>
                    </a:p>
                    <a:p>
                      <a:pPr algn="ctr" rtl="0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(CSP)</a:t>
                      </a: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Agriculteurs 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Artisans, commerçants, chefs d’entreprise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Cadres ou professions intellectuelles supérieures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fr-FR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Professions intermédiaires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87658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Employés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83472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Ouvriers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04631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Retraités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90106"/>
                  </a:ext>
                </a:extLst>
              </a:tr>
              <a:tr h="209414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 sans activité professionnelle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990042"/>
                  </a:ext>
                </a:extLst>
              </a:tr>
            </a:tbl>
          </a:graphicData>
        </a:graphic>
      </p:graphicFrame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E5FE8C72-9486-4C49-8989-275ECF1F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8643" y="4767263"/>
            <a:ext cx="2057400" cy="273844"/>
          </a:xfrm>
        </p:spPr>
        <p:txBody>
          <a:bodyPr/>
          <a:lstStyle/>
          <a:p>
            <a:fld id="{EF126CE3-3D61-7144-94D3-4AC4E8BBDFC0}" type="slidenum">
              <a:rPr lang="fr-FR" smtClean="0"/>
              <a:t>6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8B4189-8488-4ADD-83BC-5797138481F0}"/>
              </a:ext>
            </a:extLst>
          </p:cNvPr>
          <p:cNvSpPr txBox="1"/>
          <p:nvPr/>
        </p:nvSpPr>
        <p:spPr>
          <a:xfrm>
            <a:off x="427126" y="235925"/>
            <a:ext cx="54365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Comparaison du profil des répondants avec la structure de la population en Occitanie (1/2)</a:t>
            </a:r>
          </a:p>
          <a:p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349576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C5C251-D4C2-46D9-9FCB-B700FA8C3C0D}"/>
              </a:ext>
            </a:extLst>
          </p:cNvPr>
          <p:cNvSpPr txBox="1"/>
          <p:nvPr/>
        </p:nvSpPr>
        <p:spPr>
          <a:xfrm>
            <a:off x="1846555" y="318599"/>
            <a:ext cx="362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Méthodologie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40ECE51-B6BE-47FF-8722-E2E2EB7E318D}"/>
              </a:ext>
            </a:extLst>
          </p:cNvPr>
          <p:cNvGrpSpPr/>
          <p:nvPr/>
        </p:nvGrpSpPr>
        <p:grpSpPr>
          <a:xfrm>
            <a:off x="9525" y="64293"/>
            <a:ext cx="9144000" cy="5143500"/>
            <a:chOff x="0" y="0"/>
            <a:chExt cx="9144000" cy="51435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14AF725-769E-4A45-A357-349A38F9E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453E54-9234-47B7-9978-67B03CB2F979}"/>
                </a:ext>
              </a:extLst>
            </p:cNvPr>
            <p:cNvSpPr/>
            <p:nvPr/>
          </p:nvSpPr>
          <p:spPr>
            <a:xfrm>
              <a:off x="76200" y="104775"/>
              <a:ext cx="1770355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37B34694-5DAC-452A-9D2C-1FC538AA951B}"/>
              </a:ext>
            </a:extLst>
          </p:cNvPr>
          <p:cNvSpPr txBox="1"/>
          <p:nvPr/>
        </p:nvSpPr>
        <p:spPr>
          <a:xfrm>
            <a:off x="427126" y="235925"/>
            <a:ext cx="54365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Comparaison du profil des répondants avec la structure de la population en Occitanie (2/2)</a:t>
            </a:r>
          </a:p>
          <a:p>
            <a:endParaRPr lang="fr-FR" sz="1800" b="1" dirty="0"/>
          </a:p>
        </p:txBody>
      </p: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AD70E5AF-4226-4B1D-ACB8-4A1507C86E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7502" y="1090304"/>
          <a:ext cx="8148997" cy="38749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1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1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802">
                <a:tc>
                  <a:txBody>
                    <a:bodyPr/>
                    <a:lstStyle/>
                    <a:p>
                      <a:pPr algn="ctr" fontAlgn="t"/>
                      <a:r>
                        <a:rPr lang="fr-FR" sz="4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400" b="1" i="0" u="none" strike="noStrike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Echantillon de la consultation</a:t>
                      </a: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1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Echantillon de la consultation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1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régionale française  </a:t>
                      </a:r>
                    </a:p>
                    <a:p>
                      <a:pPr algn="ctr" rtl="0" fontAlgn="t"/>
                      <a:r>
                        <a:rPr lang="fr-FR" sz="11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INSEE 2014 </a:t>
                      </a:r>
                      <a:endParaRPr lang="fr-FR" sz="1100" b="1" i="0" u="none" strike="noStrike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37">
                <a:tc rowSpan="17">
                  <a:txBody>
                    <a:bodyPr/>
                    <a:lstStyle/>
                    <a:p>
                      <a:pPr algn="ctr" rtl="0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Département</a:t>
                      </a: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Taille d’agglomération</a:t>
                      </a: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Ariège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Aveyron</a:t>
                      </a:r>
                      <a:endParaRPr lang="fr-FR" sz="105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Haute-Garonne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Gers</a:t>
                      </a:r>
                      <a:endParaRPr lang="fr-FR" sz="1050" b="1" i="0" u="none" strike="noStrike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fr-FR" sz="105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Lot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Hautes-Pyrénées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Tarn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Tarn-et-Garonne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96974"/>
                  </a:ext>
                </a:extLst>
              </a:tr>
              <a:tr h="98569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Aude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fr-FR" sz="1050" b="0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Gard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Hérault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fr-FR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Lozère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987658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Pyrénées-Orientales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5080" marR="5080" marT="508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83472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 de 2 000 habitants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04631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2 000 à 20 000 habitants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90106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20 000 à 100 000 habitants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990042"/>
                  </a:ext>
                </a:extLst>
              </a:tr>
              <a:tr h="197137">
                <a:tc vMerge="1">
                  <a:txBody>
                    <a:bodyPr/>
                    <a:lstStyle/>
                    <a:p>
                      <a:pPr algn="ctr" rtl="0" fontAlgn="t"/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de 100 000 habitants 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5080" marR="5080" marT="508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63610"/>
                  </a:ext>
                </a:extLst>
              </a:tr>
            </a:tbl>
          </a:graphicData>
        </a:graphic>
      </p:graphicFrame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3DF29D3-3219-4F01-8B99-BA3E0197A097}"/>
              </a:ext>
            </a:extLst>
          </p:cNvPr>
          <p:cNvCxnSpPr/>
          <p:nvPr/>
        </p:nvCxnSpPr>
        <p:spPr>
          <a:xfrm flipH="1">
            <a:off x="497502" y="4171950"/>
            <a:ext cx="11169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1">
            <a:extLst>
              <a:ext uri="{FF2B5EF4-FFF2-40B4-BE49-F238E27FC236}">
                <a16:creationId xmlns:a16="http://schemas.microsoft.com/office/drawing/2014/main" id="{CB041030-E15A-44EF-9853-7D5130A4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8643" y="4767263"/>
            <a:ext cx="2057400" cy="273844"/>
          </a:xfrm>
        </p:spPr>
        <p:txBody>
          <a:bodyPr/>
          <a:lstStyle/>
          <a:p>
            <a:fld id="{EF126CE3-3D61-7144-94D3-4AC4E8BBDFC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46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51910" y="2802467"/>
            <a:ext cx="733425" cy="619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1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380065" y="2571750"/>
            <a:ext cx="7382193" cy="1221305"/>
          </a:xfrm>
        </p:spPr>
        <p:txBody>
          <a:bodyPr anchor="ctr" anchorCtr="0"/>
          <a:lstStyle/>
          <a:p>
            <a:r>
              <a:rPr lang="fr-FR" sz="2400" dirty="0">
                <a:solidFill>
                  <a:schemeClr val="bg2"/>
                </a:solidFill>
              </a:rPr>
              <a:t>L’alimentation au quotidien :</a:t>
            </a:r>
            <a:br>
              <a:rPr lang="fr-FR" sz="2400" dirty="0">
                <a:solidFill>
                  <a:schemeClr val="bg2"/>
                </a:solidFill>
              </a:rPr>
            </a:br>
            <a:br>
              <a:rPr lang="fr-FR" sz="2400" dirty="0">
                <a:solidFill>
                  <a:schemeClr val="bg2"/>
                </a:solidFill>
              </a:rPr>
            </a:br>
            <a:r>
              <a:rPr lang="fr-FR" sz="2400" dirty="0">
                <a:solidFill>
                  <a:schemeClr val="bg2"/>
                </a:solidFill>
              </a:rPr>
              <a:t>la recherche de l’équilibre</a:t>
            </a:r>
            <a:br>
              <a:rPr lang="fr-FR" sz="2400" dirty="0">
                <a:solidFill>
                  <a:schemeClr val="bg2"/>
                </a:solidFill>
              </a:rPr>
            </a:br>
            <a:r>
              <a:rPr lang="fr-FR" sz="2400" dirty="0">
                <a:solidFill>
                  <a:schemeClr val="bg2"/>
                </a:solidFill>
              </a:rPr>
              <a:t>et le goût pour le local </a:t>
            </a:r>
            <a:br>
              <a:rPr lang="fr-FR" sz="2400" dirty="0">
                <a:solidFill>
                  <a:schemeClr val="bg2"/>
                </a:solidFill>
              </a:rPr>
            </a:br>
            <a:r>
              <a:rPr lang="fr-FR" sz="2400" dirty="0">
                <a:solidFill>
                  <a:schemeClr val="bg2"/>
                </a:solidFill>
              </a:rPr>
              <a:t> </a:t>
            </a:r>
            <a:endParaRPr lang="fr-FR" sz="1600" i="1" dirty="0">
              <a:solidFill>
                <a:schemeClr val="bg2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262767" y="2222038"/>
            <a:ext cx="0" cy="154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2000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51910" y="2802467"/>
            <a:ext cx="733425" cy="619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303865" y="1970844"/>
            <a:ext cx="7763935" cy="2175028"/>
          </a:xfrm>
        </p:spPr>
        <p:txBody>
          <a:bodyPr anchor="ctr" anchorCtr="0"/>
          <a:lstStyle/>
          <a:p>
            <a:r>
              <a:rPr lang="fr-FR" sz="2400" b="1" dirty="0">
                <a:solidFill>
                  <a:schemeClr val="tx1"/>
                </a:solidFill>
              </a:rPr>
              <a:t>Habitudes alimentaires</a:t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>et modes de consommation</a:t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produits locaux et bio à l’honneur</a:t>
            </a:r>
            <a:endParaRPr lang="fr-FR" sz="1600" i="1" dirty="0">
              <a:solidFill>
                <a:schemeClr val="tx1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236133" y="2186525"/>
            <a:ext cx="0" cy="194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055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_CSA_2016">
  <a:themeElements>
    <a:clrScheme name="CS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F9786D"/>
      </a:accent2>
      <a:accent3>
        <a:srgbClr val="9A96A4"/>
      </a:accent3>
      <a:accent4>
        <a:srgbClr val="95AFCA"/>
      </a:accent4>
      <a:accent5>
        <a:srgbClr val="F8CACA"/>
      </a:accent5>
      <a:accent6>
        <a:srgbClr val="9AD4D8"/>
      </a:accent6>
      <a:hlink>
        <a:srgbClr val="F9786D"/>
      </a:hlink>
      <a:folHlink>
        <a:srgbClr val="95AF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4803</TotalTime>
  <Words>3464</Words>
  <Application>Microsoft Office PowerPoint</Application>
  <PresentationFormat>Affichage à l'écran (16:9)</PresentationFormat>
  <Paragraphs>849</Paragraphs>
  <Slides>42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55" baseType="lpstr">
      <vt:lpstr>MS Mincho</vt:lpstr>
      <vt:lpstr>Arial</vt:lpstr>
      <vt:lpstr>Calibri</vt:lpstr>
      <vt:lpstr>Calibri Light</vt:lpstr>
      <vt:lpstr>Gisha</vt:lpstr>
      <vt:lpstr>Lucida Grande</vt:lpstr>
      <vt:lpstr>Osaka</vt:lpstr>
      <vt:lpstr>Rajdhani Semibold</vt:lpstr>
      <vt:lpstr>Raleway</vt:lpstr>
      <vt:lpstr>Tahoma</vt:lpstr>
      <vt:lpstr>Verdana</vt:lpstr>
      <vt:lpstr>Thème Office</vt:lpstr>
      <vt:lpstr>Template_CSA_2016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L’alimentation au quotidien :  la recherche de l’équilibre et le goût pour le local   </vt:lpstr>
      <vt:lpstr>Habitudes alimentaires et modes de consommation produits locaux et bio à l’honneur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À la recherche du « manger sain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FOCUS SUR L’ORIGINE LOCALE des aliments,  un incontournable du « manger sain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Vers une Alimentation engagée :   des citoyens-consommateurs sensibilisés aux enjeux de l’alimentation et prêts à se mobiliser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Quentin Llewellyn</cp:lastModifiedBy>
  <cp:revision>695</cp:revision>
  <cp:lastPrinted>2018-09-05T07:54:10Z</cp:lastPrinted>
  <dcterms:created xsi:type="dcterms:W3CDTF">2018-05-07T09:13:59Z</dcterms:created>
  <dcterms:modified xsi:type="dcterms:W3CDTF">2018-10-10T13:07:35Z</dcterms:modified>
</cp:coreProperties>
</file>