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5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6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1.xml" ContentType="application/vnd.openxmlformats-officedocument.presentationml.notesSlid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2.xml" ContentType="application/vnd.openxmlformats-officedocument.presentationml.notesSlid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3.xml" ContentType="application/vnd.openxmlformats-officedocument.presentationml.notesSlide+xml"/>
  <Override PartName="/ppt/charts/chart36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7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8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9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0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41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42.xml" ContentType="application/vnd.openxmlformats-officedocument.drawingml.chart+xml"/>
  <Override PartName="/ppt/drawings/drawing7.xml" ContentType="application/vnd.openxmlformats-officedocument.drawingml.chartshapes+xml"/>
  <Override PartName="/ppt/charts/chart43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4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18.xml" ContentType="application/vnd.openxmlformats-officedocument.presentationml.notesSlide+xml"/>
  <Override PartName="/ppt/charts/chart45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6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19.xml" ContentType="application/vnd.openxmlformats-officedocument.presentationml.notesSlide+xml"/>
  <Override PartName="/ppt/charts/chart47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20.xml" ContentType="application/vnd.openxmlformats-officedocument.presentationml.notesSlide+xml"/>
  <Override PartName="/ppt/charts/chart48.xml" ContentType="application/vnd.openxmlformats-officedocument.drawingml.chart+xml"/>
  <Override PartName="/ppt/drawings/drawing8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49.xml" ContentType="application/vnd.openxmlformats-officedocument.drawingml.chart+xml"/>
  <Override PartName="/ppt/drawings/drawing9.xml" ContentType="application/vnd.openxmlformats-officedocument.drawingml.chartshapes+xml"/>
  <Override PartName="/ppt/charts/chart50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51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52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53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4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55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56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7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notesSlides/notesSlide22.xml" ContentType="application/vnd.openxmlformats-officedocument.presentationml.notesSlide+xml"/>
  <Override PartName="/ppt/charts/chart58.xml" ContentType="application/vnd.openxmlformats-officedocument.drawingml.chart+xml"/>
  <Override PartName="/ppt/drawings/drawing10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5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24.xml" ContentType="application/vnd.openxmlformats-officedocument.presentationml.notesSlide+xml"/>
  <Override PartName="/ppt/charts/chart6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6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notesSlides/notesSlide25.xml" ContentType="application/vnd.openxmlformats-officedocument.presentationml.notesSlid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06" r:id="rId1"/>
    <p:sldMasterId id="2147484295" r:id="rId2"/>
    <p:sldMasterId id="2147484235" r:id="rId3"/>
    <p:sldMasterId id="2147484317" r:id="rId4"/>
    <p:sldMasterId id="2147484358" r:id="rId5"/>
    <p:sldMasterId id="2147484393" r:id="rId6"/>
    <p:sldMasterId id="2147484434" r:id="rId7"/>
  </p:sldMasterIdLst>
  <p:notesMasterIdLst>
    <p:notesMasterId r:id="rId63"/>
  </p:notesMasterIdLst>
  <p:handoutMasterIdLst>
    <p:handoutMasterId r:id="rId64"/>
  </p:handoutMasterIdLst>
  <p:sldIdLst>
    <p:sldId id="12015" r:id="rId8"/>
    <p:sldId id="1448943052" r:id="rId9"/>
    <p:sldId id="12019" r:id="rId10"/>
    <p:sldId id="1448943004" r:id="rId11"/>
    <p:sldId id="1448943034" r:id="rId12"/>
    <p:sldId id="1448943066" r:id="rId13"/>
    <p:sldId id="11744" r:id="rId14"/>
    <p:sldId id="1448943012" r:id="rId15"/>
    <p:sldId id="1448943019" r:id="rId16"/>
    <p:sldId id="1448943024" r:id="rId17"/>
    <p:sldId id="1448943037" r:id="rId18"/>
    <p:sldId id="1448943059" r:id="rId19"/>
    <p:sldId id="1448943011" r:id="rId20"/>
    <p:sldId id="1448943054" r:id="rId21"/>
    <p:sldId id="1448942919" r:id="rId22"/>
    <p:sldId id="1448943013" r:id="rId23"/>
    <p:sldId id="1448943078" r:id="rId24"/>
    <p:sldId id="1448942988" r:id="rId25"/>
    <p:sldId id="1448943017" r:id="rId26"/>
    <p:sldId id="1448943060" r:id="rId27"/>
    <p:sldId id="1448943022" r:id="rId28"/>
    <p:sldId id="1448943062" r:id="rId29"/>
    <p:sldId id="1448943050" r:id="rId30"/>
    <p:sldId id="1448943074" r:id="rId31"/>
    <p:sldId id="1448943056" r:id="rId32"/>
    <p:sldId id="1448943063" r:id="rId33"/>
    <p:sldId id="1448943051" r:id="rId34"/>
    <p:sldId id="1448943064" r:id="rId35"/>
    <p:sldId id="1448943021" r:id="rId36"/>
    <p:sldId id="1448943029" r:id="rId37"/>
    <p:sldId id="1448943080" r:id="rId38"/>
    <p:sldId id="1448942999" r:id="rId39"/>
    <p:sldId id="1448943039" r:id="rId40"/>
    <p:sldId id="1448943000" r:id="rId41"/>
    <p:sldId id="1448943031" r:id="rId42"/>
    <p:sldId id="1448943040" r:id="rId43"/>
    <p:sldId id="1448943065" r:id="rId44"/>
    <p:sldId id="1448943002" r:id="rId45"/>
    <p:sldId id="1448943033" r:id="rId46"/>
    <p:sldId id="1448943041" r:id="rId47"/>
    <p:sldId id="1448943057" r:id="rId48"/>
    <p:sldId id="1448943075" r:id="rId49"/>
    <p:sldId id="1448943069" r:id="rId50"/>
    <p:sldId id="1448943070" r:id="rId51"/>
    <p:sldId id="1448943072" r:id="rId52"/>
    <p:sldId id="1448943073" r:id="rId53"/>
    <p:sldId id="1448943071" r:id="rId54"/>
    <p:sldId id="1448943058" r:id="rId55"/>
    <p:sldId id="1448943007" r:id="rId56"/>
    <p:sldId id="1448943038" r:id="rId57"/>
    <p:sldId id="1448943005" r:id="rId58"/>
    <p:sldId id="1448943036" r:id="rId59"/>
    <p:sldId id="1448943006" r:id="rId60"/>
    <p:sldId id="1448943079" r:id="rId61"/>
    <p:sldId id="11893" r:id="rId62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3">
          <p15:clr>
            <a:srgbClr val="A4A3A4"/>
          </p15:clr>
        </p15:guide>
        <p15:guide id="2" orient="horz" pos="656">
          <p15:clr>
            <a:srgbClr val="A4A3A4"/>
          </p15:clr>
        </p15:guide>
        <p15:guide id="3" orient="horz" pos="2960">
          <p15:clr>
            <a:srgbClr val="A4A3A4"/>
          </p15:clr>
        </p15:guide>
        <p15:guide id="4" orient="horz" pos="2838">
          <p15:clr>
            <a:srgbClr val="A4A3A4"/>
          </p15:clr>
        </p15:guide>
        <p15:guide id="5" orient="horz" pos="1030">
          <p15:clr>
            <a:srgbClr val="A4A3A4"/>
          </p15:clr>
        </p15:guide>
        <p15:guide id="6" pos="5150">
          <p15:clr>
            <a:srgbClr val="A4A3A4"/>
          </p15:clr>
        </p15:guide>
        <p15:guide id="7" pos="85">
          <p15:clr>
            <a:srgbClr val="A4A3A4"/>
          </p15:clr>
        </p15:guide>
        <p15:guide id="8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B"/>
    <a:srgbClr val="84A6EB"/>
    <a:srgbClr val="89E0FF"/>
    <a:srgbClr val="FC9E3B"/>
    <a:srgbClr val="FFE9E7"/>
    <a:srgbClr val="FFD966"/>
    <a:srgbClr val="FFF4F3"/>
    <a:srgbClr val="2B5EC4"/>
    <a:srgbClr val="FFFFFF"/>
    <a:srgbClr val="326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3447" autoAdjust="0"/>
  </p:normalViewPr>
  <p:slideViewPr>
    <p:cSldViewPr snapToGrid="0">
      <p:cViewPr varScale="1">
        <p:scale>
          <a:sx n="136" d="100"/>
          <a:sy n="136" d="100"/>
        </p:scale>
        <p:origin x="1098" y="126"/>
      </p:cViewPr>
      <p:guideLst>
        <p:guide orient="horz" pos="1493"/>
        <p:guide orient="horz" pos="656"/>
        <p:guide orient="horz" pos="2960"/>
        <p:guide orient="horz" pos="2838"/>
        <p:guide orient="horz" pos="1030"/>
        <p:guide pos="5150"/>
        <p:guide pos="85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56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054700718933859"/>
          <c:y val="4.0537474094609879E-2"/>
          <c:w val="0.4343703851925963"/>
          <c:h val="0.918925051810780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2-4E94-9644-D23D0139D5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F2-4E94-9644-D23D0139D5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F2-4E94-9644-D23D0139D5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Pour faire du tourisme</c:v>
                </c:pt>
                <c:pt idx="1">
                  <c:v>Pour rendre visite à des amis, de la famille</c:v>
                </c:pt>
                <c:pt idx="2">
                  <c:v>Dans le cadre d'un déplacement professionnel</c:v>
                </c:pt>
                <c:pt idx="3">
                  <c:v>Dans le cadre d'un échange scolaire</c:v>
                </c:pt>
                <c:pt idx="4">
                  <c:v>Dans le cadre d'un séjour linguistique</c:v>
                </c:pt>
                <c:pt idx="5">
                  <c:v>Dans le cadre de votre formation (Erasmus, stage, job d'été...)</c:v>
                </c:pt>
                <c:pt idx="6">
                  <c:v>Dans le cadre d'un programme franco-allemand (OFAJ, jumelage...)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0.34</c:v>
                </c:pt>
                <c:pt idx="1">
                  <c:v>0.12</c:v>
                </c:pt>
                <c:pt idx="2">
                  <c:v>0.11</c:v>
                </c:pt>
                <c:pt idx="3">
                  <c:v>0.1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F2-4E94-9644-D23D0139D5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8"/>
        <c:axId val="1896876176"/>
        <c:axId val="1896875344"/>
      </c:barChart>
      <c:catAx>
        <c:axId val="1896876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6875344"/>
        <c:crosses val="autoZero"/>
        <c:auto val="1"/>
        <c:lblAlgn val="ctr"/>
        <c:lblOffset val="100"/>
        <c:noMultiLvlLbl val="0"/>
      </c:catAx>
      <c:valAx>
        <c:axId val="1896875344"/>
        <c:scaling>
          <c:orientation val="minMax"/>
          <c:max val="0.6000000000000000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96876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398054781609027"/>
          <c:y val="3.7487473427924425E-2"/>
          <c:w val="0.60601945218390973"/>
          <c:h val="0.93127296538213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2-4E94-9644-D23D0139D5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F2-4E94-9644-D23D0139D5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F2-4E94-9644-D23D0139D55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07-4F98-BAF6-3684773284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B07-4F98-BAF6-3684773284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B07-4F98-BAF6-3684773284D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B07-4F98-BAF6-3684773284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B07-4F98-BAF6-3684773284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B07-4F98-BAF6-3684773284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B07-4F98-BAF6-3684773284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Voyager en Allemagne</c:v>
                </c:pt>
                <c:pt idx="1">
                  <c:v>Découvrir la culture allemande</c:v>
                </c:pt>
                <c:pt idx="2">
                  <c:v>Apprendre la langue allemande</c:v>
                </c:pt>
                <c:pt idx="3">
                  <c:v>Faire des affaires en Allemagne</c:v>
                </c:pt>
                <c:pt idx="4">
                  <c:v>Travailler en Allemagne</c:v>
                </c:pt>
                <c:pt idx="5">
                  <c:v>Vivre en Allemagne</c:v>
                </c:pt>
                <c:pt idx="6">
                  <c:v>Etudier en Allemagne</c:v>
                </c:pt>
                <c:pt idx="7">
                  <c:v>Créer votre entreprise en Allemagne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0.61</c:v>
                </c:pt>
                <c:pt idx="1">
                  <c:v>0.57999999999999996</c:v>
                </c:pt>
                <c:pt idx="2">
                  <c:v>0.28999999999999998</c:v>
                </c:pt>
                <c:pt idx="3">
                  <c:v>0.27</c:v>
                </c:pt>
                <c:pt idx="4">
                  <c:v>0.23</c:v>
                </c:pt>
                <c:pt idx="5">
                  <c:v>0.23</c:v>
                </c:pt>
                <c:pt idx="6">
                  <c:v>0.2</c:v>
                </c:pt>
                <c:pt idx="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F2-4E94-9644-D23D0139D55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18-24 ans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B07-4F98-BAF6-3684773284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B07-4F98-BAF6-3684773284D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B07-4F98-BAF6-3684773284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B07-4F98-BAF6-3684773284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B07-4F98-BAF6-3684773284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BB07-4F98-BAF6-3684773284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Voyager en Allemagne</c:v>
                </c:pt>
                <c:pt idx="1">
                  <c:v>Découvrir la culture allemande</c:v>
                </c:pt>
                <c:pt idx="2">
                  <c:v>Apprendre la langue allemande</c:v>
                </c:pt>
                <c:pt idx="3">
                  <c:v>Faire des affaires en Allemagne</c:v>
                </c:pt>
                <c:pt idx="4">
                  <c:v>Travailler en Allemagne</c:v>
                </c:pt>
                <c:pt idx="5">
                  <c:v>Vivre en Allemagne</c:v>
                </c:pt>
                <c:pt idx="6">
                  <c:v>Etudier en Allemagne</c:v>
                </c:pt>
                <c:pt idx="7">
                  <c:v>Créer votre entreprise en Allemagne</c:v>
                </c:pt>
              </c:strCache>
            </c:strRef>
          </c:cat>
          <c:val>
            <c:numRef>
              <c:f>Feuil1!$C$2:$C$9</c:f>
              <c:numCache>
                <c:formatCode>0%</c:formatCode>
                <c:ptCount val="8"/>
                <c:pt idx="0">
                  <c:v>0.74</c:v>
                </c:pt>
                <c:pt idx="1">
                  <c:v>0.76</c:v>
                </c:pt>
                <c:pt idx="2">
                  <c:v>0.5</c:v>
                </c:pt>
                <c:pt idx="3">
                  <c:v>0.49</c:v>
                </c:pt>
                <c:pt idx="4">
                  <c:v>0.43</c:v>
                </c:pt>
                <c:pt idx="5">
                  <c:v>0.33</c:v>
                </c:pt>
                <c:pt idx="6">
                  <c:v>0.46</c:v>
                </c:pt>
                <c:pt idx="7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07-4F98-BAF6-3684773284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96876176"/>
        <c:axId val="1896875344"/>
      </c:barChart>
      <c:catAx>
        <c:axId val="1896876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6875344"/>
        <c:crosses val="autoZero"/>
        <c:auto val="1"/>
        <c:lblAlgn val="ctr"/>
        <c:lblOffset val="100"/>
        <c:noMultiLvlLbl val="0"/>
      </c:catAx>
      <c:valAx>
        <c:axId val="1896875344"/>
        <c:scaling>
          <c:orientation val="minMax"/>
          <c:max val="0.9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968761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5423502153664344"/>
          <c:y val="0.6145308518647209"/>
          <c:w val="0.14576497846335659"/>
          <c:h val="0.13210387090903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D-4425-97A0-CA988314AD9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D-4425-97A0-CA988314AD9F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DD-4425-97A0-CA988314AD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D-4425-97A0-CA988314AD9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DD-4425-97A0-CA988314AD9F}"/>
              </c:ext>
            </c:extLst>
          </c:dPt>
          <c:dLbls>
            <c:dLbl>
              <c:idx val="3"/>
              <c:layout>
                <c:manualLayout>
                  <c:x val="-1.7048421544372209E-3"/>
                  <c:y val="3.5668636680109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DD-4425-97A0-CA988314AD9F}"/>
                </c:ext>
              </c:extLst>
            </c:dLbl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DD-4425-97A0-CA988314A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Une très bonne image</c:v>
                </c:pt>
                <c:pt idx="1">
                  <c:v>Une assez bonne image</c:v>
                </c:pt>
                <c:pt idx="2">
                  <c:v>Une assez mauvaise image</c:v>
                </c:pt>
                <c:pt idx="3">
                  <c:v>Une très mauvaise image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0.18</c:v>
                </c:pt>
                <c:pt idx="1">
                  <c:v>0.7</c:v>
                </c:pt>
                <c:pt idx="2">
                  <c:v>0.11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DD-4425-97A0-CA988314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10"/>
        <c:holeSize val="68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2685044507119394"/>
          <c:y val="0.9022179432340669"/>
          <c:w val="0.47065469965916579"/>
          <c:h val="9.4413477015214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828992259"/>
          <c:y val="1.448946444578573E-2"/>
          <c:w val="0.76066445495400103"/>
          <c:h val="0.832811112621958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D-425D-BA3D-BC60EA04FED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D-425D-BA3D-BC60EA04FED0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1D-425D-BA3D-BC60EA04FE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1D-425D-BA3D-BC60EA04FED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1D-425D-BA3D-BC60EA04F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Une très bonne image</c:v>
                </c:pt>
                <c:pt idx="1">
                  <c:v>Une assez bonne image</c:v>
                </c:pt>
                <c:pt idx="2">
                  <c:v>Une assez mauvaise image</c:v>
                </c:pt>
                <c:pt idx="3">
                  <c:v>Une très mauvaise image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</c:v>
                </c:pt>
                <c:pt idx="1">
                  <c:v>0.56999999999999995</c:v>
                </c:pt>
                <c:pt idx="2">
                  <c:v>0.11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1D-425D-BA3D-BC60EA04F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40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363724329052584E-2"/>
          <c:y val="0.13076817794281212"/>
          <c:w val="0.97656216970677867"/>
          <c:h val="0.79774509549343686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2017</c:v>
                </c:pt>
                <c:pt idx="3">
                  <c:v>2018</c:v>
                </c:pt>
                <c:pt idx="4">
                  <c:v>2020</c:v>
                </c:pt>
                <c:pt idx="5">
                  <c:v>2022</c:v>
                </c:pt>
                <c:pt idx="6">
                  <c:v>2024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0.82</c:v>
                </c:pt>
                <c:pt idx="1">
                  <c:v>0.85</c:v>
                </c:pt>
                <c:pt idx="2">
                  <c:v>0.83</c:v>
                </c:pt>
                <c:pt idx="3">
                  <c:v>0.84</c:v>
                </c:pt>
                <c:pt idx="4">
                  <c:v>0.91</c:v>
                </c:pt>
                <c:pt idx="5">
                  <c:v>0.89</c:v>
                </c:pt>
                <c:pt idx="6">
                  <c:v>0.88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8975-4F73-9614-546C241A769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3201055"/>
        <c:axId val="1933201471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Feuil1!$C$1</c15:sqref>
                        </c15:formulaRef>
                      </c:ext>
                    </c:extLst>
                    <c:strCache>
                      <c:ptCount val="1"/>
                      <c:pt idx="0">
                        <c:v>Jeunes 18-24 ans</c:v>
                      </c:pt>
                    </c:strCache>
                  </c:strRef>
                </c:tx>
                <c:spPr>
                  <a:ln w="19050" cap="rnd">
                    <a:solidFill>
                      <a:srgbClr val="E6780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3.5452152253898611E-2"/>
                        <c:y val="-8.871498249395187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8975-4F73-9614-546C241A7696}"/>
                      </c:ext>
                    </c:extLst>
                  </c:dLbl>
                  <c:dLbl>
                    <c:idx val="1"/>
                    <c:layout>
                      <c:manualLayout>
                        <c:x val="-2.7889833087111366E-2"/>
                        <c:y val="1.861018423546824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8975-4F73-9614-546C241A7696}"/>
                      </c:ext>
                    </c:extLst>
                  </c:dLbl>
                  <c:dLbl>
                    <c:idx val="2"/>
                    <c:layout>
                      <c:manualLayout>
                        <c:x val="-2.3231444480370421E-2"/>
                        <c:y val="1.861018423546824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8975-4F73-9614-546C241A7696}"/>
                      </c:ext>
                    </c:extLst>
                  </c:dLbl>
                  <c:dLbl>
                    <c:idx val="3"/>
                    <c:layout>
                      <c:manualLayout>
                        <c:x val="-2.7768835980442771E-2"/>
                        <c:y val="1.517497392486032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8975-4F73-9614-546C241A7696}"/>
                      </c:ext>
                    </c:extLst>
                  </c:dLbl>
                  <c:dLbl>
                    <c:idx val="4"/>
                    <c:layout>
                      <c:manualLayout>
                        <c:x val="-3.3766648267008335E-2"/>
                        <c:y val="4.582516456550810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8975-4F73-9614-546C241A7696}"/>
                      </c:ext>
                    </c:extLst>
                  </c:dLbl>
                  <c:dLbl>
                    <c:idx val="5"/>
                    <c:layout>
                      <c:manualLayout>
                        <c:x val="-1.2644197646868388E-2"/>
                        <c:y val="-3.978839104486661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0-D7A0-4381-BDF0-63F928F03239}"/>
                      </c:ext>
                    </c:extLst>
                  </c:dLbl>
                  <c:dLbl>
                    <c:idx val="11"/>
                    <c:layout>
                      <c:manualLayout>
                        <c:x val="-2.4743908313727872E-2"/>
                        <c:y val="-4.322360135547448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8975-4F73-9614-546C241A7696}"/>
                      </c:ext>
                    </c:extLst>
                  </c:dLbl>
                  <c:dLbl>
                    <c:idx val="13"/>
                    <c:layout>
                      <c:manualLayout>
                        <c:x val="-2.9236262801982917E-2"/>
                        <c:y val="-4.351321015509746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1-8975-4F73-9614-546C241A769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rgbClr val="E6780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Feuil1!$A$2:$A$8</c15:sqref>
                        </c15:formulaRef>
                      </c:ext>
                    </c:extLst>
                    <c:strCache>
                      <c:ptCount val="7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2020</c:v>
                      </c:pt>
                      <c:pt idx="5">
                        <c:v>2022</c:v>
                      </c:pt>
                      <c:pt idx="6">
                        <c:v>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Feuil1!$C$2:$C$8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4" formatCode="0%">
                        <c:v>0.87</c:v>
                      </c:pt>
                      <c:pt idx="5" formatCode="0%">
                        <c:v>0.93</c:v>
                      </c:pt>
                      <c:pt idx="6" formatCode="0%">
                        <c:v>0.87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12-8975-4F73-9614-546C241A7696}"/>
                  </c:ext>
                </c:extLst>
              </c15:ser>
            </c15:filteredLineSeries>
          </c:ext>
        </c:extLst>
      </c:lineChart>
      <c:catAx>
        <c:axId val="193320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3201471"/>
        <c:crosses val="autoZero"/>
        <c:auto val="1"/>
        <c:lblAlgn val="ctr"/>
        <c:lblOffset val="100"/>
        <c:noMultiLvlLbl val="0"/>
      </c:catAx>
      <c:valAx>
        <c:axId val="1933201471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93320105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7788670693155038"/>
          <c:y val="0.54768964524826558"/>
          <c:w val="0.1926581194596336"/>
          <c:h val="0.13035892808454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36301459042786"/>
          <c:y val="5.030821825712779E-3"/>
          <c:w val="0.56399225652787299"/>
          <c:h val="0.926938416950365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50" b="1">
                    <a:solidFill>
                      <a:schemeClr val="bg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Feuil1!$A$2:$A$16</c:f>
              <c:strCache>
                <c:ptCount val="15"/>
                <c:pt idx="0">
                  <c:v>Le travail</c:v>
                </c:pt>
                <c:pt idx="1">
                  <c:v>La puissance économique en Europe</c:v>
                </c:pt>
                <c:pt idx="2">
                  <c:v>La rigueur budgétaire*</c:v>
                </c:pt>
                <c:pt idx="3">
                  <c:v>La puissance politique en Europe</c:v>
                </c:pt>
                <c:pt idx="4">
                  <c:v>La richesse</c:v>
                </c:pt>
                <c:pt idx="5">
                  <c:v>La qualité de vie</c:v>
                </c:pt>
                <c:pt idx="6">
                  <c:v>Le patrimoine culturel et historique</c:v>
                </c:pt>
                <c:pt idx="7">
                  <c:v>La modernité</c:v>
                </c:pt>
                <c:pt idx="8">
                  <c:v>La stabilité politique</c:v>
                </c:pt>
                <c:pt idx="9">
                  <c:v>La convivialité</c:v>
                </c:pt>
                <c:pt idx="10">
                  <c:v>La protection de l’environnement</c:v>
                </c:pt>
                <c:pt idx="11">
                  <c:v>La solidarité</c:v>
                </c:pt>
                <c:pt idx="12">
                  <c:v>La puissance militaire en Europe</c:v>
                </c:pt>
                <c:pt idx="13">
                  <c:v>Les inégalités</c:v>
                </c:pt>
                <c:pt idx="14">
                  <c:v>L’arrogance</c:v>
                </c:pt>
              </c:strCache>
            </c:strRef>
          </c:cat>
          <c:val>
            <c:numRef>
              <c:f>Feuil1!$B$2:$B$16</c:f>
              <c:numCache>
                <c:formatCode>0%</c:formatCode>
                <c:ptCount val="15"/>
                <c:pt idx="0">
                  <c:v>0.31</c:v>
                </c:pt>
                <c:pt idx="1">
                  <c:v>0.3</c:v>
                </c:pt>
                <c:pt idx="2">
                  <c:v>0.27</c:v>
                </c:pt>
                <c:pt idx="3">
                  <c:v>0.26</c:v>
                </c:pt>
                <c:pt idx="4">
                  <c:v>0.17</c:v>
                </c:pt>
                <c:pt idx="5">
                  <c:v>0.16</c:v>
                </c:pt>
                <c:pt idx="6">
                  <c:v>0.22</c:v>
                </c:pt>
                <c:pt idx="7">
                  <c:v>0.17</c:v>
                </c:pt>
                <c:pt idx="8">
                  <c:v>0.15</c:v>
                </c:pt>
                <c:pt idx="9">
                  <c:v>0.15</c:v>
                </c:pt>
                <c:pt idx="10">
                  <c:v>0.17</c:v>
                </c:pt>
                <c:pt idx="11">
                  <c:v>0.12</c:v>
                </c:pt>
                <c:pt idx="12">
                  <c:v>0.12</c:v>
                </c:pt>
                <c:pt idx="13">
                  <c:v>0.09</c:v>
                </c:pt>
                <c:pt idx="1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9-474E-BEBA-5209377602A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Plutôt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9"/>
              <c:layout>
                <c:manualLayout>
                  <c:x val="0"/>
                  <c:y val="-3.4730160952786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19-474E-BEBA-520937760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Feuil1!$A$2:$A$16</c:f>
              <c:strCache>
                <c:ptCount val="15"/>
                <c:pt idx="0">
                  <c:v>Le travail</c:v>
                </c:pt>
                <c:pt idx="1">
                  <c:v>La puissance économique en Europe</c:v>
                </c:pt>
                <c:pt idx="2">
                  <c:v>La rigueur budgétaire*</c:v>
                </c:pt>
                <c:pt idx="3">
                  <c:v>La puissance politique en Europe</c:v>
                </c:pt>
                <c:pt idx="4">
                  <c:v>La richesse</c:v>
                </c:pt>
                <c:pt idx="5">
                  <c:v>La qualité de vie</c:v>
                </c:pt>
                <c:pt idx="6">
                  <c:v>Le patrimoine culturel et historique</c:v>
                </c:pt>
                <c:pt idx="7">
                  <c:v>La modernité</c:v>
                </c:pt>
                <c:pt idx="8">
                  <c:v>La stabilité politique</c:v>
                </c:pt>
                <c:pt idx="9">
                  <c:v>La convivialité</c:v>
                </c:pt>
                <c:pt idx="10">
                  <c:v>La protection de l’environnement</c:v>
                </c:pt>
                <c:pt idx="11">
                  <c:v>La solidarité</c:v>
                </c:pt>
                <c:pt idx="12">
                  <c:v>La puissance militaire en Europe</c:v>
                </c:pt>
                <c:pt idx="13">
                  <c:v>Les inégalités</c:v>
                </c:pt>
                <c:pt idx="14">
                  <c:v>L’arrogance</c:v>
                </c:pt>
              </c:strCache>
            </c:strRef>
          </c:cat>
          <c:val>
            <c:numRef>
              <c:f>Feuil1!$C$2:$C$16</c:f>
              <c:numCache>
                <c:formatCode>0%</c:formatCode>
                <c:ptCount val="15"/>
                <c:pt idx="0">
                  <c:v>0.57999999999999996</c:v>
                </c:pt>
                <c:pt idx="1">
                  <c:v>0.54</c:v>
                </c:pt>
                <c:pt idx="2">
                  <c:v>0.56999999999999995</c:v>
                </c:pt>
                <c:pt idx="3">
                  <c:v>0.56999999999999995</c:v>
                </c:pt>
                <c:pt idx="4">
                  <c:v>0.62</c:v>
                </c:pt>
                <c:pt idx="5">
                  <c:v>0.61</c:v>
                </c:pt>
                <c:pt idx="6">
                  <c:v>0.54</c:v>
                </c:pt>
                <c:pt idx="7">
                  <c:v>0.57999999999999996</c:v>
                </c:pt>
                <c:pt idx="8">
                  <c:v>0.56999999999999995</c:v>
                </c:pt>
                <c:pt idx="9">
                  <c:v>0.54</c:v>
                </c:pt>
                <c:pt idx="10">
                  <c:v>0.46</c:v>
                </c:pt>
                <c:pt idx="11">
                  <c:v>0.48</c:v>
                </c:pt>
                <c:pt idx="12">
                  <c:v>0.41</c:v>
                </c:pt>
                <c:pt idx="13">
                  <c:v>0.39</c:v>
                </c:pt>
                <c:pt idx="14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9-474E-BEBA-5209377602A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Plutôt pas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Feuil1!$A$2:$A$16</c:f>
              <c:strCache>
                <c:ptCount val="15"/>
                <c:pt idx="0">
                  <c:v>Le travail</c:v>
                </c:pt>
                <c:pt idx="1">
                  <c:v>La puissance économique en Europe</c:v>
                </c:pt>
                <c:pt idx="2">
                  <c:v>La rigueur budgétaire*</c:v>
                </c:pt>
                <c:pt idx="3">
                  <c:v>La puissance politique en Europe</c:v>
                </c:pt>
                <c:pt idx="4">
                  <c:v>La richesse</c:v>
                </c:pt>
                <c:pt idx="5">
                  <c:v>La qualité de vie</c:v>
                </c:pt>
                <c:pt idx="6">
                  <c:v>Le patrimoine culturel et historique</c:v>
                </c:pt>
                <c:pt idx="7">
                  <c:v>La modernité</c:v>
                </c:pt>
                <c:pt idx="8">
                  <c:v>La stabilité politique</c:v>
                </c:pt>
                <c:pt idx="9">
                  <c:v>La convivialité</c:v>
                </c:pt>
                <c:pt idx="10">
                  <c:v>La protection de l’environnement</c:v>
                </c:pt>
                <c:pt idx="11">
                  <c:v>La solidarité</c:v>
                </c:pt>
                <c:pt idx="12">
                  <c:v>La puissance militaire en Europe</c:v>
                </c:pt>
                <c:pt idx="13">
                  <c:v>Les inégalités</c:v>
                </c:pt>
                <c:pt idx="14">
                  <c:v>L’arrogance</c:v>
                </c:pt>
              </c:strCache>
            </c:strRef>
          </c:cat>
          <c:val>
            <c:numRef>
              <c:f>Feuil1!$D$2:$D$16</c:f>
              <c:numCache>
                <c:formatCode>0%</c:formatCode>
                <c:ptCount val="15"/>
                <c:pt idx="0">
                  <c:v>0.08</c:v>
                </c:pt>
                <c:pt idx="1">
                  <c:v>0.12</c:v>
                </c:pt>
                <c:pt idx="2">
                  <c:v>0.13</c:v>
                </c:pt>
                <c:pt idx="3">
                  <c:v>0.13</c:v>
                </c:pt>
                <c:pt idx="4">
                  <c:v>0.17</c:v>
                </c:pt>
                <c:pt idx="5">
                  <c:v>0.18</c:v>
                </c:pt>
                <c:pt idx="6">
                  <c:v>0.19</c:v>
                </c:pt>
                <c:pt idx="7">
                  <c:v>0.21</c:v>
                </c:pt>
                <c:pt idx="8">
                  <c:v>0.24</c:v>
                </c:pt>
                <c:pt idx="9">
                  <c:v>0.25</c:v>
                </c:pt>
                <c:pt idx="10">
                  <c:v>0.28999999999999998</c:v>
                </c:pt>
                <c:pt idx="11">
                  <c:v>0.33</c:v>
                </c:pt>
                <c:pt idx="12">
                  <c:v>0.35</c:v>
                </c:pt>
                <c:pt idx="13">
                  <c:v>0.45</c:v>
                </c:pt>
                <c:pt idx="1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19-474E-BEBA-5209377602A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Feuil1!$A$2:$A$16</c:f>
              <c:strCache>
                <c:ptCount val="15"/>
                <c:pt idx="0">
                  <c:v>Le travail</c:v>
                </c:pt>
                <c:pt idx="1">
                  <c:v>La puissance économique en Europe</c:v>
                </c:pt>
                <c:pt idx="2">
                  <c:v>La rigueur budgétaire*</c:v>
                </c:pt>
                <c:pt idx="3">
                  <c:v>La puissance politique en Europe</c:v>
                </c:pt>
                <c:pt idx="4">
                  <c:v>La richesse</c:v>
                </c:pt>
                <c:pt idx="5">
                  <c:v>La qualité de vie</c:v>
                </c:pt>
                <c:pt idx="6">
                  <c:v>Le patrimoine culturel et historique</c:v>
                </c:pt>
                <c:pt idx="7">
                  <c:v>La modernité</c:v>
                </c:pt>
                <c:pt idx="8">
                  <c:v>La stabilité politique</c:v>
                </c:pt>
                <c:pt idx="9">
                  <c:v>La convivialité</c:v>
                </c:pt>
                <c:pt idx="10">
                  <c:v>La protection de l’environnement</c:v>
                </c:pt>
                <c:pt idx="11">
                  <c:v>La solidarité</c:v>
                </c:pt>
                <c:pt idx="12">
                  <c:v>La puissance militaire en Europe</c:v>
                </c:pt>
                <c:pt idx="13">
                  <c:v>Les inégalités</c:v>
                </c:pt>
                <c:pt idx="14">
                  <c:v>L’arrogance</c:v>
                </c:pt>
              </c:strCache>
            </c:strRef>
          </c:cat>
          <c:val>
            <c:numRef>
              <c:f>Feuil1!$E$2:$E$16</c:f>
              <c:numCache>
                <c:formatCode>0%</c:formatCode>
                <c:ptCount val="15"/>
                <c:pt idx="0">
                  <c:v>0.03</c:v>
                </c:pt>
                <c:pt idx="1">
                  <c:v>0.04</c:v>
                </c:pt>
                <c:pt idx="2">
                  <c:v>0.03</c:v>
                </c:pt>
                <c:pt idx="3">
                  <c:v>0.04</c:v>
                </c:pt>
                <c:pt idx="4">
                  <c:v>0.04</c:v>
                </c:pt>
                <c:pt idx="5">
                  <c:v>0.05</c:v>
                </c:pt>
                <c:pt idx="6">
                  <c:v>0.05</c:v>
                </c:pt>
                <c:pt idx="7">
                  <c:v>0.04</c:v>
                </c:pt>
                <c:pt idx="8">
                  <c:v>0.04</c:v>
                </c:pt>
                <c:pt idx="9">
                  <c:v>0.06</c:v>
                </c:pt>
                <c:pt idx="10">
                  <c:v>0.08</c:v>
                </c:pt>
                <c:pt idx="11">
                  <c:v>7.0000000000000007E-2</c:v>
                </c:pt>
                <c:pt idx="12">
                  <c:v>0.12</c:v>
                </c:pt>
                <c:pt idx="13">
                  <c:v>7.0000000000000007E-2</c:v>
                </c:pt>
                <c:pt idx="1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19-474E-BEBA-520937760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177819008"/>
        <c:axId val="177824896"/>
      </c:barChart>
      <c:catAx>
        <c:axId val="17781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177824896"/>
        <c:crosses val="autoZero"/>
        <c:auto val="1"/>
        <c:lblAlgn val="ctr"/>
        <c:lblOffset val="100"/>
        <c:noMultiLvlLbl val="0"/>
      </c:catAx>
      <c:valAx>
        <c:axId val="17782489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77819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530937884042653"/>
          <c:y val="0.93015192274335401"/>
          <c:w val="0.56402646675137091"/>
          <c:h val="4.6003927571111179E-2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fr-F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89254810074338"/>
          <c:y val="5.030821825712779E-3"/>
          <c:w val="0.48351048460362578"/>
          <c:h val="0.979476372520629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Tout à fait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4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Feuil1!$A$2:$A$16</c:f>
              <c:strCache>
                <c:ptCount val="15"/>
                <c:pt idx="0">
                  <c:v>Le travail</c:v>
                </c:pt>
                <c:pt idx="1">
                  <c:v>La puissance économique en Europe</c:v>
                </c:pt>
                <c:pt idx="2">
                  <c:v>La rigueur budgétaire*</c:v>
                </c:pt>
                <c:pt idx="3">
                  <c:v>La puissance politique en Europe</c:v>
                </c:pt>
                <c:pt idx="4">
                  <c:v>La richesse</c:v>
                </c:pt>
                <c:pt idx="5">
                  <c:v>La qualité de vie</c:v>
                </c:pt>
                <c:pt idx="6">
                  <c:v>Le patrimoine culturel et historique</c:v>
                </c:pt>
                <c:pt idx="7">
                  <c:v>La modernité</c:v>
                </c:pt>
                <c:pt idx="8">
                  <c:v>La stabilité politique</c:v>
                </c:pt>
                <c:pt idx="9">
                  <c:v>La convivialité</c:v>
                </c:pt>
                <c:pt idx="10">
                  <c:v>La protection de l’environnement</c:v>
                </c:pt>
                <c:pt idx="11">
                  <c:v>La solidarité</c:v>
                </c:pt>
                <c:pt idx="12">
                  <c:v>La puissance militaire en Europe</c:v>
                </c:pt>
                <c:pt idx="13">
                  <c:v>Les inégalités</c:v>
                </c:pt>
                <c:pt idx="14">
                  <c:v>L’arrogance</c:v>
                </c:pt>
              </c:strCache>
            </c:strRef>
          </c:cat>
          <c:val>
            <c:numRef>
              <c:f>Feuil1!$B$2:$B$16</c:f>
              <c:numCache>
                <c:formatCode>0%</c:formatCode>
                <c:ptCount val="15"/>
                <c:pt idx="0">
                  <c:v>0.89</c:v>
                </c:pt>
                <c:pt idx="1">
                  <c:v>0.84</c:v>
                </c:pt>
                <c:pt idx="2">
                  <c:v>0.84</c:v>
                </c:pt>
                <c:pt idx="3">
                  <c:v>0.83</c:v>
                </c:pt>
                <c:pt idx="4">
                  <c:v>0.79</c:v>
                </c:pt>
                <c:pt idx="5">
                  <c:v>0.77</c:v>
                </c:pt>
                <c:pt idx="6">
                  <c:v>0.76</c:v>
                </c:pt>
                <c:pt idx="7">
                  <c:v>0.75</c:v>
                </c:pt>
                <c:pt idx="8">
                  <c:v>0.72</c:v>
                </c:pt>
                <c:pt idx="9">
                  <c:v>0.69</c:v>
                </c:pt>
                <c:pt idx="10">
                  <c:v>0.63</c:v>
                </c:pt>
                <c:pt idx="11">
                  <c:v>0.6</c:v>
                </c:pt>
                <c:pt idx="12">
                  <c:v>0.53</c:v>
                </c:pt>
                <c:pt idx="13">
                  <c:v>0.48</c:v>
                </c:pt>
                <c:pt idx="1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9-474E-BEBA-520937760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77819008"/>
        <c:axId val="177824896"/>
      </c:barChart>
      <c:catAx>
        <c:axId val="17781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177824896"/>
        <c:crosses val="autoZero"/>
        <c:auto val="1"/>
        <c:lblAlgn val="ctr"/>
        <c:lblOffset val="100"/>
        <c:noMultiLvlLbl val="0"/>
      </c:catAx>
      <c:valAx>
        <c:axId val="1778248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7781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fr-F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3692281616707E-2"/>
          <c:y val="1.6225975655017218E-2"/>
          <c:w val="0.79131005016292799"/>
          <c:h val="0.960196575635285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Atout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45-4465-B18F-3924B9DC081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45-4465-B18F-3924B9DC081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45-4465-B18F-3924B9DC0812}"/>
              </c:ext>
            </c:extLst>
          </c:dPt>
          <c:dLbls>
            <c:dLbl>
              <c:idx val="0"/>
              <c:layout>
                <c:manualLayout>
                  <c:x val="-6.2500000000000003E-3"/>
                  <c:y val="3.40907748752599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45-4465-B18F-3924B9DC0812}"/>
                </c:ext>
              </c:extLst>
            </c:dLbl>
            <c:dLbl>
              <c:idx val="1"/>
              <c:layout>
                <c:manualLayout>
                  <c:x val="-4.4487593441888866E-3"/>
                  <c:y val="2.308304397397685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45-4465-B18F-3924B9DC0812}"/>
                </c:ext>
              </c:extLst>
            </c:dLbl>
            <c:dLbl>
              <c:idx val="2"/>
              <c:layout>
                <c:manualLayout>
                  <c:x val="-4.4487593441888207E-3"/>
                  <c:y val="3.5244436467682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45-4465-B18F-3924B9DC0812}"/>
                </c:ext>
              </c:extLst>
            </c:dLbl>
            <c:dLbl>
              <c:idx val="3"/>
              <c:layout>
                <c:manualLayout>
                  <c:x val="-1.1281461398864997E-3"/>
                  <c:y val="2.593600447118122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45-4465-B18F-3924B9DC08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Son système éducatif</c:v>
                </c:pt>
                <c:pt idx="1">
                  <c:v>Son économie</c:v>
                </c:pt>
                <c:pt idx="2">
                  <c:v>Sa culture</c:v>
                </c:pt>
                <c:pt idx="3">
                  <c:v>L'accueil des touristes</c:v>
                </c:pt>
                <c:pt idx="4">
                  <c:v>Sa langue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0.87</c:v>
                </c:pt>
                <c:pt idx="1">
                  <c:v>0.84</c:v>
                </c:pt>
                <c:pt idx="2">
                  <c:v>0.76</c:v>
                </c:pt>
                <c:pt idx="3">
                  <c:v>0.75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E45-4465-B18F-3924B9DC08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389897087"/>
        <c:axId val="1612130639"/>
      </c:barChart>
      <c:catAx>
        <c:axId val="1389897087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612130639"/>
        <c:crosses val="autoZero"/>
        <c:auto val="1"/>
        <c:lblAlgn val="ctr"/>
        <c:lblOffset val="100"/>
        <c:noMultiLvlLbl val="0"/>
      </c:catAx>
      <c:valAx>
        <c:axId val="1612130639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89897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75251709412929"/>
          <c:y val="1.6225975655017218E-2"/>
          <c:w val="0.79131005016292799"/>
          <c:h val="0.960196575635285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Handicap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0A-4477-881C-CD5778E76A6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0A-4477-881C-CD5778E76A6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0A-4477-881C-CD5778E76A6B}"/>
              </c:ext>
            </c:extLst>
          </c:dPt>
          <c:dLbls>
            <c:dLbl>
              <c:idx val="0"/>
              <c:layout>
                <c:manualLayout>
                  <c:x val="-6.2500000000000003E-3"/>
                  <c:y val="3.40907748752599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0A-4477-881C-CD5778E76A6B}"/>
                </c:ext>
              </c:extLst>
            </c:dLbl>
            <c:dLbl>
              <c:idx val="1"/>
              <c:layout>
                <c:manualLayout>
                  <c:x val="-4.4487593441888866E-3"/>
                  <c:y val="2.308304397397685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0A-4477-881C-CD5778E76A6B}"/>
                </c:ext>
              </c:extLst>
            </c:dLbl>
            <c:dLbl>
              <c:idx val="2"/>
              <c:layout>
                <c:manualLayout>
                  <c:x val="-4.4487593441888207E-3"/>
                  <c:y val="3.5244436467682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0A-4477-881C-CD5778E76A6B}"/>
                </c:ext>
              </c:extLst>
            </c:dLbl>
            <c:dLbl>
              <c:idx val="3"/>
              <c:layout>
                <c:manualLayout>
                  <c:x val="-1.1281461398864997E-3"/>
                  <c:y val="2.593600447118122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0A-4477-881C-CD5778E76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Son système éducatif</c:v>
                </c:pt>
                <c:pt idx="1">
                  <c:v>Son économie</c:v>
                </c:pt>
                <c:pt idx="2">
                  <c:v>Sa culture</c:v>
                </c:pt>
                <c:pt idx="3">
                  <c:v>L'accueil des touristes</c:v>
                </c:pt>
                <c:pt idx="4">
                  <c:v>Sa langue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0.11</c:v>
                </c:pt>
                <c:pt idx="1">
                  <c:v>0.15</c:v>
                </c:pt>
                <c:pt idx="2">
                  <c:v>0.22</c:v>
                </c:pt>
                <c:pt idx="3">
                  <c:v>0.23</c:v>
                </c:pt>
                <c:pt idx="4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A0A-4477-881C-CD5778E76A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389897087"/>
        <c:axId val="1612130639"/>
      </c:barChart>
      <c:catAx>
        <c:axId val="1389897087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extTo"/>
        <c:crossAx val="1612130639"/>
        <c:crosses val="autoZero"/>
        <c:auto val="1"/>
        <c:lblAlgn val="ctr"/>
        <c:lblOffset val="100"/>
        <c:noMultiLvlLbl val="0"/>
      </c:catAx>
      <c:valAx>
        <c:axId val="1612130639"/>
        <c:scaling>
          <c:orientation val="maxMin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89897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56470231355955"/>
          <c:y val="6.4703485419348741E-2"/>
          <c:w val="0.77043529768644037"/>
          <c:h val="0.90426102474184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 total </c:v>
                </c:pt>
              </c:strCache>
            </c:strRef>
          </c:tx>
          <c:spPr>
            <a:solidFill>
              <a:srgbClr val="84A6E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4A6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41-4B82-BC8C-67CDE3CCA7F9}"/>
              </c:ext>
            </c:extLst>
          </c:dPt>
          <c:dPt>
            <c:idx val="6"/>
            <c:invertIfNegative val="0"/>
            <c:bubble3D val="0"/>
            <c:spPr>
              <a:solidFill>
                <a:srgbClr val="84A6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41-4B82-BC8C-67CDE3CCA7F9}"/>
              </c:ext>
            </c:extLst>
          </c:dPt>
          <c:dPt>
            <c:idx val="7"/>
            <c:invertIfNegative val="0"/>
            <c:bubble3D val="0"/>
            <c:spPr>
              <a:solidFill>
                <a:srgbClr val="84A6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41-4B82-BC8C-67CDE3CCA7F9}"/>
              </c:ext>
            </c:extLst>
          </c:dPt>
          <c:dLbls>
            <c:dLbl>
              <c:idx val="0"/>
              <c:layout>
                <c:manualLayout>
                  <c:x val="-6.2500000000000003E-3"/>
                  <c:y val="3.40907748752599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41-4B82-BC8C-67CDE3CCA7F9}"/>
                </c:ext>
              </c:extLst>
            </c:dLbl>
            <c:dLbl>
              <c:idx val="1"/>
              <c:layout>
                <c:manualLayout>
                  <c:x val="-4.4487593441888866E-3"/>
                  <c:y val="2.308304397397685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41-4B82-BC8C-67CDE3CCA7F9}"/>
                </c:ext>
              </c:extLst>
            </c:dLbl>
            <c:dLbl>
              <c:idx val="2"/>
              <c:layout>
                <c:manualLayout>
                  <c:x val="-4.4487593441888207E-3"/>
                  <c:y val="3.5244436467682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41-4B82-BC8C-67CDE3CCA7F9}"/>
                </c:ext>
              </c:extLst>
            </c:dLbl>
            <c:dLbl>
              <c:idx val="3"/>
              <c:layout>
                <c:manualLayout>
                  <c:x val="-1.1281461398864997E-3"/>
                  <c:y val="2.593600447118122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41-4B82-BC8C-67CDE3CCA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84A6E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Economique</c:v>
                </c:pt>
                <c:pt idx="1">
                  <c:v>Politique</c:v>
                </c:pt>
                <c:pt idx="2">
                  <c:v>Culturel</c:v>
                </c:pt>
                <c:pt idx="3">
                  <c:v>Scientifique</c:v>
                </c:pt>
                <c:pt idx="4">
                  <c:v>Sportif</c:v>
                </c:pt>
                <c:pt idx="5">
                  <c:v>Intellectuel</c:v>
                </c:pt>
                <c:pt idx="6">
                  <c:v>Militaire</c:v>
                </c:pt>
                <c:pt idx="7">
                  <c:v>Artistique</c:v>
                </c:pt>
                <c:pt idx="8">
                  <c:v>Linguistique</c:v>
                </c:pt>
              </c:strCache>
            </c:strRef>
          </c:cat>
          <c:val>
            <c:numRef>
              <c:f>Feuil1!$B$2:$B$10</c:f>
              <c:numCache>
                <c:formatCode>0%;;\-</c:formatCode>
                <c:ptCount val="9"/>
                <c:pt idx="0">
                  <c:v>0.67</c:v>
                </c:pt>
                <c:pt idx="1">
                  <c:v>0.39</c:v>
                </c:pt>
                <c:pt idx="2">
                  <c:v>0.22</c:v>
                </c:pt>
                <c:pt idx="3">
                  <c:v>0.17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</c:v>
                </c:pt>
                <c:pt idx="7">
                  <c:v>7.0000000000000007E-2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41-4B82-BC8C-67CDE3CCA7F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En Premier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241-4B82-BC8C-67CDE3CCA7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Economique</c:v>
                </c:pt>
                <c:pt idx="1">
                  <c:v>Politique</c:v>
                </c:pt>
                <c:pt idx="2">
                  <c:v>Culturel</c:v>
                </c:pt>
                <c:pt idx="3">
                  <c:v>Scientifique</c:v>
                </c:pt>
                <c:pt idx="4">
                  <c:v>Sportif</c:v>
                </c:pt>
                <c:pt idx="5">
                  <c:v>Intellectuel</c:v>
                </c:pt>
                <c:pt idx="6">
                  <c:v>Militaire</c:v>
                </c:pt>
                <c:pt idx="7">
                  <c:v>Artistique</c:v>
                </c:pt>
                <c:pt idx="8">
                  <c:v>Linguistique</c:v>
                </c:pt>
              </c:strCache>
            </c:strRef>
          </c:cat>
          <c:val>
            <c:numRef>
              <c:f>Feuil1!$C$2:$C$10</c:f>
              <c:numCache>
                <c:formatCode>0%;;\-</c:formatCode>
                <c:ptCount val="9"/>
                <c:pt idx="0">
                  <c:v>0.5</c:v>
                </c:pt>
                <c:pt idx="1">
                  <c:v>0.13</c:v>
                </c:pt>
                <c:pt idx="2">
                  <c:v>0.11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0.04</c:v>
                </c:pt>
                <c:pt idx="7">
                  <c:v>0.03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241-4B82-BC8C-67CDE3CCA7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389897087"/>
        <c:axId val="1612130639"/>
      </c:barChart>
      <c:catAx>
        <c:axId val="13898970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612130639"/>
        <c:crosses val="autoZero"/>
        <c:auto val="1"/>
        <c:lblAlgn val="ctr"/>
        <c:lblOffset val="100"/>
        <c:noMultiLvlLbl val="0"/>
      </c:catAx>
      <c:valAx>
        <c:axId val="1612130639"/>
        <c:scaling>
          <c:orientation val="minMax"/>
          <c:max val="1"/>
        </c:scaling>
        <c:delete val="1"/>
        <c:axPos val="t"/>
        <c:numFmt formatCode="0%;;\-" sourceLinked="1"/>
        <c:majorTickMark val="out"/>
        <c:minorTickMark val="none"/>
        <c:tickLblPos val="nextTo"/>
        <c:crossAx val="1389897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23414454683885"/>
          <c:y val="3.4511397288947622E-2"/>
          <c:w val="0.69254369100769031"/>
          <c:h val="0.93127296538213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 total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71-4AE2-836D-185CAE86B22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71-4AE2-836D-185CAE86B2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71-4AE2-836D-185CAE86B22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71-4AE2-836D-185CAE86B22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A71-4AE2-836D-185CAE86B22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A71-4AE2-836D-185CAE86B22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A71-4AE2-836D-185CAE86B22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A71-4AE2-836D-185CAE86B22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A71-4AE2-836D-185CAE86B22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A71-4AE2-836D-185CAE86B22E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B748BF1B-6116-4DC2-8F88-69AB8EC9837B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A71-4AE2-836D-185CAE86B22E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fld id="{A2FF3283-8980-4C52-8E6F-7F9FF4E16024}" type="VALUE">
                      <a:rPr lang="en-US">
                        <a:solidFill>
                          <a:srgbClr val="2B5EC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A71-4AE2-836D-185CAE86B2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226BBDB-06B2-4B5E-9120-0FBE0C059356}" type="VALUE">
                      <a:rPr lang="en-US">
                        <a:solidFill>
                          <a:srgbClr val="2B5EC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A71-4AE2-836D-185CAE86B22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EAE826E-AC12-4ADC-A4CA-1DDE8C3B4317}" type="VALUE">
                      <a:rPr lang="en-US">
                        <a:solidFill>
                          <a:srgbClr val="2B5EC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A71-4AE2-836D-185CAE86B22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DA8FE67-284B-4C79-B777-488FFDF1D922}" type="VALUE">
                      <a:rPr lang="en-US">
                        <a:solidFill>
                          <a:srgbClr val="2B5EC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A71-4AE2-836D-185CAE86B22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1A8A7E0-23BB-489F-A4A7-FDC8496CCD3D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A71-4AE2-836D-185CAE86B22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01165F4-1C94-411F-BB7E-39EAD3B9E97E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CA71-4AE2-836D-185CAE86B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B5EC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Economique</c:v>
                </c:pt>
                <c:pt idx="1">
                  <c:v>Politique</c:v>
                </c:pt>
                <c:pt idx="2">
                  <c:v>Culturel</c:v>
                </c:pt>
                <c:pt idx="3">
                  <c:v>Scientifique</c:v>
                </c:pt>
                <c:pt idx="4">
                  <c:v>Sportif</c:v>
                </c:pt>
                <c:pt idx="5">
                  <c:v>Intellectuel</c:v>
                </c:pt>
                <c:pt idx="6">
                  <c:v>Militaire</c:v>
                </c:pt>
                <c:pt idx="7">
                  <c:v>Artistique</c:v>
                </c:pt>
                <c:pt idx="8">
                  <c:v>Linguistique</c:v>
                </c:pt>
              </c:strCache>
            </c:strRef>
          </c:cat>
          <c:val>
            <c:numRef>
              <c:f>Feuil1!$B$2:$B$10</c:f>
              <c:numCache>
                <c:formatCode>0%</c:formatCode>
                <c:ptCount val="9"/>
                <c:pt idx="0">
                  <c:v>0.67</c:v>
                </c:pt>
                <c:pt idx="1">
                  <c:v>0.39</c:v>
                </c:pt>
                <c:pt idx="2">
                  <c:v>0.22</c:v>
                </c:pt>
                <c:pt idx="3">
                  <c:v>0.17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</c:v>
                </c:pt>
                <c:pt idx="7">
                  <c:v>7.0000000000000007E-2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A71-4AE2-836D-185CAE86B22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18-24 ans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CA71-4AE2-836D-185CAE86B22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CA71-4AE2-836D-185CAE86B22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CA71-4AE2-836D-185CAE86B22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CA71-4AE2-836D-185CAE86B22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CA71-4AE2-836D-185CAE86B22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CA71-4AE2-836D-185CAE86B2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Economique</c:v>
                </c:pt>
                <c:pt idx="1">
                  <c:v>Politique</c:v>
                </c:pt>
                <c:pt idx="2">
                  <c:v>Culturel</c:v>
                </c:pt>
                <c:pt idx="3">
                  <c:v>Scientifique</c:v>
                </c:pt>
                <c:pt idx="4">
                  <c:v>Sportif</c:v>
                </c:pt>
                <c:pt idx="5">
                  <c:v>Intellectuel</c:v>
                </c:pt>
                <c:pt idx="6">
                  <c:v>Militaire</c:v>
                </c:pt>
                <c:pt idx="7">
                  <c:v>Artistique</c:v>
                </c:pt>
                <c:pt idx="8">
                  <c:v>Linguistique</c:v>
                </c:pt>
              </c:strCache>
            </c:strRef>
          </c:cat>
          <c:val>
            <c:numRef>
              <c:f>Feuil1!$C$2:$C$10</c:f>
              <c:numCache>
                <c:formatCode>0%</c:formatCode>
                <c:ptCount val="9"/>
                <c:pt idx="0">
                  <c:v>0.42</c:v>
                </c:pt>
                <c:pt idx="1">
                  <c:v>0.24</c:v>
                </c:pt>
                <c:pt idx="2">
                  <c:v>0.38</c:v>
                </c:pt>
                <c:pt idx="3">
                  <c:v>0.16</c:v>
                </c:pt>
                <c:pt idx="4">
                  <c:v>0.21</c:v>
                </c:pt>
                <c:pt idx="5">
                  <c:v>0.18</c:v>
                </c:pt>
                <c:pt idx="6">
                  <c:v>0.21</c:v>
                </c:pt>
                <c:pt idx="7">
                  <c:v>0.09</c:v>
                </c:pt>
                <c:pt idx="8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CA71-4AE2-836D-185CAE86B2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896876176"/>
        <c:axId val="1896875344"/>
      </c:barChart>
      <c:catAx>
        <c:axId val="1896876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6875344"/>
        <c:crosses val="autoZero"/>
        <c:auto val="1"/>
        <c:lblAlgn val="ctr"/>
        <c:lblOffset val="100"/>
        <c:noMultiLvlLbl val="0"/>
      </c:catAx>
      <c:valAx>
        <c:axId val="18968753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968761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445139166968279"/>
          <c:y val="4.0537474094609879E-2"/>
          <c:w val="0.48554860833031716"/>
          <c:h val="0.918925051810780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2-4E94-9644-D23D0139D5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F2-4E94-9644-D23D0139D5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F2-4E94-9644-D23D0139D5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S'est déjà rendu en Allemagne</c:v>
                </c:pt>
                <c:pt idx="1">
                  <c:v>Pour faire du tourisme</c:v>
                </c:pt>
                <c:pt idx="2">
                  <c:v>Pour rendre visite à des amis, de la famille</c:v>
                </c:pt>
                <c:pt idx="3">
                  <c:v>Dans le cadre d'un déplacement professionnel</c:v>
                </c:pt>
                <c:pt idx="4">
                  <c:v>Dans le cadre d'un échange scolaire</c:v>
                </c:pt>
                <c:pt idx="5">
                  <c:v>Dans le cadre d'un séjour linguistique</c:v>
                </c:pt>
                <c:pt idx="6">
                  <c:v>Dans le cadre de votre formation (Erasmus, stage, job d'été...)</c:v>
                </c:pt>
                <c:pt idx="7">
                  <c:v>Dans le cadre d'un programme franco-allemand (OFAJ, jumelage...)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0.57999999999999996</c:v>
                </c:pt>
                <c:pt idx="1">
                  <c:v>0.34</c:v>
                </c:pt>
                <c:pt idx="2">
                  <c:v>0.12</c:v>
                </c:pt>
                <c:pt idx="3">
                  <c:v>0.11</c:v>
                </c:pt>
                <c:pt idx="4">
                  <c:v>0.1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F2-4E94-9644-D23D0139D5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96876176"/>
        <c:axId val="1896875344"/>
      </c:barChart>
      <c:catAx>
        <c:axId val="1896876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6875344"/>
        <c:crosses val="autoZero"/>
        <c:auto val="1"/>
        <c:lblAlgn val="ctr"/>
        <c:lblOffset val="100"/>
        <c:noMultiLvlLbl val="0"/>
      </c:catAx>
      <c:valAx>
        <c:axId val="18968753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96876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D-4425-97A0-CA988314AD9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D-4425-97A0-CA988314AD9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DD-4425-97A0-CA988314AD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D-4425-97A0-CA988314AD9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DD-4425-97A0-CA988314AD9F}"/>
              </c:ext>
            </c:extLst>
          </c:dPt>
          <c:dLbls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DD-4425-97A0-CA988314A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Trop</c:v>
                </c:pt>
                <c:pt idx="1">
                  <c:v>Pas assez</c:v>
                </c:pt>
                <c:pt idx="2">
                  <c:v>Comme il faut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0.18</c:v>
                </c:pt>
                <c:pt idx="1">
                  <c:v>0.38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DD-4425-97A0-CA988314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10"/>
        <c:holeSize val="68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3904088533661239"/>
          <c:y val="0.55266530376899525"/>
          <c:w val="0.26095911466338761"/>
          <c:h val="0.2513554784076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828992259"/>
          <c:y val="1.448946444578573E-2"/>
          <c:w val="0.76066445495400103"/>
          <c:h val="0.832811112621958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D-425D-BA3D-BC60EA04FED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D-425D-BA3D-BC60EA04FED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1D-425D-BA3D-BC60EA04FE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1D-425D-BA3D-BC60EA04FED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1D-425D-BA3D-BC60EA04F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Trop</c:v>
                </c:pt>
                <c:pt idx="1">
                  <c:v>Pas assez</c:v>
                </c:pt>
                <c:pt idx="2">
                  <c:v>Comme il faut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0.12</c:v>
                </c:pt>
                <c:pt idx="1">
                  <c:v>0.47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1D-425D-BA3D-BC60EA04F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0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70981833165711"/>
          <c:y val="2.3018613971081175E-4"/>
          <c:w val="0.80867868420410172"/>
          <c:h val="0.92828308729653819"/>
        </c:manualLayout>
      </c:layout>
      <c:lineChart>
        <c:grouping val="standard"/>
        <c:varyColors val="0"/>
        <c:ser>
          <c:idx val="2"/>
          <c:order val="0"/>
          <c:tx>
            <c:strRef>
              <c:f>Feuil1!$D$1</c:f>
              <c:strCache>
                <c:ptCount val="1"/>
                <c:pt idx="0">
                  <c:v>Comme il faut</c:v>
                </c:pt>
              </c:strCache>
            </c:strRef>
          </c:tx>
          <c:spPr>
            <a:ln w="25400" cap="rnd">
              <a:solidFill>
                <a:srgbClr val="2B5EC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B5EC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</c:strCache>
            </c:strRef>
          </c:cat>
          <c:val>
            <c:numRef>
              <c:f>Feuil1!$D$2:$D$6</c:f>
              <c:numCache>
                <c:formatCode>0%</c:formatCode>
                <c:ptCount val="5"/>
                <c:pt idx="0">
                  <c:v>0.44</c:v>
                </c:pt>
                <c:pt idx="1">
                  <c:v>0.5</c:v>
                </c:pt>
                <c:pt idx="2">
                  <c:v>0.54</c:v>
                </c:pt>
                <c:pt idx="3">
                  <c:v>0.48</c:v>
                </c:pt>
                <c:pt idx="4">
                  <c:v>0.44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FD0B-4823-96FD-4B7E15E077B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Pas assez</c:v>
                </c:pt>
              </c:strCache>
            </c:strRef>
          </c:tx>
          <c:spPr>
            <a:ln w="25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6.5640930367713308E-3"/>
                  <c:y val="-4.4005044078887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48-405D-807C-92861A87ED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0.32</c:v>
                </c:pt>
                <c:pt idx="1">
                  <c:v>0.31</c:v>
                </c:pt>
                <c:pt idx="2">
                  <c:v>0.32</c:v>
                </c:pt>
                <c:pt idx="3">
                  <c:v>0.37</c:v>
                </c:pt>
                <c:pt idx="4">
                  <c:v>0.38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FD0B-4823-96FD-4B7E15E077BF}"/>
            </c:ext>
          </c:extLst>
        </c:ser>
        <c:ser>
          <c:idx val="0"/>
          <c:order val="2"/>
          <c:tx>
            <c:strRef>
              <c:f>Feuil1!$B$1</c:f>
              <c:strCache>
                <c:ptCount val="1"/>
                <c:pt idx="0">
                  <c:v>Trop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0.23</c:v>
                </c:pt>
                <c:pt idx="1">
                  <c:v>0.19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FD0B-4823-96FD-4B7E15E077B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3201055"/>
        <c:axId val="1933201471"/>
      </c:lineChart>
      <c:catAx>
        <c:axId val="193320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3201471"/>
        <c:crosses val="autoZero"/>
        <c:auto val="1"/>
        <c:lblAlgn val="ctr"/>
        <c:lblOffset val="100"/>
        <c:noMultiLvlLbl val="0"/>
      </c:catAx>
      <c:valAx>
        <c:axId val="1933201471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93320105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9.0747830001446962E-3"/>
          <c:y val="0.39633860678689364"/>
          <c:w val="0.17014503575428774"/>
          <c:h val="0.34816613867213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D-4425-97A0-CA988314AD9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D-4425-97A0-CA988314AD9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DD-4425-97A0-CA988314AD9F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D-4425-97A0-CA988314AD9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DD-4425-97A0-CA988314AD9F}"/>
              </c:ext>
            </c:extLst>
          </c:dPt>
          <c:dLbls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DD-4425-97A0-CA988314A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Trop importante</c:v>
                </c:pt>
                <c:pt idx="1">
                  <c:v>Insuffisante</c:v>
                </c:pt>
                <c:pt idx="2">
                  <c:v>Comme il faut</c:v>
                </c:pt>
                <c:pt idx="3">
                  <c:v>Vous ne savez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0.27</c:v>
                </c:pt>
                <c:pt idx="1">
                  <c:v>0.09</c:v>
                </c:pt>
                <c:pt idx="2">
                  <c:v>0.43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DD-4425-97A0-CA988314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90"/>
        <c:holeSize val="68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3904088533661239"/>
          <c:y val="0.55266530376899525"/>
          <c:w val="0.26095911466338761"/>
          <c:h val="0.2513554784076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828992259"/>
          <c:y val="1.448946444578573E-2"/>
          <c:w val="0.76066445495400103"/>
          <c:h val="0.832811112621958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D-425D-BA3D-BC60EA04FED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D-425D-BA3D-BC60EA04FED0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1D-425D-BA3D-BC60EA04FED0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1D-425D-BA3D-BC60EA04FED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1D-425D-BA3D-BC60EA04F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Trop importante</c:v>
                </c:pt>
                <c:pt idx="1">
                  <c:v>Insuffisante</c:v>
                </c:pt>
                <c:pt idx="2">
                  <c:v>Comme il faut</c:v>
                </c:pt>
                <c:pt idx="3">
                  <c:v>Vous ne savez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0.16</c:v>
                </c:pt>
                <c:pt idx="1">
                  <c:v>0.13</c:v>
                </c:pt>
                <c:pt idx="2">
                  <c:v>0.56000000000000005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1D-425D-BA3D-BC60EA04F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0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70981833165711"/>
          <c:y val="2.3018613971081175E-4"/>
          <c:w val="0.80867868420410172"/>
          <c:h val="0.92828308729653819"/>
        </c:manualLayout>
      </c:layout>
      <c:lineChart>
        <c:grouping val="standard"/>
        <c:varyColors val="0"/>
        <c:ser>
          <c:idx val="0"/>
          <c:order val="0"/>
          <c:tx>
            <c:strRef>
              <c:f>Feuil1!$D$1</c:f>
              <c:strCache>
                <c:ptCount val="1"/>
                <c:pt idx="0">
                  <c:v>Comme il faut</c:v>
                </c:pt>
              </c:strCache>
            </c:strRef>
          </c:tx>
          <c:spPr>
            <a:ln w="25400" cap="rnd">
              <a:solidFill>
                <a:srgbClr val="2B5EC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303519932070129E-2"/>
                  <c:y val="-6.5174595240259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0B-4823-96FD-4B7E15E077BF}"/>
                </c:ext>
              </c:extLst>
            </c:dLbl>
            <c:dLbl>
              <c:idx val="2"/>
              <c:layout>
                <c:manualLayout>
                  <c:x val="-2.3246569118703996E-2"/>
                  <c:y val="-5.1433753997827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0B-4823-96FD-4B7E15E077BF}"/>
                </c:ext>
              </c:extLst>
            </c:dLbl>
            <c:dLbl>
              <c:idx val="3"/>
              <c:layout>
                <c:manualLayout>
                  <c:x val="-2.4400017598453238E-2"/>
                  <c:y val="-3.3402116652806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0B-4823-96FD-4B7E15E077BF}"/>
                </c:ext>
              </c:extLst>
            </c:dLbl>
            <c:dLbl>
              <c:idx val="4"/>
              <c:layout>
                <c:manualLayout>
                  <c:x val="-3.226188876588474E-2"/>
                  <c:y val="-4.7148433096376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0B-4823-96FD-4B7E15E077BF}"/>
                </c:ext>
              </c:extLst>
            </c:dLbl>
            <c:dLbl>
              <c:idx val="5"/>
              <c:layout>
                <c:manualLayout>
                  <c:x val="-3.225653788483239E-2"/>
                  <c:y val="-3.3138528951895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0B-4823-96FD-4B7E15E077BF}"/>
                </c:ext>
              </c:extLst>
            </c:dLbl>
            <c:dLbl>
              <c:idx val="7"/>
              <c:layout>
                <c:manualLayout>
                  <c:x val="-4.2842602050219801E-2"/>
                  <c:y val="-5.1778372846981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0B-4823-96FD-4B7E15E077BF}"/>
                </c:ext>
              </c:extLst>
            </c:dLbl>
            <c:dLbl>
              <c:idx val="8"/>
              <c:layout>
                <c:manualLayout>
                  <c:x val="-3.8297088050531343E-2"/>
                  <c:y val="-4.6971437222831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0B-4823-96FD-4B7E15E077BF}"/>
                </c:ext>
              </c:extLst>
            </c:dLbl>
            <c:dLbl>
              <c:idx val="9"/>
              <c:layout>
                <c:manualLayout>
                  <c:x val="-3.3755096377887359E-2"/>
                  <c:y val="-3.6711849149366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0B-4823-96FD-4B7E15E077BF}"/>
                </c:ext>
              </c:extLst>
            </c:dLbl>
            <c:dLbl>
              <c:idx val="11"/>
              <c:layout>
                <c:manualLayout>
                  <c:x val="-2.3246569118703996E-2"/>
                  <c:y val="-5.1433753997827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0B-4823-96FD-4B7E15E077BF}"/>
                </c:ext>
              </c:extLst>
            </c:dLbl>
            <c:dLbl>
              <c:idx val="13"/>
              <c:layout>
                <c:manualLayout>
                  <c:x val="-2.9236262801982917E-2"/>
                  <c:y val="-6.4262572561500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0B-4823-96FD-4B7E15E07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B5EC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strCache>
            </c:strRef>
          </c:cat>
          <c:val>
            <c:numRef>
              <c:f>Feuil1!$D$2:$D$4</c:f>
              <c:numCache>
                <c:formatCode>0%</c:formatCode>
                <c:ptCount val="3"/>
                <c:pt idx="0">
                  <c:v>0.54</c:v>
                </c:pt>
                <c:pt idx="1">
                  <c:v>0.46</c:v>
                </c:pt>
                <c:pt idx="2">
                  <c:v>0.43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FD0B-4823-96FD-4B7E15E077BF}"/>
            </c:ext>
          </c:extLst>
        </c:ser>
        <c:ser>
          <c:idx val="2"/>
          <c:order val="1"/>
          <c:tx>
            <c:strRef>
              <c:f>Feuil1!$B$1</c:f>
              <c:strCache>
                <c:ptCount val="1"/>
                <c:pt idx="0">
                  <c:v>Trop importante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0.26</c:v>
                </c:pt>
                <c:pt idx="1">
                  <c:v>0.3</c:v>
                </c:pt>
                <c:pt idx="2">
                  <c:v>0.27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FD0B-4823-96FD-4B7E15E077BF}"/>
            </c:ext>
          </c:extLst>
        </c:ser>
        <c:ser>
          <c:idx val="1"/>
          <c:order val="2"/>
          <c:tx>
            <c:strRef>
              <c:f>Feuil1!$C$1</c:f>
              <c:strCache>
                <c:ptCount val="1"/>
                <c:pt idx="0">
                  <c:v>Insuffisante</c:v>
                </c:pt>
              </c:strCache>
            </c:strRef>
          </c:tx>
          <c:spPr>
            <a:ln w="25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0.06</c:v>
                </c:pt>
                <c:pt idx="1">
                  <c:v>0.08</c:v>
                </c:pt>
                <c:pt idx="2">
                  <c:v>0.09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FD0B-4823-96FD-4B7E15E077B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Vous ne savez pas</c:v>
                </c:pt>
              </c:strCache>
            </c:strRef>
          </c:tx>
          <c:spPr>
            <a:ln w="254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7.0480814634457144E-3"/>
                  <c:y val="-1.6523361594024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E4-42DE-AC0F-BC019495E1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2020</c:v>
                </c:pt>
                <c:pt idx="1">
                  <c:v>2022</c:v>
                </c:pt>
                <c:pt idx="2">
                  <c:v>2024</c:v>
                </c:pt>
              </c:strCache>
            </c:strRef>
          </c:cat>
          <c:val>
            <c:numRef>
              <c:f>Feuil1!$E$2:$E$4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0.16</c:v>
                </c:pt>
                <c:pt idx="2">
                  <c:v>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10-4769-98C4-F7A4FA7B7A5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3201055"/>
        <c:axId val="1933201471"/>
      </c:lineChart>
      <c:catAx>
        <c:axId val="193320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3201471"/>
        <c:crosses val="autoZero"/>
        <c:auto val="1"/>
        <c:lblAlgn val="ctr"/>
        <c:lblOffset val="100"/>
        <c:noMultiLvlLbl val="0"/>
      </c:catAx>
      <c:valAx>
        <c:axId val="1933201471"/>
        <c:scaling>
          <c:orientation val="minMax"/>
          <c:max val="0.7500000000000001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93320105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9.0747830001446962E-3"/>
          <c:y val="0.21427246032467337"/>
          <c:w val="0.2064445250297878"/>
          <c:h val="0.63369189355284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D-4425-97A0-CA988314AD9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D-4425-97A0-CA988314AD9F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DD-4425-97A0-CA988314AD9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D-4425-97A0-CA988314AD9F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DD-4425-97A0-CA988314AD9F}"/>
              </c:ext>
            </c:extLst>
          </c:dPt>
          <c:dLbls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DD-4425-97A0-CA988314A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Important</c:v>
                </c:pt>
                <c:pt idx="1">
                  <c:v>Secondaire</c:v>
                </c:pt>
                <c:pt idx="2">
                  <c:v>Vous ne savez pas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0.38</c:v>
                </c:pt>
                <c:pt idx="1">
                  <c:v>0.35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DD-4425-97A0-CA988314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10"/>
        <c:holeSize val="68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3904088533661239"/>
          <c:y val="0.55266530376899525"/>
          <c:w val="0.26095911466338761"/>
          <c:h val="0.2513554784076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828992259"/>
          <c:y val="1.448946444578573E-2"/>
          <c:w val="0.76066445495400103"/>
          <c:h val="0.832811112621958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D-425D-BA3D-BC60EA04FED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D-425D-BA3D-BC60EA04FED0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1D-425D-BA3D-BC60EA04FE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1D-425D-BA3D-BC60EA04FED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1D-425D-BA3D-BC60EA04F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Important</c:v>
                </c:pt>
                <c:pt idx="1">
                  <c:v>Secondaire</c:v>
                </c:pt>
                <c:pt idx="2">
                  <c:v>Vous ne savez pas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0.45</c:v>
                </c:pt>
                <c:pt idx="1">
                  <c:v>0.35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1D-425D-BA3D-BC60EA04F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90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D-4425-97A0-CA988314AD9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D-4425-97A0-CA988314AD9F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DD-4425-97A0-CA988314AD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D-4425-97A0-CA988314AD9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DD-4425-97A0-CA988314AD9F}"/>
              </c:ext>
            </c:extLst>
          </c:dPt>
          <c:dLbls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DD-4425-97A0-CA988314A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bonnes</c:v>
                </c:pt>
                <c:pt idx="1">
                  <c:v>Plutôt bonnes</c:v>
                </c:pt>
                <c:pt idx="2">
                  <c:v>Plutôt mauvaises</c:v>
                </c:pt>
                <c:pt idx="3">
                  <c:v>Très mauvaises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</c:v>
                </c:pt>
                <c:pt idx="1">
                  <c:v>0.64</c:v>
                </c:pt>
                <c:pt idx="2">
                  <c:v>0.24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DD-4425-97A0-CA988314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20"/>
        <c:holeSize val="68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2685044507119394"/>
          <c:y val="0.9022179432340669"/>
          <c:w val="0.47065469965916579"/>
          <c:h val="9.4413477015214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828992259"/>
          <c:y val="1.448946444578573E-2"/>
          <c:w val="0.76066445495400103"/>
          <c:h val="0.832811112621958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D-425D-BA3D-BC60EA04FED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D-425D-BA3D-BC60EA04FED0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1D-425D-BA3D-BC60EA04FE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1D-425D-BA3D-BC60EA04FED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1D-425D-BA3D-BC60EA04F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Une très bonne image</c:v>
                </c:pt>
                <c:pt idx="1">
                  <c:v>Une assez bonne image</c:v>
                </c:pt>
                <c:pt idx="2">
                  <c:v>Une assez mauvaise image</c:v>
                </c:pt>
                <c:pt idx="3">
                  <c:v>Une très mauvaise image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0.24</c:v>
                </c:pt>
                <c:pt idx="1">
                  <c:v>0.64</c:v>
                </c:pt>
                <c:pt idx="2">
                  <c:v>0.11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1D-425D-BA3D-BC60EA04F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40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D-4425-97A0-CA988314AD9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D-4425-97A0-CA988314AD9F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DD-4425-97A0-CA988314AD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D-4425-97A0-CA988314AD9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DD-4425-97A0-CA988314AD9F}"/>
              </c:ext>
            </c:extLst>
          </c:dPt>
          <c:dLbls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DD-4425-97A0-CA988314A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Très bien</c:v>
                </c:pt>
                <c:pt idx="1">
                  <c:v>Plutôt bien</c:v>
                </c:pt>
                <c:pt idx="2">
                  <c:v>Pas très bien</c:v>
                </c:pt>
                <c:pt idx="3">
                  <c:v>Pas bien du tout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0.27</c:v>
                </c:pt>
                <c:pt idx="2">
                  <c:v>0.43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DD-4425-97A0-CA988314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0"/>
        <c:holeSize val="68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25827539778531611"/>
          <c:y val="0.9022179432340669"/>
          <c:w val="0.47065469965916579"/>
          <c:h val="9.4413477015214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363724329052584E-2"/>
          <c:y val="0.11359212638977247"/>
          <c:w val="0.97656216970677867"/>
          <c:h val="0.81492114704647656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303519932070129E-2"/>
                  <c:y val="-6.5174595240259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07-4F7E-A50B-3D0D73FF809D}"/>
                </c:ext>
              </c:extLst>
            </c:dLbl>
            <c:dLbl>
              <c:idx val="2"/>
              <c:layout>
                <c:manualLayout>
                  <c:x val="-2.3246569118703996E-2"/>
                  <c:y val="-5.1433753997827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07-4F7E-A50B-3D0D73FF809D}"/>
                </c:ext>
              </c:extLst>
            </c:dLbl>
            <c:dLbl>
              <c:idx val="3"/>
              <c:layout>
                <c:manualLayout>
                  <c:x val="-2.4400017598453238E-2"/>
                  <c:y val="-3.3402116652806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07-4F7E-A50B-3D0D73FF809D}"/>
                </c:ext>
              </c:extLst>
            </c:dLbl>
            <c:dLbl>
              <c:idx val="4"/>
              <c:layout>
                <c:manualLayout>
                  <c:x val="-3.226188876588474E-2"/>
                  <c:y val="-4.7148433096376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07-4F7E-A50B-3D0D73FF809D}"/>
                </c:ext>
              </c:extLst>
            </c:dLbl>
            <c:dLbl>
              <c:idx val="5"/>
              <c:layout>
                <c:manualLayout>
                  <c:x val="-3.225653788483239E-2"/>
                  <c:y val="-3.3138528951895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07-4F7E-A50B-3D0D73FF809D}"/>
                </c:ext>
              </c:extLst>
            </c:dLbl>
            <c:dLbl>
              <c:idx val="7"/>
              <c:layout>
                <c:manualLayout>
                  <c:x val="-4.2842602050219801E-2"/>
                  <c:y val="-5.1778372846981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07-4F7E-A50B-3D0D73FF809D}"/>
                </c:ext>
              </c:extLst>
            </c:dLbl>
            <c:dLbl>
              <c:idx val="8"/>
              <c:layout>
                <c:manualLayout>
                  <c:x val="-3.8297088050531343E-2"/>
                  <c:y val="-4.6971437222831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07-4F7E-A50B-3D0D73FF809D}"/>
                </c:ext>
              </c:extLst>
            </c:dLbl>
            <c:dLbl>
              <c:idx val="9"/>
              <c:layout>
                <c:manualLayout>
                  <c:x val="-3.3755096377887359E-2"/>
                  <c:y val="-3.6711849149366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07-4F7E-A50B-3D0D73FF809D}"/>
                </c:ext>
              </c:extLst>
            </c:dLbl>
            <c:dLbl>
              <c:idx val="11"/>
              <c:layout>
                <c:manualLayout>
                  <c:x val="-2.3246569118703996E-2"/>
                  <c:y val="-5.1433753997827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07-4F7E-A50B-3D0D73FF809D}"/>
                </c:ext>
              </c:extLst>
            </c:dLbl>
            <c:dLbl>
              <c:idx val="13"/>
              <c:layout>
                <c:manualLayout>
                  <c:x val="-2.9236262801982917E-2"/>
                  <c:y val="-6.4262572561500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07-4F7E-A50B-3D0D73FF8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2017</c:v>
                </c:pt>
                <c:pt idx="1">
                  <c:v>2022</c:v>
                </c:pt>
                <c:pt idx="2">
                  <c:v>2024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0.84</c:v>
                </c:pt>
                <c:pt idx="1">
                  <c:v>0.75</c:v>
                </c:pt>
                <c:pt idx="2">
                  <c:v>0.74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4907-4F7E-A50B-3D0D73FF809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3201055"/>
        <c:axId val="1933201471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Feuil1!$C$1</c15:sqref>
                        </c15:formulaRef>
                      </c:ext>
                    </c:extLst>
                    <c:strCache>
                      <c:ptCount val="1"/>
                      <c:pt idx="0">
                        <c:v>Jeunes 18-24 ans</c:v>
                      </c:pt>
                    </c:strCache>
                  </c:strRef>
                </c:tx>
                <c:spPr>
                  <a:ln w="19050" cap="rnd">
                    <a:solidFill>
                      <a:srgbClr val="E6780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3.5452152253898611E-2"/>
                        <c:y val="-8.871498249395187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4907-4F7E-A50B-3D0D73FF809D}"/>
                      </c:ext>
                    </c:extLst>
                  </c:dLbl>
                  <c:dLbl>
                    <c:idx val="1"/>
                    <c:layout>
                      <c:manualLayout>
                        <c:x val="-2.7889833087111366E-2"/>
                        <c:y val="1.861018423546824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4907-4F7E-A50B-3D0D73FF809D}"/>
                      </c:ext>
                    </c:extLst>
                  </c:dLbl>
                  <c:dLbl>
                    <c:idx val="2"/>
                    <c:layout>
                      <c:manualLayout>
                        <c:x val="-2.3231444480370421E-2"/>
                        <c:y val="1.861018423546824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4907-4F7E-A50B-3D0D73FF809D}"/>
                      </c:ext>
                    </c:extLst>
                  </c:dLbl>
                  <c:dLbl>
                    <c:idx val="3"/>
                    <c:layout>
                      <c:manualLayout>
                        <c:x val="-3.0793763647157781E-2"/>
                        <c:y val="-5.0094021976690342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4907-4F7E-A50B-3D0D73FF809D}"/>
                      </c:ext>
                    </c:extLst>
                  </c:dLbl>
                  <c:dLbl>
                    <c:idx val="4"/>
                    <c:layout>
                      <c:manualLayout>
                        <c:x val="-3.376667542625713E-2"/>
                        <c:y val="-4.005498308736359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4907-4F7E-A50B-3D0D73FF809D}"/>
                      </c:ext>
                    </c:extLst>
                  </c:dLbl>
                  <c:dLbl>
                    <c:idx val="11"/>
                    <c:layout>
                      <c:manualLayout>
                        <c:x val="-2.4743908313727872E-2"/>
                        <c:y val="-4.322360135547448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4907-4F7E-A50B-3D0D73FF809D}"/>
                      </c:ext>
                    </c:extLst>
                  </c:dLbl>
                  <c:dLbl>
                    <c:idx val="13"/>
                    <c:layout>
                      <c:manualLayout>
                        <c:x val="-2.9236262801982917E-2"/>
                        <c:y val="-4.351321015509746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1-4907-4F7E-A50B-3D0D73FF809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rgbClr val="E6780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Feuil1!$A$2:$A$4</c15:sqref>
                        </c15:formulaRef>
                      </c:ext>
                    </c:extLst>
                    <c:strCache>
                      <c:ptCount val="3"/>
                      <c:pt idx="0">
                        <c:v>2017</c:v>
                      </c:pt>
                      <c:pt idx="1">
                        <c:v>2022</c:v>
                      </c:pt>
                      <c:pt idx="2">
                        <c:v>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Feuil1!$C$2:$C$4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1">
                        <c:v>0.88</c:v>
                      </c:pt>
                      <c:pt idx="2">
                        <c:v>0.88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12-4907-4F7E-A50B-3D0D73FF809D}"/>
                  </c:ext>
                </c:extLst>
              </c15:ser>
            </c15:filteredLineSeries>
          </c:ext>
        </c:extLst>
      </c:lineChart>
      <c:catAx>
        <c:axId val="193320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3201471"/>
        <c:crosses val="autoZero"/>
        <c:auto val="1"/>
        <c:lblAlgn val="ctr"/>
        <c:lblOffset val="100"/>
        <c:noMultiLvlLbl val="0"/>
      </c:catAx>
      <c:valAx>
        <c:axId val="1933201471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93320105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5973714093126088"/>
          <c:y val="0.60952343083920835"/>
          <c:w val="0.20436458952982026"/>
          <c:h val="0.13035892808454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D-4425-97A0-CA988314AD9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D-4425-97A0-CA988314AD9F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DD-4425-97A0-CA988314AD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D-4425-97A0-CA988314AD9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DD-4425-97A0-CA988314AD9F}"/>
              </c:ext>
            </c:extLst>
          </c:dPt>
          <c:dLbls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DD-4425-97A0-CA988314A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Les relations entre les deux pays sont meilleures</c:v>
                </c:pt>
                <c:pt idx="1">
                  <c:v>Les relations entre les deux pays sont moins bonnes</c:v>
                </c:pt>
                <c:pt idx="2">
                  <c:v>Les relations entre les deux pays n’ont pas changé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0.52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DD-4425-97A0-CA988314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10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828992259"/>
          <c:y val="1.448946444578573E-2"/>
          <c:w val="0.76066445495400103"/>
          <c:h val="0.832811112621958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D-425D-BA3D-BC60EA04FED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D-425D-BA3D-BC60EA04FED0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1D-425D-BA3D-BC60EA04FE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1D-425D-BA3D-BC60EA04FED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1D-425D-BA3D-BC60EA04F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Les relations entre les deux pays sont meilleures</c:v>
                </c:pt>
                <c:pt idx="1">
                  <c:v>Les relations entre les deux pays sont moins bonnes</c:v>
                </c:pt>
                <c:pt idx="2">
                  <c:v>Les relations entre les deux pays n’ont pas changé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0.46</c:v>
                </c:pt>
                <c:pt idx="1">
                  <c:v>0.28000000000000003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1D-425D-BA3D-BC60EA04F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50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75967366508691"/>
          <c:y val="0"/>
          <c:w val="0.80262882887067188"/>
          <c:h val="0.92851327343624901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Les relations entre les deux pays n'ont pas changé</c:v>
                </c:pt>
              </c:strCache>
            </c:strRef>
          </c:tx>
          <c:spPr>
            <a:ln w="25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303519932070129E-2"/>
                  <c:y val="-6.5174595240259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45-4A66-B978-632DBB7FCFCA}"/>
                </c:ext>
              </c:extLst>
            </c:dLbl>
            <c:dLbl>
              <c:idx val="2"/>
              <c:layout>
                <c:manualLayout>
                  <c:x val="-2.3246569118703996E-2"/>
                  <c:y val="-5.1433753997827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45-4A66-B978-632DBB7FCFCA}"/>
                </c:ext>
              </c:extLst>
            </c:dLbl>
            <c:dLbl>
              <c:idx val="3"/>
              <c:layout>
                <c:manualLayout>
                  <c:x val="-2.4400017598453238E-2"/>
                  <c:y val="-3.3402116652806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45-4A66-B978-632DBB7FCFCA}"/>
                </c:ext>
              </c:extLst>
            </c:dLbl>
            <c:dLbl>
              <c:idx val="4"/>
              <c:layout>
                <c:manualLayout>
                  <c:x val="-3.226188876588474E-2"/>
                  <c:y val="-4.7148433096376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45-4A66-B978-632DBB7FCFCA}"/>
                </c:ext>
              </c:extLst>
            </c:dLbl>
            <c:dLbl>
              <c:idx val="5"/>
              <c:layout>
                <c:manualLayout>
                  <c:x val="-3.225653788483239E-2"/>
                  <c:y val="-3.3138528951895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45-4A66-B978-632DBB7FCFCA}"/>
                </c:ext>
              </c:extLst>
            </c:dLbl>
            <c:dLbl>
              <c:idx val="7"/>
              <c:layout>
                <c:manualLayout>
                  <c:x val="-4.2842602050219801E-2"/>
                  <c:y val="-5.1778372846981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45-4A66-B978-632DBB7FCFCA}"/>
                </c:ext>
              </c:extLst>
            </c:dLbl>
            <c:dLbl>
              <c:idx val="8"/>
              <c:layout>
                <c:manualLayout>
                  <c:x val="-3.8297088050531343E-2"/>
                  <c:y val="-4.6971437222831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45-4A66-B978-632DBB7FCFCA}"/>
                </c:ext>
              </c:extLst>
            </c:dLbl>
            <c:dLbl>
              <c:idx val="9"/>
              <c:layout>
                <c:manualLayout>
                  <c:x val="-3.3755096377887359E-2"/>
                  <c:y val="-3.6711849149366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45-4A66-B978-632DBB7FCFCA}"/>
                </c:ext>
              </c:extLst>
            </c:dLbl>
            <c:dLbl>
              <c:idx val="11"/>
              <c:layout>
                <c:manualLayout>
                  <c:x val="-2.3246569118703996E-2"/>
                  <c:y val="-5.1433753997827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45-4A66-B978-632DBB7FCFCA}"/>
                </c:ext>
              </c:extLst>
            </c:dLbl>
            <c:dLbl>
              <c:idx val="13"/>
              <c:layout>
                <c:manualLayout>
                  <c:x val="-2.9236262801982917E-2"/>
                  <c:y val="-6.4262572561500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45-4A66-B978-632DBB7FCF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0.41</c:v>
                </c:pt>
                <c:pt idx="1">
                  <c:v>0.53</c:v>
                </c:pt>
                <c:pt idx="2">
                  <c:v>0.51</c:v>
                </c:pt>
                <c:pt idx="3">
                  <c:v>0.38</c:v>
                </c:pt>
                <c:pt idx="4">
                  <c:v>0.34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B845-4A66-B978-632DBB7FCFC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Les relations entre les deux pays sont meilleures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0.23</c:v>
                </c:pt>
                <c:pt idx="1">
                  <c:v>0.26</c:v>
                </c:pt>
                <c:pt idx="2">
                  <c:v>0.28999999999999998</c:v>
                </c:pt>
                <c:pt idx="3">
                  <c:v>0.14000000000000001</c:v>
                </c:pt>
                <c:pt idx="4">
                  <c:v>0.14000000000000001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B845-4A66-B978-632DBB7FCFC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Les relations entre les deux pays sont moins bonnes</c:v>
                </c:pt>
              </c:strCache>
            </c:strRef>
          </c:tx>
          <c:spPr>
            <a:ln w="254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0782449941317649E-2"/>
                  <c:y val="4.349841818032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11-486F-B3F6-4731167B130A}"/>
                </c:ext>
              </c:extLst>
            </c:dLbl>
            <c:dLbl>
              <c:idx val="2"/>
              <c:layout>
                <c:manualLayout>
                  <c:x val="-3.0782449941317593E-2"/>
                  <c:y val="2.9757576937891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11-486F-B3F6-4731167B1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</c:strCache>
            </c:strRef>
          </c:cat>
          <c:val>
            <c:numRef>
              <c:f>Feuil1!$D$2:$D$6</c:f>
              <c:numCache>
                <c:formatCode>0%</c:formatCode>
                <c:ptCount val="5"/>
                <c:pt idx="0">
                  <c:v>0.36</c:v>
                </c:pt>
                <c:pt idx="1">
                  <c:v>0.21</c:v>
                </c:pt>
                <c:pt idx="2">
                  <c:v>0.2</c:v>
                </c:pt>
                <c:pt idx="3">
                  <c:v>0.48</c:v>
                </c:pt>
                <c:pt idx="4">
                  <c:v>0.52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B845-4A66-B978-632DBB7FCF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3201055"/>
        <c:axId val="1933201471"/>
      </c:lineChart>
      <c:catAx>
        <c:axId val="193320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3201471"/>
        <c:crosses val="autoZero"/>
        <c:auto val="1"/>
        <c:lblAlgn val="ctr"/>
        <c:lblOffset val="100"/>
        <c:noMultiLvlLbl val="0"/>
      </c:catAx>
      <c:valAx>
        <c:axId val="1933201471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93320105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8668645871384"/>
          <c:y val="3.4849524642006573E-2"/>
          <c:w val="0.72933896515078078"/>
          <c:h val="0.965150475357993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2-4E94-9644-D23D0139D5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F2-4E94-9644-D23D0139D5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F2-4E94-9644-D23D0139D55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30-4AD7-89E9-68A6F274721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230-4AD7-89E9-68A6F274721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30-4AD7-89E9-68A6F274721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230-4AD7-89E9-68A6F274721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30-4AD7-89E9-68A6F274721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230-4AD7-89E9-68A6F274721A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B27BC398-A9AC-4A61-8679-668B6AE72D7A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230-4AD7-89E9-68A6F274721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4668CFB-2095-4B10-9DCF-78DA0EA51A53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230-4AD7-89E9-68A6F274721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FF8E3DA-32CF-4B9C-BE37-6689CDFBE7BB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230-4AD7-89E9-68A6F274721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609EF4D-9385-484E-B96B-78AEC5A7844D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230-4AD7-89E9-68A6F274721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78D71A4-D7F7-41C2-90D8-851F7C68476B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230-4AD7-89E9-68A6F274721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F796B71-3EB5-45F1-91E6-1F3FE004C4DC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230-4AD7-89E9-68A6F27472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Total positif</c:v>
                </c:pt>
                <c:pt idx="1">
                  <c:v>Partenariat</c:v>
                </c:pt>
                <c:pt idx="2">
                  <c:v>Amitié</c:v>
                </c:pt>
                <c:pt idx="3">
                  <c:v>Confiance</c:v>
                </c:pt>
                <c:pt idx="4">
                  <c:v>Solidarité</c:v>
                </c:pt>
                <c:pt idx="5">
                  <c:v>Total négatif</c:v>
                </c:pt>
                <c:pt idx="6">
                  <c:v>Rivalité</c:v>
                </c:pt>
                <c:pt idx="7">
                  <c:v>Méfiance</c:v>
                </c:pt>
                <c:pt idx="8">
                  <c:v>Incompréhension</c:v>
                </c:pt>
                <c:pt idx="9">
                  <c:v>Indifférence</c:v>
                </c:pt>
                <c:pt idx="10">
                  <c:v>Rancune</c:v>
                </c:pt>
              </c:strCache>
            </c:strRef>
          </c:cat>
          <c:val>
            <c:numRef>
              <c:f>Feuil1!$B$2:$B$12</c:f>
              <c:numCache>
                <c:formatCode>0%</c:formatCode>
                <c:ptCount val="11"/>
                <c:pt idx="0">
                  <c:v>0.76</c:v>
                </c:pt>
                <c:pt idx="1">
                  <c:v>0.48</c:v>
                </c:pt>
                <c:pt idx="2">
                  <c:v>0.35</c:v>
                </c:pt>
                <c:pt idx="3">
                  <c:v>0.25</c:v>
                </c:pt>
                <c:pt idx="4">
                  <c:v>0.18</c:v>
                </c:pt>
                <c:pt idx="5">
                  <c:v>0.49</c:v>
                </c:pt>
                <c:pt idx="6">
                  <c:v>0.23</c:v>
                </c:pt>
                <c:pt idx="7">
                  <c:v>0.2</c:v>
                </c:pt>
                <c:pt idx="8">
                  <c:v>0.15</c:v>
                </c:pt>
                <c:pt idx="9">
                  <c:v>0.09</c:v>
                </c:pt>
                <c:pt idx="1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F2-4E94-9644-D23D0139D5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6876176"/>
        <c:axId val="1896875344"/>
      </c:barChart>
      <c:catAx>
        <c:axId val="1896876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6875344"/>
        <c:crosses val="autoZero"/>
        <c:auto val="1"/>
        <c:lblAlgn val="ctr"/>
        <c:lblOffset val="100"/>
        <c:noMultiLvlLbl val="0"/>
      </c:catAx>
      <c:valAx>
        <c:axId val="18968753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96876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8668645871384"/>
          <c:y val="3.4849524642006573E-2"/>
          <c:w val="0.72933896515078078"/>
          <c:h val="0.965150475357993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2-4E94-9644-D23D0139D5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F2-4E94-9644-D23D0139D5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F2-4E94-9644-D23D0139D55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30-4AD7-89E9-68A6F274721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230-4AD7-89E9-68A6F274721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30-4AD7-89E9-68A6F274721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230-4AD7-89E9-68A6F274721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30-4AD7-89E9-68A6F274721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230-4AD7-89E9-68A6F274721A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B27BC398-A9AC-4A61-8679-668B6AE72D7A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230-4AD7-89E9-68A6F274721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4668CFB-2095-4B10-9DCF-78DA0EA51A53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230-4AD7-89E9-68A6F274721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FF8E3DA-32CF-4B9C-BE37-6689CDFBE7BB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230-4AD7-89E9-68A6F274721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609EF4D-9385-484E-B96B-78AEC5A7844D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230-4AD7-89E9-68A6F274721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78D71A4-D7F7-41C2-90D8-851F7C68476B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230-4AD7-89E9-68A6F274721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F796B71-3EB5-45F1-91E6-1F3FE004C4DC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230-4AD7-89E9-68A6F27472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Total positif</c:v>
                </c:pt>
                <c:pt idx="1">
                  <c:v>Partenariat</c:v>
                </c:pt>
                <c:pt idx="2">
                  <c:v>Amitié</c:v>
                </c:pt>
                <c:pt idx="3">
                  <c:v>Confiance</c:v>
                </c:pt>
                <c:pt idx="4">
                  <c:v>Solidarité</c:v>
                </c:pt>
                <c:pt idx="5">
                  <c:v>Total négatif</c:v>
                </c:pt>
                <c:pt idx="6">
                  <c:v>Rivalité</c:v>
                </c:pt>
                <c:pt idx="7">
                  <c:v>Méfiance</c:v>
                </c:pt>
                <c:pt idx="8">
                  <c:v>Incompréhension</c:v>
                </c:pt>
                <c:pt idx="9">
                  <c:v>Indifférence</c:v>
                </c:pt>
                <c:pt idx="10">
                  <c:v>Rancune</c:v>
                </c:pt>
              </c:strCache>
            </c:strRef>
          </c:cat>
          <c:val>
            <c:numRef>
              <c:f>Feuil1!$B$2:$B$12</c:f>
              <c:numCache>
                <c:formatCode>0%</c:formatCode>
                <c:ptCount val="11"/>
                <c:pt idx="0">
                  <c:v>0.76</c:v>
                </c:pt>
                <c:pt idx="1">
                  <c:v>0.48</c:v>
                </c:pt>
                <c:pt idx="2">
                  <c:v>0.35</c:v>
                </c:pt>
                <c:pt idx="3">
                  <c:v>0.25</c:v>
                </c:pt>
                <c:pt idx="4">
                  <c:v>0.18</c:v>
                </c:pt>
                <c:pt idx="5">
                  <c:v>0.49</c:v>
                </c:pt>
                <c:pt idx="6">
                  <c:v>0.23</c:v>
                </c:pt>
                <c:pt idx="7">
                  <c:v>0.2</c:v>
                </c:pt>
                <c:pt idx="8">
                  <c:v>0.15</c:v>
                </c:pt>
                <c:pt idx="9">
                  <c:v>0.09</c:v>
                </c:pt>
                <c:pt idx="1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F2-4E94-9644-D23D0139D55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18-24 ans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44A-451F-9407-E216320C797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44A-451F-9407-E216320C797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44A-451F-9407-E216320C797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44A-451F-9407-E216320C797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44A-451F-9407-E216320C797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244A-451F-9407-E216320C797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244A-451F-9407-E216320C797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244A-451F-9407-E216320C797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244A-451F-9407-E216320C797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244A-451F-9407-E216320C797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244A-451F-9407-E216320C7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Total positif</c:v>
                </c:pt>
                <c:pt idx="1">
                  <c:v>Partenariat</c:v>
                </c:pt>
                <c:pt idx="2">
                  <c:v>Amitié</c:v>
                </c:pt>
                <c:pt idx="3">
                  <c:v>Confiance</c:v>
                </c:pt>
                <c:pt idx="4">
                  <c:v>Solidarité</c:v>
                </c:pt>
                <c:pt idx="5">
                  <c:v>Total négatif</c:v>
                </c:pt>
                <c:pt idx="6">
                  <c:v>Rivalité</c:v>
                </c:pt>
                <c:pt idx="7">
                  <c:v>Méfiance</c:v>
                </c:pt>
                <c:pt idx="8">
                  <c:v>Incompréhension</c:v>
                </c:pt>
                <c:pt idx="9">
                  <c:v>Indifférence</c:v>
                </c:pt>
                <c:pt idx="10">
                  <c:v>Rancune</c:v>
                </c:pt>
              </c:strCache>
            </c:strRef>
          </c:cat>
          <c:val>
            <c:numRef>
              <c:f>Feuil1!$C$2:$C$12</c:f>
              <c:numCache>
                <c:formatCode>0%</c:formatCode>
                <c:ptCount val="11"/>
                <c:pt idx="0">
                  <c:v>0.85</c:v>
                </c:pt>
                <c:pt idx="1">
                  <c:v>0.37</c:v>
                </c:pt>
                <c:pt idx="2">
                  <c:v>0.37</c:v>
                </c:pt>
                <c:pt idx="3">
                  <c:v>0.32</c:v>
                </c:pt>
                <c:pt idx="4">
                  <c:v>0.37</c:v>
                </c:pt>
                <c:pt idx="5">
                  <c:v>0.42</c:v>
                </c:pt>
                <c:pt idx="6">
                  <c:v>0.14000000000000001</c:v>
                </c:pt>
                <c:pt idx="7">
                  <c:v>0.15</c:v>
                </c:pt>
                <c:pt idx="8">
                  <c:v>7.0000000000000007E-2</c:v>
                </c:pt>
                <c:pt idx="9">
                  <c:v>0.11</c:v>
                </c:pt>
                <c:pt idx="1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44A-451F-9407-E216320C7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96876176"/>
        <c:axId val="1896875344"/>
      </c:barChart>
      <c:catAx>
        <c:axId val="1896876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6875344"/>
        <c:crosses val="autoZero"/>
        <c:auto val="1"/>
        <c:lblAlgn val="ctr"/>
        <c:lblOffset val="100"/>
        <c:noMultiLvlLbl val="0"/>
      </c:catAx>
      <c:valAx>
        <c:axId val="18968753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96876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43220452219044"/>
          <c:y val="8.1213604872718958E-3"/>
          <c:w val="0.5564273967534521"/>
          <c:h val="0.882911415129824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Vous le connaissez et savez précisément ce dont il s’agit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 b="1">
                    <a:solidFill>
                      <a:schemeClr val="bg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ARTE, la chaîne de télévision</c:v>
                </c:pt>
                <c:pt idx="1">
                  <c:v>Le Conseil des ministres franco-allemand</c:v>
                </c:pt>
                <c:pt idx="2">
                  <c:v>Le comité pour la coopération transfrontalière</c:v>
                </c:pt>
                <c:pt idx="3">
                  <c:v>L’OFAJ, l’Office Franco-Allemand pour la jeunesse</c:v>
                </c:pt>
                <c:pt idx="4">
                  <c:v>Le Forum pour l’avenir</c:v>
                </c:pt>
                <c:pt idx="5">
                  <c:v>Le fond citoyen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0.63</c:v>
                </c:pt>
                <c:pt idx="1">
                  <c:v>0.12</c:v>
                </c:pt>
                <c:pt idx="2">
                  <c:v>0.08</c:v>
                </c:pt>
                <c:pt idx="3">
                  <c:v>0.09</c:v>
                </c:pt>
                <c:pt idx="4">
                  <c:v>0.08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9-474E-BEBA-5209377602A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Vous le connaissez, mais ne savez pas exactement de quoi il s’agit</c:v>
                </c:pt>
              </c:strCache>
            </c:strRef>
          </c:tx>
          <c:spPr>
            <a:solidFill>
              <a:srgbClr val="ADC4F2"/>
            </a:solidFill>
          </c:spPr>
          <c:invertIfNegative val="0"/>
          <c:dLbls>
            <c:dLbl>
              <c:idx val="9"/>
              <c:layout>
                <c:manualLayout>
                  <c:x val="0"/>
                  <c:y val="-3.4730160952786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19-474E-BEBA-520937760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ARTE, la chaîne de télévision</c:v>
                </c:pt>
                <c:pt idx="1">
                  <c:v>Le Conseil des ministres franco-allemand</c:v>
                </c:pt>
                <c:pt idx="2">
                  <c:v>Le comité pour la coopération transfrontalière</c:v>
                </c:pt>
                <c:pt idx="3">
                  <c:v>L’OFAJ, l’Office Franco-Allemand pour la jeunesse</c:v>
                </c:pt>
                <c:pt idx="4">
                  <c:v>Le Forum pour l’avenir</c:v>
                </c:pt>
                <c:pt idx="5">
                  <c:v>Le fond citoyen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0.21</c:v>
                </c:pt>
                <c:pt idx="1">
                  <c:v>0.28000000000000003</c:v>
                </c:pt>
                <c:pt idx="2">
                  <c:v>0.23</c:v>
                </c:pt>
                <c:pt idx="3">
                  <c:v>0.21</c:v>
                </c:pt>
                <c:pt idx="4">
                  <c:v>0.2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9-474E-BEBA-5209377602A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Vous ne le connaissez pas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ARTE, la chaîne de télévision</c:v>
                </c:pt>
                <c:pt idx="1">
                  <c:v>Le Conseil des ministres franco-allemand</c:v>
                </c:pt>
                <c:pt idx="2">
                  <c:v>Le comité pour la coopération transfrontalière</c:v>
                </c:pt>
                <c:pt idx="3">
                  <c:v>L’OFAJ, l’Office Franco-Allemand pour la jeunesse</c:v>
                </c:pt>
                <c:pt idx="4">
                  <c:v>Le Forum pour l’avenir</c:v>
                </c:pt>
                <c:pt idx="5">
                  <c:v>Le fond citoyen</c:v>
                </c:pt>
              </c:strCache>
            </c:strRef>
          </c:cat>
          <c:val>
            <c:numRef>
              <c:f>Feuil1!$D$2:$D$7</c:f>
              <c:numCache>
                <c:formatCode>0%</c:formatCode>
                <c:ptCount val="6"/>
                <c:pt idx="0">
                  <c:v>0.16</c:v>
                </c:pt>
                <c:pt idx="1">
                  <c:v>0.6</c:v>
                </c:pt>
                <c:pt idx="2">
                  <c:v>0.69</c:v>
                </c:pt>
                <c:pt idx="3">
                  <c:v>0.7</c:v>
                </c:pt>
                <c:pt idx="4">
                  <c:v>0.72</c:v>
                </c:pt>
                <c:pt idx="5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19-474E-BEBA-520937760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177819008"/>
        <c:axId val="177824896"/>
      </c:barChart>
      <c:catAx>
        <c:axId val="17781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177824896"/>
        <c:crosses val="autoZero"/>
        <c:auto val="1"/>
        <c:lblAlgn val="ctr"/>
        <c:lblOffset val="100"/>
        <c:noMultiLvlLbl val="0"/>
      </c:catAx>
      <c:valAx>
        <c:axId val="17782489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77819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618705035971219"/>
          <c:y val="0.89660584158331846"/>
          <c:w val="0.62956925582130496"/>
          <c:h val="0.10339415841668151"/>
        </c:manualLayout>
      </c:layout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fr-FR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84816611359643"/>
          <c:y val="6.4703485419348741E-2"/>
          <c:w val="0.58115183388640357"/>
          <c:h val="0.90426102474184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 total Ensemble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BC-478F-B4DB-250F4938D2F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BC-478F-B4DB-250F4938D2F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BC-478F-B4DB-250F4938D2F2}"/>
              </c:ext>
            </c:extLst>
          </c:dPt>
          <c:dLbls>
            <c:dLbl>
              <c:idx val="0"/>
              <c:layout>
                <c:manualLayout>
                  <c:x val="-6.2500000000000003E-3"/>
                  <c:y val="3.40907748752599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BC-478F-B4DB-250F4938D2F2}"/>
                </c:ext>
              </c:extLst>
            </c:dLbl>
            <c:dLbl>
              <c:idx val="1"/>
              <c:layout>
                <c:manualLayout>
                  <c:x val="-6.249999999999924E-3"/>
                  <c:y val="6.81815497505201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BC-478F-B4DB-250F4938D2F2}"/>
                </c:ext>
              </c:extLst>
            </c:dLbl>
            <c:dLbl>
              <c:idx val="2"/>
              <c:layout>
                <c:manualLayout>
                  <c:x val="-6.2500000000000003E-3"/>
                  <c:y val="6.81815497505199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BC-478F-B4DB-250F4938D2F2}"/>
                </c:ext>
              </c:extLst>
            </c:dLbl>
            <c:dLbl>
              <c:idx val="3"/>
              <c:layout>
                <c:manualLayout>
                  <c:x val="-8.333333333333409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FBC-478F-B4DB-250F4938D2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ARTE, la chaîne de télévision</c:v>
                </c:pt>
                <c:pt idx="1">
                  <c:v>Le Conseil des ministres franco-allemand</c:v>
                </c:pt>
                <c:pt idx="2">
                  <c:v>Le comité pour la coopération transfrontalière</c:v>
                </c:pt>
                <c:pt idx="3">
                  <c:v>L’OFAJ, l’Office Franco-Allemand pour la jeunesse</c:v>
                </c:pt>
                <c:pt idx="4">
                  <c:v>Le Forum pour l’avenir</c:v>
                </c:pt>
                <c:pt idx="5">
                  <c:v>Le fond citoyen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0.84</c:v>
                </c:pt>
                <c:pt idx="1">
                  <c:v>0.4</c:v>
                </c:pt>
                <c:pt idx="2">
                  <c:v>0.31</c:v>
                </c:pt>
                <c:pt idx="3">
                  <c:v>0.3</c:v>
                </c:pt>
                <c:pt idx="4">
                  <c:v>0.28000000000000003</c:v>
                </c:pt>
                <c:pt idx="5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FBC-478F-B4DB-250F4938D2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1389897087"/>
        <c:axId val="161213063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Feuil1!$C$1</c15:sqref>
                        </c15:formulaRef>
                      </c:ext>
                    </c:extLst>
                    <c:strCache>
                      <c:ptCount val="1"/>
                      <c:pt idx="0">
                        <c:v>En Premier Ensemble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B-7FBC-478F-B4DB-250F4938D2F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Feuil1!$A$2:$A$7</c15:sqref>
                        </c15:formulaRef>
                      </c:ext>
                    </c:extLst>
                    <c:strCache>
                      <c:ptCount val="6"/>
                      <c:pt idx="0">
                        <c:v>ARTE, la chaîne de télévision</c:v>
                      </c:pt>
                      <c:pt idx="1">
                        <c:v>Le Conseil des ministres franco-allemand</c:v>
                      </c:pt>
                      <c:pt idx="2">
                        <c:v>Le comité pour la coopération transfrontalière</c:v>
                      </c:pt>
                      <c:pt idx="3">
                        <c:v>L’OFAJ, l’Office Franco-Allemand pour la jeunesse</c:v>
                      </c:pt>
                      <c:pt idx="4">
                        <c:v>Le Forum pour l’avenir</c:v>
                      </c:pt>
                      <c:pt idx="5">
                        <c:v>Le fond citoyen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Feuil1!$C$2:$C$7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0.63</c:v>
                      </c:pt>
                      <c:pt idx="1">
                        <c:v>0.12</c:v>
                      </c:pt>
                      <c:pt idx="2">
                        <c:v>0.08</c:v>
                      </c:pt>
                      <c:pt idx="3">
                        <c:v>0.09</c:v>
                      </c:pt>
                      <c:pt idx="4">
                        <c:v>0.08</c:v>
                      </c:pt>
                      <c:pt idx="5">
                        <c:v>7.0000000000000007E-2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7FBC-478F-B4DB-250F4938D2F2}"/>
                  </c:ext>
                </c:extLst>
              </c15:ser>
            </c15:filteredBarSeries>
          </c:ext>
        </c:extLst>
      </c:barChart>
      <c:catAx>
        <c:axId val="13898970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612130639"/>
        <c:crosses val="autoZero"/>
        <c:auto val="1"/>
        <c:lblAlgn val="ctr"/>
        <c:lblOffset val="100"/>
        <c:noMultiLvlLbl val="0"/>
      </c:catAx>
      <c:valAx>
        <c:axId val="1612130639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89897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84816611359643"/>
          <c:y val="6.4703485419348741E-2"/>
          <c:w val="0.58115183388640357"/>
          <c:h val="0.90426102474184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Au total Jeunes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B4-4BA9-86C2-0D26C098FAA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B4-4BA9-86C2-0D26C098FAA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B4-4BA9-86C2-0D26C098FAA8}"/>
              </c:ext>
            </c:extLst>
          </c:dPt>
          <c:dLbls>
            <c:dLbl>
              <c:idx val="0"/>
              <c:layout>
                <c:manualLayout>
                  <c:x val="-2.7917873933747477E-3"/>
                  <c:y val="1.659960002625290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B4-4BA9-86C2-0D26C098FAA8}"/>
                </c:ext>
              </c:extLst>
            </c:dLbl>
            <c:dLbl>
              <c:idx val="1"/>
              <c:layout>
                <c:manualLayout>
                  <c:x val="-6.2500365907272358E-3"/>
                  <c:y val="3.57529846719293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B4-4BA9-86C2-0D26C098FAA8}"/>
                </c:ext>
              </c:extLst>
            </c:dLbl>
            <c:dLbl>
              <c:idx val="2"/>
              <c:layout>
                <c:manualLayout>
                  <c:x val="-1.0626627946983135E-3"/>
                  <c:y val="3.57504308873099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B4-4BA9-86C2-0D26C098FAA8}"/>
                </c:ext>
              </c:extLst>
            </c:dLbl>
            <c:dLbl>
              <c:idx val="3"/>
              <c:layout>
                <c:manualLayout>
                  <c:x val="3.1233164010735823E-4"/>
                  <c:y val="2.55378461942352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B4-4BA9-86C2-0D26C098F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ARTE, la chaîne de télévision</c:v>
                </c:pt>
                <c:pt idx="1">
                  <c:v>Le Conseil des ministres franco-allemand</c:v>
                </c:pt>
                <c:pt idx="2">
                  <c:v>Le comité pour la coopération transfrontalière</c:v>
                </c:pt>
                <c:pt idx="3">
                  <c:v>L’OFAJ, l’Office Franco-Allemand pour la jeunesse</c:v>
                </c:pt>
                <c:pt idx="4">
                  <c:v>Le Forum pour l’avenir</c:v>
                </c:pt>
                <c:pt idx="5">
                  <c:v>Le fond citoyen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0.78</c:v>
                </c:pt>
                <c:pt idx="1">
                  <c:v>0.57999999999999996</c:v>
                </c:pt>
                <c:pt idx="2">
                  <c:v>0.56999999999999995</c:v>
                </c:pt>
                <c:pt idx="3">
                  <c:v>0.53</c:v>
                </c:pt>
                <c:pt idx="4">
                  <c:v>0.54</c:v>
                </c:pt>
                <c:pt idx="5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EB4-4BA9-86C2-0D26C098FA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1389897087"/>
        <c:axId val="161213063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Feuil1!$C$1</c15:sqref>
                        </c15:formulaRef>
                      </c:ext>
                    </c:extLst>
                    <c:strCache>
                      <c:ptCount val="1"/>
                      <c:pt idx="0">
                        <c:v>En Premier Jeunes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B-3EB4-4BA9-86C2-0D26C098FAA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Feuil1!$A$2:$A$7</c15:sqref>
                        </c15:formulaRef>
                      </c:ext>
                    </c:extLst>
                    <c:strCache>
                      <c:ptCount val="6"/>
                      <c:pt idx="0">
                        <c:v>ARTE, la chaîne de télévision</c:v>
                      </c:pt>
                      <c:pt idx="1">
                        <c:v>Le Conseil des ministres franco-allemand</c:v>
                      </c:pt>
                      <c:pt idx="2">
                        <c:v>Le comité pour la coopération transfrontalière</c:v>
                      </c:pt>
                      <c:pt idx="3">
                        <c:v>L’OFAJ, l’Office Franco-Allemand pour la jeunesse</c:v>
                      </c:pt>
                      <c:pt idx="4">
                        <c:v>Le Forum pour l’avenir</c:v>
                      </c:pt>
                      <c:pt idx="5">
                        <c:v>Le fond citoyen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Feuil1!$C$2:$C$7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0.48</c:v>
                      </c:pt>
                      <c:pt idx="1">
                        <c:v>0.19</c:v>
                      </c:pt>
                      <c:pt idx="2">
                        <c:v>0.21</c:v>
                      </c:pt>
                      <c:pt idx="3">
                        <c:v>0.19</c:v>
                      </c:pt>
                      <c:pt idx="4">
                        <c:v>0.16</c:v>
                      </c:pt>
                      <c:pt idx="5">
                        <c:v>0.21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3EB4-4BA9-86C2-0D26C098FAA8}"/>
                  </c:ext>
                </c:extLst>
              </c15:ser>
            </c15:filteredBarSeries>
          </c:ext>
        </c:extLst>
      </c:barChart>
      <c:catAx>
        <c:axId val="13898970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612130639"/>
        <c:crosses val="autoZero"/>
        <c:auto val="1"/>
        <c:lblAlgn val="ctr"/>
        <c:lblOffset val="100"/>
        <c:noMultiLvlLbl val="0"/>
      </c:catAx>
      <c:valAx>
        <c:axId val="1612130639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89897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43220452219044"/>
          <c:y val="8.1213604872718958E-3"/>
          <c:w val="0.45221509525576858"/>
          <c:h val="0.88291141512982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ARTE, la chaîne de télévision</c:v>
                </c:pt>
                <c:pt idx="1">
                  <c:v>Le Conseil des ministres franco-allemand</c:v>
                </c:pt>
                <c:pt idx="2">
                  <c:v>L’OFAJ, l’Office Franco-Allemand pour la jeunesse</c:v>
                </c:pt>
                <c:pt idx="3">
                  <c:v>Le comité pour la coopération transfrontalière</c:v>
                </c:pt>
                <c:pt idx="4">
                  <c:v>Le Forum pour l’avenir</c:v>
                </c:pt>
                <c:pt idx="5">
                  <c:v>Le fond citoyen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0.65</c:v>
                </c:pt>
                <c:pt idx="1">
                  <c:v>0.16</c:v>
                </c:pt>
                <c:pt idx="2">
                  <c:v>0.11</c:v>
                </c:pt>
                <c:pt idx="3">
                  <c:v>0.09</c:v>
                </c:pt>
                <c:pt idx="4">
                  <c:v>0.09</c:v>
                </c:pt>
                <c:pt idx="5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9-474E-BEBA-5209377602A7}"/>
            </c:ext>
          </c:extLst>
        </c:ser>
        <c:ser>
          <c:idx val="2"/>
          <c:order val="1"/>
          <c:tx>
            <c:strRef>
              <c:f>Feuil1!$C$1</c:f>
              <c:strCache>
                <c:ptCount val="1"/>
                <c:pt idx="0">
                  <c:v>Jeunes 18-24 ans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Feuil1!$A$2:$A$7</c:f>
              <c:strCache>
                <c:ptCount val="6"/>
                <c:pt idx="0">
                  <c:v>ARTE, la chaîne de télévision</c:v>
                </c:pt>
                <c:pt idx="1">
                  <c:v>Le Conseil des ministres franco-allemand</c:v>
                </c:pt>
                <c:pt idx="2">
                  <c:v>L’OFAJ, l’Office Franco-Allemand pour la jeunesse</c:v>
                </c:pt>
                <c:pt idx="3">
                  <c:v>Le comité pour la coopération transfrontalière</c:v>
                </c:pt>
                <c:pt idx="4">
                  <c:v>Le Forum pour l’avenir</c:v>
                </c:pt>
                <c:pt idx="5">
                  <c:v>Le fond citoyen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0.43</c:v>
                </c:pt>
                <c:pt idx="1">
                  <c:v>0.24</c:v>
                </c:pt>
                <c:pt idx="2">
                  <c:v>0.15</c:v>
                </c:pt>
                <c:pt idx="3">
                  <c:v>0.15</c:v>
                </c:pt>
                <c:pt idx="4">
                  <c:v>0.25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EE-4E01-A3FB-47423FF9C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177819008"/>
        <c:axId val="177824896"/>
      </c:barChart>
      <c:catAx>
        <c:axId val="17781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177824896"/>
        <c:crosses val="autoZero"/>
        <c:auto val="1"/>
        <c:lblAlgn val="ctr"/>
        <c:lblOffset val="100"/>
        <c:noMultiLvlLbl val="0"/>
      </c:catAx>
      <c:valAx>
        <c:axId val="1778248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77819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96684281577616"/>
          <c:y val="0.44218346725118557"/>
          <c:w val="0.11236635278063455"/>
          <c:h val="9.7077050659156144E-2"/>
        </c:manualLayout>
      </c:layout>
      <c:overlay val="0"/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828992259"/>
          <c:y val="1.448946444578573E-2"/>
          <c:w val="0.76066445495400103"/>
          <c:h val="0.832811112621958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D-425D-BA3D-BC60EA04FED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D-425D-BA3D-BC60EA04FED0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1D-425D-BA3D-BC60EA04FE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1D-425D-BA3D-BC60EA04FED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1D-425D-BA3D-BC60EA04F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Beaucoup</c:v>
                </c:pt>
                <c:pt idx="1">
                  <c:v>Assez</c:v>
                </c:pt>
                <c:pt idx="2">
                  <c:v>Un peu</c:v>
                </c:pt>
                <c:pt idx="3">
                  <c:v>Pas du tout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0.12</c:v>
                </c:pt>
                <c:pt idx="1">
                  <c:v>0.36</c:v>
                </c:pt>
                <c:pt idx="2">
                  <c:v>0.36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1D-425D-BA3D-BC60EA04F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60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43220452219044"/>
          <c:y val="8.1213604872718958E-3"/>
          <c:w val="0.5564273967534521"/>
          <c:h val="0.882911415129824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Oui, tout à fait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400" b="1">
                    <a:solidFill>
                      <a:schemeClr val="bg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Nécessaires pour l’avenir de l’Union Européenne et la zone Euro</c:v>
                </c:pt>
                <c:pt idx="1">
                  <c:v>Solides</c:v>
                </c:pt>
                <c:pt idx="2">
                  <c:v>Satisfaisantes</c:v>
                </c:pt>
                <c:pt idx="3">
                  <c:v>Equilibrées (c’est-à-dire que les deux pays négocient d’égal à égal)</c:v>
                </c:pt>
                <c:pt idx="4">
                  <c:v>Dans une mauvaise passe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0.36</c:v>
                </c:pt>
                <c:pt idx="1">
                  <c:v>0.13</c:v>
                </c:pt>
                <c:pt idx="2">
                  <c:v>0.1</c:v>
                </c:pt>
                <c:pt idx="3">
                  <c:v>0.11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9-474E-BEBA-5209377602A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Oui, plutôt</c:v>
                </c:pt>
              </c:strCache>
            </c:strRef>
          </c:tx>
          <c:spPr>
            <a:solidFill>
              <a:srgbClr val="ADC4F2"/>
            </a:solidFill>
          </c:spPr>
          <c:invertIfNegative val="0"/>
          <c:dLbls>
            <c:dLbl>
              <c:idx val="9"/>
              <c:layout>
                <c:manualLayout>
                  <c:x val="0"/>
                  <c:y val="-3.4730160952786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19-474E-BEBA-520937760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Feuil1!$A$2:$A$6</c:f>
              <c:strCache>
                <c:ptCount val="5"/>
                <c:pt idx="0">
                  <c:v>Nécessaires pour l’avenir de l’Union Européenne et la zone Euro</c:v>
                </c:pt>
                <c:pt idx="1">
                  <c:v>Solides</c:v>
                </c:pt>
                <c:pt idx="2">
                  <c:v>Satisfaisantes</c:v>
                </c:pt>
                <c:pt idx="3">
                  <c:v>Equilibrées (c’est-à-dire que les deux pays négocient d’égal à égal)</c:v>
                </c:pt>
                <c:pt idx="4">
                  <c:v>Dans une mauvaise passe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0.47</c:v>
                </c:pt>
                <c:pt idx="1">
                  <c:v>0.52</c:v>
                </c:pt>
                <c:pt idx="2">
                  <c:v>0.48</c:v>
                </c:pt>
                <c:pt idx="3">
                  <c:v>0.45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9-474E-BEBA-5209377602A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Non, plutôt pas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Feuil1!$A$2:$A$6</c:f>
              <c:strCache>
                <c:ptCount val="5"/>
                <c:pt idx="0">
                  <c:v>Nécessaires pour l’avenir de l’Union Européenne et la zone Euro</c:v>
                </c:pt>
                <c:pt idx="1">
                  <c:v>Solides</c:v>
                </c:pt>
                <c:pt idx="2">
                  <c:v>Satisfaisantes</c:v>
                </c:pt>
                <c:pt idx="3">
                  <c:v>Equilibrées (c’est-à-dire que les deux pays négocient d’égal à égal)</c:v>
                </c:pt>
                <c:pt idx="4">
                  <c:v>Dans une mauvaise passe</c:v>
                </c:pt>
              </c:strCache>
            </c:strRef>
          </c:cat>
          <c:val>
            <c:numRef>
              <c:f>Feuil1!$D$2:$D$6</c:f>
              <c:numCache>
                <c:formatCode>0%</c:formatCode>
                <c:ptCount val="5"/>
                <c:pt idx="0">
                  <c:v>0.1</c:v>
                </c:pt>
                <c:pt idx="1">
                  <c:v>0.27</c:v>
                </c:pt>
                <c:pt idx="2">
                  <c:v>0.32</c:v>
                </c:pt>
                <c:pt idx="3">
                  <c:v>0.32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19-474E-BEBA-5209377602A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Non, pas du tout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Feuil1!$A$2:$A$6</c:f>
              <c:strCache>
                <c:ptCount val="5"/>
                <c:pt idx="0">
                  <c:v>Nécessaires pour l’avenir de l’Union Européenne et la zone Euro</c:v>
                </c:pt>
                <c:pt idx="1">
                  <c:v>Solides</c:v>
                </c:pt>
                <c:pt idx="2">
                  <c:v>Satisfaisantes</c:v>
                </c:pt>
                <c:pt idx="3">
                  <c:v>Equilibrées (c’est-à-dire que les deux pays négocient d’égal à égal)</c:v>
                </c:pt>
                <c:pt idx="4">
                  <c:v>Dans une mauvaise passe</c:v>
                </c:pt>
              </c:strCache>
            </c:strRef>
          </c:cat>
          <c:val>
            <c:numRef>
              <c:f>Feuil1!$E$2:$E$6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0.08</c:v>
                </c:pt>
                <c:pt idx="2">
                  <c:v>0.1</c:v>
                </c:pt>
                <c:pt idx="3">
                  <c:v>0.12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A-4BE6-A5E4-B565F6AD0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177819008"/>
        <c:axId val="177824896"/>
      </c:barChart>
      <c:catAx>
        <c:axId val="17781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177824896"/>
        <c:crosses val="autoZero"/>
        <c:auto val="1"/>
        <c:lblAlgn val="ctr"/>
        <c:lblOffset val="100"/>
        <c:noMultiLvlLbl val="0"/>
      </c:catAx>
      <c:valAx>
        <c:axId val="17782489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77819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630236691264989"/>
          <c:y val="0.89273346676113852"/>
          <c:w val="0.50934455605886209"/>
          <c:h val="5.246967693857333E-2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fr-FR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396128998172939"/>
          <c:y val="8.1213604872718958E-3"/>
          <c:w val="0.48898494861549002"/>
          <c:h val="0.882911415129824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OUI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.24247594342611842"/>
                  <c:y val="1.557670775741946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F0-4AE9-839A-89D1E12424F2}"/>
                </c:ext>
              </c:extLst>
            </c:dLbl>
            <c:dLbl>
              <c:idx val="1"/>
              <c:layout>
                <c:manualLayout>
                  <c:x val="0.20057511326529273"/>
                  <c:y val="7.7746660863074561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F0-4AE9-839A-89D1E12424F2}"/>
                </c:ext>
              </c:extLst>
            </c:dLbl>
            <c:dLbl>
              <c:idx val="2"/>
              <c:layout>
                <c:manualLayout>
                  <c:x val="0.1790342586158811"/>
                  <c:y val="-3.397857586732696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F0-4AE9-839A-89D1E12424F2}"/>
                </c:ext>
              </c:extLst>
            </c:dLbl>
            <c:dLbl>
              <c:idx val="3"/>
              <c:layout>
                <c:manualLayout>
                  <c:x val="0.17313028167736205"/>
                  <c:y val="5.475116962186104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F0-4AE9-839A-89D1E12424F2}"/>
                </c:ext>
              </c:extLst>
            </c:dLbl>
            <c:dLbl>
              <c:idx val="4"/>
              <c:layout>
                <c:manualLayout>
                  <c:x val="0.1555450929725965"/>
                  <c:y val="-7.6377881622496162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050309080476393E-2"/>
                      <c:h val="8.4562481446673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7F0-4AE9-839A-89D1E12424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6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Nécessaires pour l’avenir de l’Union Européenne et la zone Euro</c:v>
                </c:pt>
                <c:pt idx="1">
                  <c:v>Solides</c:v>
                </c:pt>
                <c:pt idx="2">
                  <c:v>Satisfaisantes</c:v>
                </c:pt>
                <c:pt idx="3">
                  <c:v>Equilibrées (c’est-à-dire que les deux pays négocient d’égal à égal)</c:v>
                </c:pt>
                <c:pt idx="4">
                  <c:v>Dans une mauvaise passe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0.83</c:v>
                </c:pt>
                <c:pt idx="1">
                  <c:v>0.65</c:v>
                </c:pt>
                <c:pt idx="2">
                  <c:v>0.57999999999999996</c:v>
                </c:pt>
                <c:pt idx="3">
                  <c:v>0.56000000000000005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9-474E-BEBA-520937760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77819008"/>
        <c:axId val="177824896"/>
      </c:barChart>
      <c:catAx>
        <c:axId val="17781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fr-FR"/>
          </a:p>
        </c:txPr>
        <c:crossAx val="177824896"/>
        <c:crosses val="autoZero"/>
        <c:auto val="1"/>
        <c:lblAlgn val="ctr"/>
        <c:lblOffset val="100"/>
        <c:noMultiLvlLbl val="0"/>
      </c:catAx>
      <c:valAx>
        <c:axId val="1778248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7781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fr-FR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43220452219044"/>
          <c:y val="8.1213604872718958E-3"/>
          <c:w val="0.52138703595992397"/>
          <c:h val="0.88291141512982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7.8715339177422607E-3"/>
                  <c:y val="-3.39922368465782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F0-4AE9-839A-89D1E12424F2}"/>
                </c:ext>
              </c:extLst>
            </c:dLbl>
            <c:dLbl>
              <c:idx val="1"/>
              <c:layout>
                <c:manualLayout>
                  <c:x val="6.5549255356201061E-3"/>
                  <c:y val="2.676764851605283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F0-4AE9-839A-89D1E12424F2}"/>
                </c:ext>
              </c:extLst>
            </c:dLbl>
            <c:dLbl>
              <c:idx val="2"/>
              <c:layout>
                <c:manualLayout>
                  <c:x val="4.3435857811550127E-3"/>
                  <c:y val="2.676764851916899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F0-4AE9-839A-89D1E12424F2}"/>
                </c:ext>
              </c:extLst>
            </c:dLbl>
            <c:dLbl>
              <c:idx val="3"/>
              <c:layout>
                <c:manualLayout>
                  <c:x val="4.6552308347817426E-3"/>
                  <c:y val="2.6767648512936669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F0-4AE9-839A-89D1E12424F2}"/>
                </c:ext>
              </c:extLst>
            </c:dLbl>
            <c:dLbl>
              <c:idx val="4"/>
              <c:layout>
                <c:manualLayout>
                  <c:x val="5.3591912889689348E-3"/>
                  <c:y val="3.39975903762821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F0-4AE9-839A-89D1E12424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600" b="1">
                    <a:solidFill>
                      <a:schemeClr val="accent1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Nécessaires pour l’avenir de l’Union Européenne et la zone Euro</c:v>
                </c:pt>
                <c:pt idx="1">
                  <c:v>Solides</c:v>
                </c:pt>
                <c:pt idx="2">
                  <c:v>Satisfaisantes</c:v>
                </c:pt>
                <c:pt idx="3">
                  <c:v>Equilibrées (c’est-à-dire que les deux pays négocient d’égal à égal)</c:v>
                </c:pt>
                <c:pt idx="4">
                  <c:v>Dans une mauvaise passe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0.83</c:v>
                </c:pt>
                <c:pt idx="1">
                  <c:v>0.65</c:v>
                </c:pt>
                <c:pt idx="2">
                  <c:v>0.57999999999999996</c:v>
                </c:pt>
                <c:pt idx="3">
                  <c:v>0.56000000000000005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9-474E-BEBA-5209377602A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Jeunes 18-24 ans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3C51385-DEDC-40FC-B518-039808D394A0}" type="VALUE">
                      <a:rPr lang="en-US" sz="16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7FD-4E3C-9E98-4F5548E3676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60B2019-BF66-4504-A172-476D7605B4C8}" type="VALUE">
                      <a:rPr lang="en-US" sz="16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FD-4E3C-9E98-4F5548E3676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0EEC764-2879-44E2-8754-D0A12BB6006F}" type="VALUE">
                      <a:rPr lang="en-US" sz="16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7FD-4E3C-9E98-4F5548E36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6">
                        <a:lumMod val="60000"/>
                        <a:lumOff val="40000"/>
                      </a:schemeClr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Feuil1!$A$2:$A$6</c:f>
              <c:strCache>
                <c:ptCount val="5"/>
                <c:pt idx="0">
                  <c:v>Nécessaires pour l’avenir de l’Union Européenne et la zone Euro</c:v>
                </c:pt>
                <c:pt idx="1">
                  <c:v>Solides</c:v>
                </c:pt>
                <c:pt idx="2">
                  <c:v>Satisfaisantes</c:v>
                </c:pt>
                <c:pt idx="3">
                  <c:v>Equilibrées (c’est-à-dire que les deux pays négocient d’égal à égal)</c:v>
                </c:pt>
                <c:pt idx="4">
                  <c:v>Dans une mauvaise passe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0.76</c:v>
                </c:pt>
                <c:pt idx="1">
                  <c:v>0.8</c:v>
                </c:pt>
                <c:pt idx="2">
                  <c:v>0.79</c:v>
                </c:pt>
                <c:pt idx="3">
                  <c:v>0.75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4-4435-9AF7-97F8CBAA5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77819008"/>
        <c:axId val="177824896"/>
      </c:barChart>
      <c:catAx>
        <c:axId val="17781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fr-FR"/>
          </a:p>
        </c:txPr>
        <c:crossAx val="177824896"/>
        <c:crosses val="autoZero"/>
        <c:auto val="1"/>
        <c:lblAlgn val="ctr"/>
        <c:lblOffset val="100"/>
        <c:noMultiLvlLbl val="0"/>
      </c:catAx>
      <c:valAx>
        <c:axId val="1778248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7781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fr-FR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D-4425-97A0-CA988314AD9F}"/>
              </c:ext>
            </c:extLst>
          </c:dPt>
          <c:dPt>
            <c:idx val="1"/>
            <c:bubble3D val="0"/>
            <c:spPr>
              <a:solidFill>
                <a:srgbClr val="FFD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D-4425-97A0-CA988314AD9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DD-4425-97A0-CA988314AD9F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D-4425-97A0-CA988314AD9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DD-4425-97A0-CA988314AD9F}"/>
              </c:ext>
            </c:extLst>
          </c:dPt>
          <c:dLbls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DD-4425-97A0-CA988314A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Il fait progresser la puissance de l’Europe</c:v>
                </c:pt>
                <c:pt idx="1">
                  <c:v>Il n’a pas vraiment d’influence sur la puissance de l’Europe</c:v>
                </c:pt>
                <c:pt idx="2">
                  <c:v>Il freine la puissance de l’Europe</c:v>
                </c:pt>
                <c:pt idx="3">
                  <c:v>Vous ne savez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0.37</c:v>
                </c:pt>
                <c:pt idx="1">
                  <c:v>0.31</c:v>
                </c:pt>
                <c:pt idx="2">
                  <c:v>7.0000000000000007E-2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DD-4425-97A0-CA988314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0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828992259"/>
          <c:y val="1.448946444578573E-2"/>
          <c:w val="0.76066445495400103"/>
          <c:h val="0.832811112621958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D-425D-BA3D-BC60EA04FED0}"/>
              </c:ext>
            </c:extLst>
          </c:dPt>
          <c:dPt>
            <c:idx val="1"/>
            <c:bubble3D val="0"/>
            <c:spPr>
              <a:solidFill>
                <a:srgbClr val="FFD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D-425D-BA3D-BC60EA04FED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1D-425D-BA3D-BC60EA04FED0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1D-425D-BA3D-BC60EA04FED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1D-425D-BA3D-BC60EA04F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Il fait progresser la puissance de l’Europe</c:v>
                </c:pt>
                <c:pt idx="1">
                  <c:v>Il n’a pas vraiment d’influence sur la puissance de l’Europe</c:v>
                </c:pt>
                <c:pt idx="2">
                  <c:v>Il freine la puissance de l’Europe</c:v>
                </c:pt>
                <c:pt idx="3">
                  <c:v>Vous ne savez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0.48</c:v>
                </c:pt>
                <c:pt idx="1">
                  <c:v>0.3</c:v>
                </c:pt>
                <c:pt idx="2">
                  <c:v>7.0000000000000007E-2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1D-425D-BA3D-BC60EA04F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00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445139166968279"/>
          <c:y val="4.0537474094609879E-2"/>
          <c:w val="0.48554860833031716"/>
          <c:h val="0.918925051810780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ensemble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2-4E94-9644-D23D0139D5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F2-4E94-9644-D23D0139D5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F2-4E94-9644-D23D0139D55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02-41FE-9E17-007939B42C4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02-41FE-9E17-007939B42C4F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E02-41FE-9E17-007939B42C4F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E02-41FE-9E17-007939B42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La France et l’Allemagne ensemble</c:v>
                </c:pt>
                <c:pt idx="1">
                  <c:v>La France</c:v>
                </c:pt>
                <c:pt idx="2">
                  <c:v>L’ensemble des pays de l’Union européenne </c:v>
                </c:pt>
                <c:pt idx="3">
                  <c:v>L’Allemagne</c:v>
                </c:pt>
                <c:pt idx="4">
                  <c:v>L’Espagne</c:v>
                </c:pt>
                <c:pt idx="5">
                  <c:v>Un autre pays de l’Union européenne</c:v>
                </c:pt>
                <c:pt idx="6">
                  <c:v>L’Italie</c:v>
                </c:pt>
                <c:pt idx="7">
                  <c:v>La Pologne</c:v>
                </c:pt>
                <c:pt idx="8">
                  <c:v>Aucun de ces pays </c:v>
                </c:pt>
                <c:pt idx="9">
                  <c:v>Vous ne savez pas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0.18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0.06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  <c:pt idx="8">
                  <c:v>0.1</c:v>
                </c:pt>
                <c:pt idx="9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F2-4E94-9644-D23D0139D5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896876176"/>
        <c:axId val="1896875344"/>
      </c:barChart>
      <c:catAx>
        <c:axId val="1896876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6875344"/>
        <c:crosses val="autoZero"/>
        <c:auto val="1"/>
        <c:lblAlgn val="ctr"/>
        <c:lblOffset val="100"/>
        <c:noMultiLvlLbl val="0"/>
      </c:catAx>
      <c:valAx>
        <c:axId val="1896875344"/>
        <c:scaling>
          <c:orientation val="minMax"/>
          <c:max val="0.5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96876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12132996780362E-2"/>
          <c:y val="3.4582289245790113E-2"/>
          <c:w val="0.90547632948585166"/>
          <c:h val="0.89393098419045891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La France et l'Allemagne ensemble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303519932070129E-2"/>
                  <c:y val="-6.5174595240259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0B-4823-96FD-4B7E15E077BF}"/>
                </c:ext>
              </c:extLst>
            </c:dLbl>
            <c:dLbl>
              <c:idx val="2"/>
              <c:layout>
                <c:manualLayout>
                  <c:x val="-2.3246569118703996E-2"/>
                  <c:y val="-5.1433753997827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0B-4823-96FD-4B7E15E077BF}"/>
                </c:ext>
              </c:extLst>
            </c:dLbl>
            <c:dLbl>
              <c:idx val="3"/>
              <c:layout>
                <c:manualLayout>
                  <c:x val="-1.2300260989330096E-2"/>
                  <c:y val="-4.0272566356361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0B-4823-96FD-4B7E15E077BF}"/>
                </c:ext>
              </c:extLst>
            </c:dLbl>
            <c:dLbl>
              <c:idx val="4"/>
              <c:layout>
                <c:manualLayout>
                  <c:x val="-3.226188876588474E-2"/>
                  <c:y val="-4.7148433096376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0B-4823-96FD-4B7E15E077BF}"/>
                </c:ext>
              </c:extLst>
            </c:dLbl>
            <c:dLbl>
              <c:idx val="5"/>
              <c:layout>
                <c:manualLayout>
                  <c:x val="-3.225653788483239E-2"/>
                  <c:y val="-3.3138528951895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0B-4823-96FD-4B7E15E077BF}"/>
                </c:ext>
              </c:extLst>
            </c:dLbl>
            <c:dLbl>
              <c:idx val="7"/>
              <c:layout>
                <c:manualLayout>
                  <c:x val="-4.2842602050219801E-2"/>
                  <c:y val="-5.1778372846981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0B-4823-96FD-4B7E15E077BF}"/>
                </c:ext>
              </c:extLst>
            </c:dLbl>
            <c:dLbl>
              <c:idx val="8"/>
              <c:layout>
                <c:manualLayout>
                  <c:x val="-3.8297088050531343E-2"/>
                  <c:y val="-4.6971437222831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0B-4823-96FD-4B7E15E077BF}"/>
                </c:ext>
              </c:extLst>
            </c:dLbl>
            <c:dLbl>
              <c:idx val="9"/>
              <c:layout>
                <c:manualLayout>
                  <c:x val="-3.3755096377887359E-2"/>
                  <c:y val="-3.6711849149366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0B-4823-96FD-4B7E15E077BF}"/>
                </c:ext>
              </c:extLst>
            </c:dLbl>
            <c:dLbl>
              <c:idx val="11"/>
              <c:layout>
                <c:manualLayout>
                  <c:x val="-2.3246569118703996E-2"/>
                  <c:y val="-5.1433753997827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0B-4823-96FD-4B7E15E077BF}"/>
                </c:ext>
              </c:extLst>
            </c:dLbl>
            <c:dLbl>
              <c:idx val="13"/>
              <c:layout>
                <c:manualLayout>
                  <c:x val="-2.9236262801982917E-2"/>
                  <c:y val="-6.4262572561500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0B-4823-96FD-4B7E15E07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2022</c:v>
                </c:pt>
                <c:pt idx="3">
                  <c:v>2024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0.42</c:v>
                </c:pt>
                <c:pt idx="1">
                  <c:v>0.53</c:v>
                </c:pt>
                <c:pt idx="2">
                  <c:v>0.22</c:v>
                </c:pt>
                <c:pt idx="3">
                  <c:v>0.18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FD0B-4823-96FD-4B7E15E077B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La France</c:v>
                </c:pt>
              </c:strCache>
            </c:strRef>
          </c:tx>
          <c:spPr>
            <a:ln w="25400" cap="rnd">
              <a:solidFill>
                <a:srgbClr val="326BDE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0195203107815449E-2"/>
                  <c:y val="2.9757576937891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EE-4E6C-B807-68EBC488EBF9}"/>
                </c:ext>
              </c:extLst>
            </c:dLbl>
            <c:dLbl>
              <c:idx val="3"/>
              <c:layout>
                <c:manualLayout>
                  <c:x val="9.982261300159165E-4"/>
                  <c:y val="-1.3088151283416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A8-4FC6-8F78-ED898618B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2022</c:v>
                </c:pt>
                <c:pt idx="3">
                  <c:v>2024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0.15</c:v>
                </c:pt>
                <c:pt idx="1">
                  <c:v>0.11</c:v>
                </c:pt>
                <c:pt idx="2">
                  <c:v>0.21</c:v>
                </c:pt>
                <c:pt idx="3">
                  <c:v>0.14000000000000001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FD0B-4823-96FD-4B7E15E077B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L'Allemagne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294913774675041E-2"/>
                  <c:y val="2.6322366627283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D1-4827-AC25-BE3EC6A8E412}"/>
                </c:ext>
              </c:extLst>
            </c:dLbl>
            <c:dLbl>
              <c:idx val="1"/>
              <c:layout>
                <c:manualLayout>
                  <c:x val="-2.7757522274602695E-2"/>
                  <c:y val="4.3498418180323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D1-4827-AC25-BE3EC6A8E412}"/>
                </c:ext>
              </c:extLst>
            </c:dLbl>
            <c:dLbl>
              <c:idx val="2"/>
              <c:layout>
                <c:manualLayout>
                  <c:x val="-2.5711885167076752E-2"/>
                  <c:y val="1.601673569545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D1-4827-AC25-BE3EC6A8E412}"/>
                </c:ext>
              </c:extLst>
            </c:dLbl>
            <c:dLbl>
              <c:idx val="3"/>
              <c:layout>
                <c:manualLayout>
                  <c:x val="2.1174493667004292E-4"/>
                  <c:y val="-6.21773066220035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A8-4FC6-8F78-ED898618B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2018</c:v>
                </c:pt>
                <c:pt idx="1">
                  <c:v>2020</c:v>
                </c:pt>
                <c:pt idx="2">
                  <c:v>2022</c:v>
                </c:pt>
                <c:pt idx="3">
                  <c:v>2024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0.12</c:v>
                </c:pt>
                <c:pt idx="1">
                  <c:v>0.1</c:v>
                </c:pt>
                <c:pt idx="2">
                  <c:v>0.04</c:v>
                </c:pt>
                <c:pt idx="3">
                  <c:v>0.06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FD0B-4823-96FD-4B7E15E077B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3201055"/>
        <c:axId val="1933201471"/>
      </c:lineChart>
      <c:catAx>
        <c:axId val="193320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3201471"/>
        <c:crosses val="autoZero"/>
        <c:auto val="1"/>
        <c:lblAlgn val="ctr"/>
        <c:lblOffset val="100"/>
        <c:noMultiLvlLbl val="0"/>
      </c:catAx>
      <c:valAx>
        <c:axId val="1933201471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93320105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1170081321726664"/>
          <c:y val="0.12435217884299954"/>
          <c:w val="0.28829918678273336"/>
          <c:h val="0.43869150404867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445139166968279"/>
          <c:y val="1.5000176743885842E-3"/>
          <c:w val="0.48554860833031716"/>
          <c:h val="0.996999708500663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ensemble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2-4E94-9644-D23D0139D5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F2-4E94-9644-D23D0139D5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F2-4E94-9644-D23D0139D5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La France et l’Allemagne ensemble</c:v>
                </c:pt>
                <c:pt idx="1">
                  <c:v>La France</c:v>
                </c:pt>
                <c:pt idx="2">
                  <c:v>L’ensemble des pays de l’Union européenne </c:v>
                </c:pt>
                <c:pt idx="3">
                  <c:v>L’Allemagne</c:v>
                </c:pt>
                <c:pt idx="4">
                  <c:v>L’Espagne</c:v>
                </c:pt>
                <c:pt idx="5">
                  <c:v>Un autre pays de l’Union européenne</c:v>
                </c:pt>
                <c:pt idx="6">
                  <c:v>L’Italie</c:v>
                </c:pt>
                <c:pt idx="7">
                  <c:v>La Pologne</c:v>
                </c:pt>
                <c:pt idx="8">
                  <c:v>Aucun de ces pays </c:v>
                </c:pt>
                <c:pt idx="9">
                  <c:v>Vous ne savez pas</c:v>
                </c:pt>
              </c:strCache>
            </c:strRef>
          </c:cat>
          <c:val>
            <c:numRef>
              <c:f>Feuil1!$B$2:$B$11</c:f>
              <c:numCache>
                <c:formatCode>0%</c:formatCode>
                <c:ptCount val="10"/>
                <c:pt idx="0">
                  <c:v>0.18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0.06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  <c:pt idx="8">
                  <c:v>0.1</c:v>
                </c:pt>
                <c:pt idx="9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F2-4E94-9644-D23D0139D55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Jeunes 18-24 ans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21E8F019-7B8C-4FA4-BCED-FAC7BD94A690}" type="VALUE">
                      <a:rPr lang="en-US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E50-4FD9-862B-5F487638C29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67B3400-5FD9-4163-B953-E830C9895AC4}" type="VALUE">
                      <a:rPr lang="en-US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E50-4FD9-862B-5F487638C2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La France et l’Allemagne ensemble</c:v>
                </c:pt>
                <c:pt idx="1">
                  <c:v>La France</c:v>
                </c:pt>
                <c:pt idx="2">
                  <c:v>L’ensemble des pays de l’Union européenne </c:v>
                </c:pt>
                <c:pt idx="3">
                  <c:v>L’Allemagne</c:v>
                </c:pt>
                <c:pt idx="4">
                  <c:v>L’Espagne</c:v>
                </c:pt>
                <c:pt idx="5">
                  <c:v>Un autre pays de l’Union européenne</c:v>
                </c:pt>
                <c:pt idx="6">
                  <c:v>L’Italie</c:v>
                </c:pt>
                <c:pt idx="7">
                  <c:v>La Pologne</c:v>
                </c:pt>
                <c:pt idx="8">
                  <c:v>Aucun de ces pays </c:v>
                </c:pt>
                <c:pt idx="9">
                  <c:v>Vous ne savez pas</c:v>
                </c:pt>
              </c:strCache>
            </c:strRef>
          </c:cat>
          <c:val>
            <c:numRef>
              <c:f>Feuil1!$C$2:$C$11</c:f>
              <c:numCache>
                <c:formatCode>0%</c:formatCode>
                <c:ptCount val="10"/>
                <c:pt idx="0">
                  <c:v>0.18</c:v>
                </c:pt>
                <c:pt idx="1">
                  <c:v>0.21</c:v>
                </c:pt>
                <c:pt idx="2">
                  <c:v>0.13</c:v>
                </c:pt>
                <c:pt idx="3">
                  <c:v>0.16</c:v>
                </c:pt>
                <c:pt idx="4">
                  <c:v>0.05</c:v>
                </c:pt>
                <c:pt idx="5">
                  <c:v>0.02</c:v>
                </c:pt>
                <c:pt idx="6">
                  <c:v>0.02</c:v>
                </c:pt>
                <c:pt idx="7">
                  <c:v>0.03</c:v>
                </c:pt>
                <c:pt idx="8">
                  <c:v>0.03</c:v>
                </c:pt>
                <c:pt idx="9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39-4642-8555-20F67746F2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896876176"/>
        <c:axId val="1896875344"/>
      </c:barChart>
      <c:catAx>
        <c:axId val="1896876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6875344"/>
        <c:crosses val="autoZero"/>
        <c:auto val="1"/>
        <c:lblAlgn val="ctr"/>
        <c:lblOffset val="100"/>
        <c:noMultiLvlLbl val="0"/>
      </c:catAx>
      <c:valAx>
        <c:axId val="1896875344"/>
        <c:scaling>
          <c:orientation val="minMax"/>
          <c:max val="0.5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96876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88557360446004"/>
          <c:y val="8.1213604872718958E-3"/>
          <c:w val="0.52711442639553996"/>
          <c:h val="0.926938416950365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La bonne direction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400" b="1">
                    <a:solidFill>
                      <a:schemeClr val="bg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La relation franco-allemande</c:v>
                </c:pt>
                <c:pt idx="1">
                  <c:v>L’immigration</c:v>
                </c:pt>
                <c:pt idx="2">
                  <c:v>La guerre en Ukraine</c:v>
                </c:pt>
                <c:pt idx="3">
                  <c:v>Son approvisionnement énergétique</c:v>
                </c:pt>
                <c:pt idx="4">
                  <c:v>La guerre au Proche-Orient</c:v>
                </c:pt>
                <c:pt idx="5">
                  <c:v>L’accord de libre-échange entre l’Union européenne et les pays sudaméricains du Mercosur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0.44</c:v>
                </c:pt>
                <c:pt idx="1">
                  <c:v>0.31</c:v>
                </c:pt>
                <c:pt idx="2">
                  <c:v>0.28999999999999998</c:v>
                </c:pt>
                <c:pt idx="3">
                  <c:v>0.25</c:v>
                </c:pt>
                <c:pt idx="4">
                  <c:v>0.19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9-474E-BEBA-5209377602A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La mauvaise direction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9"/>
              <c:layout>
                <c:manualLayout>
                  <c:x val="0"/>
                  <c:y val="-3.4730160952786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19-474E-BEBA-520937760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La relation franco-allemande</c:v>
                </c:pt>
                <c:pt idx="1">
                  <c:v>L’immigration</c:v>
                </c:pt>
                <c:pt idx="2">
                  <c:v>La guerre en Ukraine</c:v>
                </c:pt>
                <c:pt idx="3">
                  <c:v>Son approvisionnement énergétique</c:v>
                </c:pt>
                <c:pt idx="4">
                  <c:v>La guerre au Proche-Orient</c:v>
                </c:pt>
                <c:pt idx="5">
                  <c:v>L’accord de libre-échange entre l’Union européenne et les pays sudaméricains du Mercosur</c:v>
                </c:pt>
              </c:strCache>
            </c:strRef>
          </c:cat>
          <c:val>
            <c:numRef>
              <c:f>Feuil1!$C$2:$C$7</c:f>
              <c:numCache>
                <c:formatCode>0%</c:formatCode>
                <c:ptCount val="6"/>
                <c:pt idx="0">
                  <c:v>0.25</c:v>
                </c:pt>
                <c:pt idx="1">
                  <c:v>0.28999999999999998</c:v>
                </c:pt>
                <c:pt idx="2">
                  <c:v>0.27</c:v>
                </c:pt>
                <c:pt idx="3">
                  <c:v>0.41</c:v>
                </c:pt>
                <c:pt idx="4">
                  <c:v>0.25</c:v>
                </c:pt>
                <c:pt idx="5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9-474E-BEBA-5209377602A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Vous ne savez pas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Feuil1!$A$2:$A$7</c:f>
              <c:strCache>
                <c:ptCount val="6"/>
                <c:pt idx="0">
                  <c:v>La relation franco-allemande</c:v>
                </c:pt>
                <c:pt idx="1">
                  <c:v>L’immigration</c:v>
                </c:pt>
                <c:pt idx="2">
                  <c:v>La guerre en Ukraine</c:v>
                </c:pt>
                <c:pt idx="3">
                  <c:v>Son approvisionnement énergétique</c:v>
                </c:pt>
                <c:pt idx="4">
                  <c:v>La guerre au Proche-Orient</c:v>
                </c:pt>
                <c:pt idx="5">
                  <c:v>L’accord de libre-échange entre l’Union européenne et les pays sudaméricains du Mercosur</c:v>
                </c:pt>
              </c:strCache>
            </c:strRef>
          </c:cat>
          <c:val>
            <c:numRef>
              <c:f>Feuil1!$D$2:$D$7</c:f>
              <c:numCache>
                <c:formatCode>0%</c:formatCode>
                <c:ptCount val="6"/>
                <c:pt idx="0">
                  <c:v>0.31</c:v>
                </c:pt>
                <c:pt idx="1">
                  <c:v>0.4</c:v>
                </c:pt>
                <c:pt idx="2">
                  <c:v>0.44</c:v>
                </c:pt>
                <c:pt idx="3">
                  <c:v>0.34</c:v>
                </c:pt>
                <c:pt idx="4">
                  <c:v>0.56000000000000005</c:v>
                </c:pt>
                <c:pt idx="5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19-474E-BEBA-520937760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7819008"/>
        <c:axId val="177824896"/>
      </c:barChart>
      <c:catAx>
        <c:axId val="17781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177824896"/>
        <c:crosses val="autoZero"/>
        <c:auto val="1"/>
        <c:lblAlgn val="ctr"/>
        <c:lblOffset val="100"/>
        <c:noMultiLvlLbl val="0"/>
      </c:catAx>
      <c:valAx>
        <c:axId val="17782489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77819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5378498581189308"/>
          <c:y val="0.93599640824351915"/>
          <c:w val="0.5370809630025124"/>
          <c:h val="6.1456192770035674E-2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fr-FR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99601865729287"/>
          <c:y val="8.1213604872718958E-3"/>
          <c:w val="0.56100398134270713"/>
          <c:h val="0.9269384169503651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Renforcé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600" b="1">
                    <a:solidFill>
                      <a:schemeClr val="bg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La guerre en Ukraine</c:v>
                </c:pt>
                <c:pt idx="1">
                  <c:v>La 2e élection de Donald Trump comme président des Etats-Unis</c:v>
                </c:pt>
                <c:pt idx="2">
                  <c:v>La guerre au Proche-Orient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0.18</c:v>
                </c:pt>
                <c:pt idx="1">
                  <c:v>0.15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9-474E-BEBA-5209377602A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Affaibli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9"/>
              <c:layout>
                <c:manualLayout>
                  <c:x val="0"/>
                  <c:y val="-3.4730160952786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19-474E-BEBA-520937760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Feuil1!$A$2:$A$4</c:f>
              <c:strCache>
                <c:ptCount val="3"/>
                <c:pt idx="0">
                  <c:v>La guerre en Ukraine</c:v>
                </c:pt>
                <c:pt idx="1">
                  <c:v>La 2e élection de Donald Trump comme président des Etats-Unis</c:v>
                </c:pt>
                <c:pt idx="2">
                  <c:v>La guerre au Proche-Orient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0.31</c:v>
                </c:pt>
                <c:pt idx="1">
                  <c:v>0.26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9-474E-BEBA-5209377602A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Aucune influence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Feuil1!$A$2:$A$4</c:f>
              <c:strCache>
                <c:ptCount val="3"/>
                <c:pt idx="0">
                  <c:v>La guerre en Ukraine</c:v>
                </c:pt>
                <c:pt idx="1">
                  <c:v>La 2e élection de Donald Trump comme président des Etats-Unis</c:v>
                </c:pt>
                <c:pt idx="2">
                  <c:v>La guerre au Proche-Orient</c:v>
                </c:pt>
              </c:strCache>
            </c:strRef>
          </c:cat>
          <c:val>
            <c:numRef>
              <c:f>Feuil1!$D$2:$D$4</c:f>
              <c:numCache>
                <c:formatCode>0%</c:formatCode>
                <c:ptCount val="3"/>
                <c:pt idx="0">
                  <c:v>0.2</c:v>
                </c:pt>
                <c:pt idx="1">
                  <c:v>0.26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19-474E-BEBA-5209377602A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Vous ne savez pas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Feuil1!$A$2:$A$4</c:f>
              <c:strCache>
                <c:ptCount val="3"/>
                <c:pt idx="0">
                  <c:v>La guerre en Ukraine</c:v>
                </c:pt>
                <c:pt idx="1">
                  <c:v>La 2e élection de Donald Trump comme président des Etats-Unis</c:v>
                </c:pt>
                <c:pt idx="2">
                  <c:v>La guerre au Proche-Orient</c:v>
                </c:pt>
              </c:strCache>
            </c:strRef>
          </c:cat>
          <c:val>
            <c:numRef>
              <c:f>Feuil1!$E$2:$E$4</c:f>
              <c:numCache>
                <c:formatCode>0%</c:formatCode>
                <c:ptCount val="3"/>
                <c:pt idx="0">
                  <c:v>0.31</c:v>
                </c:pt>
                <c:pt idx="1">
                  <c:v>0.33</c:v>
                </c:pt>
                <c:pt idx="2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19-474E-BEBA-520937760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7819008"/>
        <c:axId val="177824896"/>
      </c:barChart>
      <c:catAx>
        <c:axId val="17781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fr-FR"/>
          </a:p>
        </c:txPr>
        <c:crossAx val="177824896"/>
        <c:crosses val="autoZero"/>
        <c:auto val="1"/>
        <c:lblAlgn val="ctr"/>
        <c:lblOffset val="100"/>
        <c:noMultiLvlLbl val="0"/>
      </c:catAx>
      <c:valAx>
        <c:axId val="17782489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77819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4690097595746014"/>
          <c:y val="0.89769335231754621"/>
          <c:w val="0.54396497285694545"/>
          <c:h val="9.9759242671378173E-2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D-4425-97A0-CA988314AD9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D-4425-97A0-CA988314AD9F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DD-4425-97A0-CA988314AD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D-4425-97A0-CA988314AD9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DD-4425-97A0-CA988314AD9F}"/>
              </c:ext>
            </c:extLst>
          </c:dPt>
          <c:dLbls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DD-4425-97A0-CA988314A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Beaucoup</c:v>
                </c:pt>
                <c:pt idx="1">
                  <c:v>Assez</c:v>
                </c:pt>
                <c:pt idx="2">
                  <c:v>Un peu</c:v>
                </c:pt>
                <c:pt idx="3">
                  <c:v>Pas du tout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0.11</c:v>
                </c:pt>
                <c:pt idx="1">
                  <c:v>0.38</c:v>
                </c:pt>
                <c:pt idx="2">
                  <c:v>0.39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DD-4425-97A0-CA988314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60"/>
        <c:holeSize val="68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25827539778531611"/>
          <c:y val="0.9022179432340669"/>
          <c:w val="0.47065469965916579"/>
          <c:h val="9.4413477015214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D-4425-97A0-CA988314AD9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D-4425-97A0-CA988314AD9F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DD-4425-97A0-CA988314AD9F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D-4425-97A0-CA988314AD9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DD-4425-97A0-CA988314AD9F}"/>
              </c:ext>
            </c:extLst>
          </c:dPt>
          <c:dLbls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DD-4425-97A0-CA988314A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Trop important</c:v>
                </c:pt>
                <c:pt idx="1">
                  <c:v>Comme il faut</c:v>
                </c:pt>
                <c:pt idx="2">
                  <c:v>Insuffisant</c:v>
                </c:pt>
                <c:pt idx="3">
                  <c:v>Vous ne savez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0.31</c:v>
                </c:pt>
                <c:pt idx="2">
                  <c:v>0.21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DD-4425-97A0-CA988314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90"/>
        <c:holeSize val="68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3904088533661239"/>
          <c:y val="0.55266530376899525"/>
          <c:w val="0.26095911466338761"/>
          <c:h val="0.2513554784076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828992259"/>
          <c:y val="1.448946444578573E-2"/>
          <c:w val="0.76066445495400103"/>
          <c:h val="0.832811112621958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D-425D-BA3D-BC60EA04FED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D-425D-BA3D-BC60EA04FED0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1D-425D-BA3D-BC60EA04FED0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1D-425D-BA3D-BC60EA04FED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1D-425D-BA3D-BC60EA04F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Trop importante</c:v>
                </c:pt>
                <c:pt idx="1">
                  <c:v>Comme il faut</c:v>
                </c:pt>
                <c:pt idx="2">
                  <c:v>Insuffisante</c:v>
                </c:pt>
                <c:pt idx="3">
                  <c:v>Vous ne savez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0.18</c:v>
                </c:pt>
                <c:pt idx="1">
                  <c:v>0.4</c:v>
                </c:pt>
                <c:pt idx="2">
                  <c:v>0.13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1D-425D-BA3D-BC60EA04F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80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1D-4157-A48A-860E2DEB379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1D-4157-A48A-860E2DEB3797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1D-4157-A48A-860E2DEB3797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1D-4157-A48A-860E2DEB3797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1D-4157-A48A-860E2DEB3797}"/>
              </c:ext>
            </c:extLst>
          </c:dPt>
          <c:dLbls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F1D-4157-A48A-860E2DEB37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Trop important</c:v>
                </c:pt>
                <c:pt idx="1">
                  <c:v>Comme il faut</c:v>
                </c:pt>
                <c:pt idx="2">
                  <c:v>Insuffisant</c:v>
                </c:pt>
                <c:pt idx="3">
                  <c:v>Vous ne savez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0.24</c:v>
                </c:pt>
                <c:pt idx="1">
                  <c:v>0.37</c:v>
                </c:pt>
                <c:pt idx="2">
                  <c:v>0.18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1D-4157-A48A-860E2DEB37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54"/>
        <c:holeSize val="68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3904088533661239"/>
          <c:y val="0.55266530376899525"/>
          <c:w val="0.26095911466338761"/>
          <c:h val="0.2513554784076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828992259"/>
          <c:y val="1.448946444578573E-2"/>
          <c:w val="0.76066445495400103"/>
          <c:h val="0.832811112621958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D5-4CAC-9753-02D60B6EE2C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D5-4CAC-9753-02D60B6EE2C0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D5-4CAC-9753-02D60B6EE2C0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D5-4CAC-9753-02D60B6EE2C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D5-4CAC-9753-02D60B6EE2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Trop importante</c:v>
                </c:pt>
                <c:pt idx="1">
                  <c:v>Comme il faut</c:v>
                </c:pt>
                <c:pt idx="2">
                  <c:v>Insuffisante</c:v>
                </c:pt>
                <c:pt idx="3">
                  <c:v>Vous ne savez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0.35</c:v>
                </c:pt>
                <c:pt idx="2">
                  <c:v>0.13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D5-4CAC-9753-02D60B6EE2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43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D-4425-97A0-CA988314AD9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D-4425-97A0-CA988314AD9F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DD-4425-97A0-CA988314AD9F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D-4425-97A0-CA988314AD9F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DD-4425-97A0-CA988314AD9F}"/>
              </c:ext>
            </c:extLst>
          </c:dPt>
          <c:dLbls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DD-4425-97A0-CA988314A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Trop important</c:v>
                </c:pt>
                <c:pt idx="1">
                  <c:v>Comme il faut</c:v>
                </c:pt>
                <c:pt idx="2">
                  <c:v>Insuffisant</c:v>
                </c:pt>
                <c:pt idx="3">
                  <c:v>Vous ne savez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0.13</c:v>
                </c:pt>
                <c:pt idx="1">
                  <c:v>0.27</c:v>
                </c:pt>
                <c:pt idx="2">
                  <c:v>0.14000000000000001</c:v>
                </c:pt>
                <c:pt idx="3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DD-4425-97A0-CA988314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94"/>
        <c:holeSize val="68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3904088533661239"/>
          <c:y val="0.55266530376899525"/>
          <c:w val="0.26095911466338761"/>
          <c:h val="0.2513554784076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828992259"/>
          <c:y val="1.448946444578573E-2"/>
          <c:w val="0.76066445495400103"/>
          <c:h val="0.832811112621958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D-425D-BA3D-BC60EA04FED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D-425D-BA3D-BC60EA04FED0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1D-425D-BA3D-BC60EA04FED0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1D-425D-BA3D-BC60EA04FED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1D-425D-BA3D-BC60EA04F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Trop important</c:v>
                </c:pt>
                <c:pt idx="1">
                  <c:v>Comme il faut</c:v>
                </c:pt>
                <c:pt idx="2">
                  <c:v>Insuffisant</c:v>
                </c:pt>
                <c:pt idx="3">
                  <c:v>Vous ne savez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0.22</c:v>
                </c:pt>
                <c:pt idx="1">
                  <c:v>0.3</c:v>
                </c:pt>
                <c:pt idx="2">
                  <c:v>0.13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1D-425D-BA3D-BC60EA04F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80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3-4F54-B41F-EF6BF7D75E3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3-4F54-B41F-EF6BF7D75E39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3-4F54-B41F-EF6BF7D75E39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3-4F54-B41F-EF6BF7D75E39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3-4F54-B41F-EF6BF7D75E39}"/>
              </c:ext>
            </c:extLst>
          </c:dPt>
          <c:dLbls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A43-4F54-B41F-EF6BF7D75E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Trop important</c:v>
                </c:pt>
                <c:pt idx="1">
                  <c:v>Comme il faut</c:v>
                </c:pt>
                <c:pt idx="2">
                  <c:v>Insuffisant</c:v>
                </c:pt>
                <c:pt idx="3">
                  <c:v>Vous ne savez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0.21</c:v>
                </c:pt>
                <c:pt idx="1">
                  <c:v>0.38</c:v>
                </c:pt>
                <c:pt idx="2">
                  <c:v>0.13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43-4F54-B41F-EF6BF7D75E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65"/>
        <c:holeSize val="68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3904088533661239"/>
          <c:y val="0.55266530376899525"/>
          <c:w val="0.26095911466338761"/>
          <c:h val="0.2513554784076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828992259"/>
          <c:y val="1.448946444578573E-2"/>
          <c:w val="0.76066445495400103"/>
          <c:h val="0.832811112621958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C7-42A3-B634-21B1FC646C8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C7-42A3-B634-21B1FC646C83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C7-42A3-B634-21B1FC646C83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6C7-42A3-B634-21B1FC646C8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6C7-42A3-B634-21B1FC646C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Trop important</c:v>
                </c:pt>
                <c:pt idx="1">
                  <c:v>Comme il faut</c:v>
                </c:pt>
                <c:pt idx="2">
                  <c:v>Insuffisant</c:v>
                </c:pt>
                <c:pt idx="3">
                  <c:v>Vous ne savez pas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0.27</c:v>
                </c:pt>
                <c:pt idx="1">
                  <c:v>0.32</c:v>
                </c:pt>
                <c:pt idx="2">
                  <c:v>0.14000000000000001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C7-42A3-B634-21B1FC646C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48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43220452219044"/>
          <c:y val="8.1213604872718958E-3"/>
          <c:w val="0.5564273967534521"/>
          <c:h val="0.882911415129824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Beaucoup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200" b="1">
                    <a:solidFill>
                      <a:schemeClr val="bg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Feuil1!$A$2:$A$9</c:f>
              <c:strCache>
                <c:ptCount val="8"/>
                <c:pt idx="0">
                  <c:v>Voyager en Allemagne</c:v>
                </c:pt>
                <c:pt idx="1">
                  <c:v>Découvrir la culture allemande</c:v>
                </c:pt>
                <c:pt idx="2">
                  <c:v>Apprendre la langue allemande</c:v>
                </c:pt>
                <c:pt idx="3">
                  <c:v>Faire des affaires en Allemagne</c:v>
                </c:pt>
                <c:pt idx="4">
                  <c:v>Travailler en Allemagne</c:v>
                </c:pt>
                <c:pt idx="5">
                  <c:v>Vivre en Allemagne</c:v>
                </c:pt>
                <c:pt idx="6">
                  <c:v>Etudier en Allemagne</c:v>
                </c:pt>
                <c:pt idx="7">
                  <c:v>Créer votre entreprise en Allemagne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0.21</c:v>
                </c:pt>
                <c:pt idx="1">
                  <c:v>0.17</c:v>
                </c:pt>
                <c:pt idx="2">
                  <c:v>0.1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0.05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9-474E-BEBA-5209377602A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Assez</c:v>
                </c:pt>
              </c:strCache>
            </c:strRef>
          </c:tx>
          <c:spPr>
            <a:solidFill>
              <a:srgbClr val="ADC4F2"/>
            </a:solidFill>
          </c:spPr>
          <c:invertIfNegative val="0"/>
          <c:dLbls>
            <c:dLbl>
              <c:idx val="9"/>
              <c:layout>
                <c:manualLayout>
                  <c:x val="0"/>
                  <c:y val="-3.4730160952786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19-474E-BEBA-5209377602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Feuil1!$A$2:$A$9</c:f>
              <c:strCache>
                <c:ptCount val="8"/>
                <c:pt idx="0">
                  <c:v>Voyager en Allemagne</c:v>
                </c:pt>
                <c:pt idx="1">
                  <c:v>Découvrir la culture allemande</c:v>
                </c:pt>
                <c:pt idx="2">
                  <c:v>Apprendre la langue allemande</c:v>
                </c:pt>
                <c:pt idx="3">
                  <c:v>Faire des affaires en Allemagne</c:v>
                </c:pt>
                <c:pt idx="4">
                  <c:v>Travailler en Allemagne</c:v>
                </c:pt>
                <c:pt idx="5">
                  <c:v>Vivre en Allemagne</c:v>
                </c:pt>
                <c:pt idx="6">
                  <c:v>Etudier en Allemagne</c:v>
                </c:pt>
                <c:pt idx="7">
                  <c:v>Créer votre entreprise en Allemagne</c:v>
                </c:pt>
              </c:strCache>
            </c:strRef>
          </c:cat>
          <c:val>
            <c:numRef>
              <c:f>Feuil1!$C$2:$C$9</c:f>
              <c:numCache>
                <c:formatCode>0%</c:formatCode>
                <c:ptCount val="8"/>
                <c:pt idx="0">
                  <c:v>0.4</c:v>
                </c:pt>
                <c:pt idx="1">
                  <c:v>0.41</c:v>
                </c:pt>
                <c:pt idx="2">
                  <c:v>0.19</c:v>
                </c:pt>
                <c:pt idx="3">
                  <c:v>0.19</c:v>
                </c:pt>
                <c:pt idx="4">
                  <c:v>0.16</c:v>
                </c:pt>
                <c:pt idx="5">
                  <c:v>0.17</c:v>
                </c:pt>
                <c:pt idx="6">
                  <c:v>0.15</c:v>
                </c:pt>
                <c:pt idx="7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9-474E-BEBA-5209377602A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Peu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Feuil1!$A$2:$A$9</c:f>
              <c:strCache>
                <c:ptCount val="8"/>
                <c:pt idx="0">
                  <c:v>Voyager en Allemagne</c:v>
                </c:pt>
                <c:pt idx="1">
                  <c:v>Découvrir la culture allemande</c:v>
                </c:pt>
                <c:pt idx="2">
                  <c:v>Apprendre la langue allemande</c:v>
                </c:pt>
                <c:pt idx="3">
                  <c:v>Faire des affaires en Allemagne</c:v>
                </c:pt>
                <c:pt idx="4">
                  <c:v>Travailler en Allemagne</c:v>
                </c:pt>
                <c:pt idx="5">
                  <c:v>Vivre en Allemagne</c:v>
                </c:pt>
                <c:pt idx="6">
                  <c:v>Etudier en Allemagne</c:v>
                </c:pt>
                <c:pt idx="7">
                  <c:v>Créer votre entreprise en Allemagne</c:v>
                </c:pt>
              </c:strCache>
            </c:strRef>
          </c:cat>
          <c:val>
            <c:numRef>
              <c:f>Feuil1!$D$2:$D$9</c:f>
              <c:numCache>
                <c:formatCode>0%</c:formatCode>
                <c:ptCount val="8"/>
                <c:pt idx="0">
                  <c:v>0.2</c:v>
                </c:pt>
                <c:pt idx="1">
                  <c:v>0.21</c:v>
                </c:pt>
                <c:pt idx="2">
                  <c:v>0.25</c:v>
                </c:pt>
                <c:pt idx="3">
                  <c:v>0.22</c:v>
                </c:pt>
                <c:pt idx="4">
                  <c:v>0.21</c:v>
                </c:pt>
                <c:pt idx="5">
                  <c:v>0.25</c:v>
                </c:pt>
                <c:pt idx="6">
                  <c:v>0.19</c:v>
                </c:pt>
                <c:pt idx="7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19-474E-BEBA-5209377602A7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Pas du tout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Feuil1!$A$2:$A$9</c:f>
              <c:strCache>
                <c:ptCount val="8"/>
                <c:pt idx="0">
                  <c:v>Voyager en Allemagne</c:v>
                </c:pt>
                <c:pt idx="1">
                  <c:v>Découvrir la culture allemande</c:v>
                </c:pt>
                <c:pt idx="2">
                  <c:v>Apprendre la langue allemande</c:v>
                </c:pt>
                <c:pt idx="3">
                  <c:v>Faire des affaires en Allemagne</c:v>
                </c:pt>
                <c:pt idx="4">
                  <c:v>Travailler en Allemagne</c:v>
                </c:pt>
                <c:pt idx="5">
                  <c:v>Vivre en Allemagne</c:v>
                </c:pt>
                <c:pt idx="6">
                  <c:v>Etudier en Allemagne</c:v>
                </c:pt>
                <c:pt idx="7">
                  <c:v>Créer votre entreprise en Allemagne</c:v>
                </c:pt>
              </c:strCache>
            </c:strRef>
          </c:cat>
          <c:val>
            <c:numRef>
              <c:f>Feuil1!$E$2:$E$9</c:f>
              <c:numCache>
                <c:formatCode>0%</c:formatCode>
                <c:ptCount val="8"/>
                <c:pt idx="0">
                  <c:v>0.19</c:v>
                </c:pt>
                <c:pt idx="1">
                  <c:v>0.21</c:v>
                </c:pt>
                <c:pt idx="2">
                  <c:v>0.46</c:v>
                </c:pt>
                <c:pt idx="3">
                  <c:v>0.51</c:v>
                </c:pt>
                <c:pt idx="4">
                  <c:v>0.56000000000000005</c:v>
                </c:pt>
                <c:pt idx="5">
                  <c:v>0.52</c:v>
                </c:pt>
                <c:pt idx="6">
                  <c:v>0.61</c:v>
                </c:pt>
                <c:pt idx="7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1A-4BE6-A5E4-B565F6AD0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177819008"/>
        <c:axId val="177824896"/>
      </c:barChart>
      <c:catAx>
        <c:axId val="17781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fr-FR"/>
          </a:p>
        </c:txPr>
        <c:crossAx val="177824896"/>
        <c:crosses val="autoZero"/>
        <c:auto val="1"/>
        <c:lblAlgn val="ctr"/>
        <c:lblOffset val="100"/>
        <c:noMultiLvlLbl val="0"/>
      </c:catAx>
      <c:valAx>
        <c:axId val="17782489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77819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630236691264989"/>
          <c:y val="0.89273346676113852"/>
          <c:w val="0.54256497280397642"/>
          <c:h val="5.246967693857333E-2"/>
        </c:manualLayout>
      </c:layout>
      <c:overlay val="0"/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50"/>
      </a:pPr>
      <a:endParaRPr lang="fr-FR"/>
    </a:p>
  </c:tx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398054781609027"/>
          <c:y val="3.7487473427924425E-2"/>
          <c:w val="0.60601945218390973"/>
          <c:h val="0.93127296538213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2-4E94-9644-D23D0139D5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F2-4E94-9644-D23D0139D5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F2-4E94-9644-D23D0139D55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07-4F98-BAF6-3684773284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B07-4F98-BAF6-3684773284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B07-4F98-BAF6-3684773284D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B07-4F98-BAF6-3684773284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B07-4F98-BAF6-3684773284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B07-4F98-BAF6-3684773284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B07-4F98-BAF6-3684773284DB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B748BF1B-6116-4DC2-8F88-69AB8EC9837B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07-4F98-BAF6-3684773284D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2FF3283-8980-4C52-8E6F-7F9FF4E16024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B07-4F98-BAF6-3684773284D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226BBDB-06B2-4B5E-9120-0FBE0C059356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BB07-4F98-BAF6-3684773284D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EAE826E-AC12-4ADC-A4CA-1DDE8C3B4317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BB07-4F98-BAF6-3684773284D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DA8FE67-284B-4C79-B777-488FFDF1D922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BB07-4F98-BAF6-3684773284D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1A8A7E0-23BB-489F-A4A7-FDC8496CCD3D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BB07-4F98-BAF6-3684773284D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01165F4-1C94-411F-BB7E-39EAD3B9E97E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BB07-4F98-BAF6-368477328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Voyager en Allemagne</c:v>
                </c:pt>
                <c:pt idx="1">
                  <c:v>Découvrir la culture allemande</c:v>
                </c:pt>
                <c:pt idx="2">
                  <c:v>Apprendre la langue allemande</c:v>
                </c:pt>
                <c:pt idx="3">
                  <c:v>Faire des affaires en Allemagne</c:v>
                </c:pt>
                <c:pt idx="4">
                  <c:v>Travailler en Allemagne</c:v>
                </c:pt>
                <c:pt idx="5">
                  <c:v>Vivre en Allemagne</c:v>
                </c:pt>
                <c:pt idx="6">
                  <c:v>Etudier en Allemagne</c:v>
                </c:pt>
                <c:pt idx="7">
                  <c:v>Créer votre entreprise en Allemagne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0.61</c:v>
                </c:pt>
                <c:pt idx="1">
                  <c:v>0.57999999999999996</c:v>
                </c:pt>
                <c:pt idx="2">
                  <c:v>0.28999999999999998</c:v>
                </c:pt>
                <c:pt idx="3">
                  <c:v>0.27</c:v>
                </c:pt>
                <c:pt idx="4">
                  <c:v>0.23</c:v>
                </c:pt>
                <c:pt idx="5">
                  <c:v>0.23</c:v>
                </c:pt>
                <c:pt idx="6">
                  <c:v>0.2</c:v>
                </c:pt>
                <c:pt idx="7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F2-4E94-9644-D23D0139D5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1"/>
        <c:axId val="1896876176"/>
        <c:axId val="1896875344"/>
      </c:barChart>
      <c:catAx>
        <c:axId val="1896876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6875344"/>
        <c:crosses val="autoZero"/>
        <c:auto val="1"/>
        <c:lblAlgn val="ctr"/>
        <c:lblOffset val="100"/>
        <c:noMultiLvlLbl val="0"/>
      </c:catAx>
      <c:valAx>
        <c:axId val="18968753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96876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67828992259"/>
          <c:y val="1.448946444578573E-2"/>
          <c:w val="0.76066445495400103"/>
          <c:h val="0.8328111126219588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D-425D-BA3D-BC60EA04FED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D-425D-BA3D-BC60EA04FED0}"/>
              </c:ext>
            </c:extLst>
          </c:dPt>
          <c:dPt>
            <c:idx val="2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1D-425D-BA3D-BC60EA04FE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1D-425D-BA3D-BC60EA04FED0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1D-425D-BA3D-BC60EA04FE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Beaucoup</c:v>
                </c:pt>
                <c:pt idx="1">
                  <c:v>Assez</c:v>
                </c:pt>
                <c:pt idx="2">
                  <c:v>Un peu</c:v>
                </c:pt>
                <c:pt idx="3">
                  <c:v>Pas du tout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0.17</c:v>
                </c:pt>
                <c:pt idx="1">
                  <c:v>0.39</c:v>
                </c:pt>
                <c:pt idx="2">
                  <c:v>0.33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1D-425D-BA3D-BC60EA04F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40"/>
        <c:holeSize val="6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25095730247149"/>
          <c:y val="8.2654868364237119E-2"/>
          <c:w val="0.36558793690816871"/>
          <c:h val="0.82139789858382828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3F-4590-8708-99F51FF8E581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3F-4590-8708-99F51FF8E58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3F-4590-8708-99F51FF8E5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3F-4590-8708-99F51FF8E581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3F-4590-8708-99F51FF8E581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3F-4590-8708-99F51FF8E581}"/>
                </c:ext>
              </c:extLst>
            </c:dLbl>
            <c:dLbl>
              <c:idx val="4"/>
              <c:layout>
                <c:manualLayout>
                  <c:x val="6.3671616229610872E-2"/>
                  <c:y val="-0.104908102154608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ECC55-1AAD-4245-8E7E-FDF60BBA42D3}" type="VALUE">
                      <a:rPr lang="fr-FR" sz="1100" i="0" smtClean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pPr>
                        <a:defRPr sz="1100" b="1">
                          <a:solidFill>
                            <a:schemeClr val="bg1">
                              <a:lumMod val="75000"/>
                            </a:schemeClr>
                          </a:solidFill>
                        </a:defRPr>
                      </a:pPr>
                      <a:t>[VALEUR]</a:t>
                    </a:fld>
                    <a:r>
                      <a:rPr lang="fr-FR" sz="110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sz="900" b="0" i="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ne se prononce pas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33F-4590-8708-99F51FF8E5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Oui, couramment</c:v>
                </c:pt>
                <c:pt idx="1">
                  <c:v>Oui, mais pas couramment</c:v>
                </c:pt>
                <c:pt idx="2">
                  <c:v>Non, pas du tout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0.05</c:v>
                </c:pt>
                <c:pt idx="1">
                  <c:v>0.2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3F-4590-8708-99F51FF8E5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0"/>
        <c:holeSize val="68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5.6486137859131862E-2"/>
          <c:y val="0.60752730026220769"/>
          <c:w val="0.2075456268685085"/>
          <c:h val="0.296615581018417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88651995767483E-2"/>
          <c:y val="3.4582289245790113E-2"/>
          <c:w val="0.96899985053999138"/>
          <c:h val="0.89393098419045891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Total Parlent allemand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303519932070129E-2"/>
                  <c:y val="-6.5174595240259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0B-4823-96FD-4B7E15E077BF}"/>
                </c:ext>
              </c:extLst>
            </c:dLbl>
            <c:dLbl>
              <c:idx val="2"/>
              <c:layout>
                <c:manualLayout>
                  <c:x val="-2.3246569118703996E-2"/>
                  <c:y val="-5.1433753997827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0B-4823-96FD-4B7E15E077BF}"/>
                </c:ext>
              </c:extLst>
            </c:dLbl>
            <c:dLbl>
              <c:idx val="3"/>
              <c:layout>
                <c:manualLayout>
                  <c:x val="-2.4400017598453238E-2"/>
                  <c:y val="-3.3402116652806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0B-4823-96FD-4B7E15E077BF}"/>
                </c:ext>
              </c:extLst>
            </c:dLbl>
            <c:dLbl>
              <c:idx val="4"/>
              <c:layout>
                <c:manualLayout>
                  <c:x val="-3.226188876588474E-2"/>
                  <c:y val="-4.7148433096376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0B-4823-96FD-4B7E15E077BF}"/>
                </c:ext>
              </c:extLst>
            </c:dLbl>
            <c:dLbl>
              <c:idx val="5"/>
              <c:layout>
                <c:manualLayout>
                  <c:x val="-3.225653788483239E-2"/>
                  <c:y val="-3.3138528951895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0B-4823-96FD-4B7E15E077BF}"/>
                </c:ext>
              </c:extLst>
            </c:dLbl>
            <c:dLbl>
              <c:idx val="7"/>
              <c:layout>
                <c:manualLayout>
                  <c:x val="-4.2842602050219801E-2"/>
                  <c:y val="-5.1778372846981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0B-4823-96FD-4B7E15E077BF}"/>
                </c:ext>
              </c:extLst>
            </c:dLbl>
            <c:dLbl>
              <c:idx val="8"/>
              <c:layout>
                <c:manualLayout>
                  <c:x val="-3.8297088050531343E-2"/>
                  <c:y val="-4.6971437222831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0B-4823-96FD-4B7E15E077BF}"/>
                </c:ext>
              </c:extLst>
            </c:dLbl>
            <c:dLbl>
              <c:idx val="9"/>
              <c:layout>
                <c:manualLayout>
                  <c:x val="-3.3755096377887359E-2"/>
                  <c:y val="-3.6711849149366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0B-4823-96FD-4B7E15E077BF}"/>
                </c:ext>
              </c:extLst>
            </c:dLbl>
            <c:dLbl>
              <c:idx val="11"/>
              <c:layout>
                <c:manualLayout>
                  <c:x val="-2.3246569118703996E-2"/>
                  <c:y val="-5.1433753997827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0B-4823-96FD-4B7E15E077BF}"/>
                </c:ext>
              </c:extLst>
            </c:dLbl>
            <c:dLbl>
              <c:idx val="13"/>
              <c:layout>
                <c:manualLayout>
                  <c:x val="-2.9236262801982917E-2"/>
                  <c:y val="-6.4262572561500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0B-4823-96FD-4B7E15E07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2018</c:v>
                </c:pt>
                <c:pt idx="3">
                  <c:v>2020</c:v>
                </c:pt>
                <c:pt idx="4">
                  <c:v>2022</c:v>
                </c:pt>
                <c:pt idx="5">
                  <c:v>2024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0.27</c:v>
                </c:pt>
                <c:pt idx="1">
                  <c:v>0.26</c:v>
                </c:pt>
                <c:pt idx="2">
                  <c:v>0.27</c:v>
                </c:pt>
                <c:pt idx="3">
                  <c:v>0.25</c:v>
                </c:pt>
                <c:pt idx="4">
                  <c:v>0.28000000000000003</c:v>
                </c:pt>
                <c:pt idx="5">
                  <c:v>0.25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FD0B-4823-96FD-4B7E15E077B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3201055"/>
        <c:axId val="1933201471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Feuil1!$C$1</c15:sqref>
                        </c15:formulaRef>
                      </c:ext>
                    </c:extLst>
                    <c:strCache>
                      <c:ptCount val="1"/>
                      <c:pt idx="0">
                        <c:v>18-24 ans parlent allemand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dPt>
                  <c:idx val="4"/>
                  <c:marker>
                    <c:symbol val="none"/>
                  </c:marker>
                  <c:bubble3D val="0"/>
                  <c:spPr>
                    <a:ln w="12700" cap="rnd">
                      <a:solidFill>
                        <a:schemeClr val="accent3">
                          <a:lumMod val="75000"/>
                        </a:schemeClr>
                      </a:solidFill>
                      <a:prstDash val="sysDash"/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1-44E8-4BDB-96C4-720FE63E70D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00" b="1" i="0" u="none" strike="noStrike" kern="1200" baseline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Feuil1!$A$2:$A$7</c15:sqref>
                        </c15:formulaRef>
                      </c:ext>
                    </c:extLst>
                    <c:strCache>
                      <c:ptCount val="6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2018</c:v>
                      </c:pt>
                      <c:pt idx="3">
                        <c:v>2020</c:v>
                      </c:pt>
                      <c:pt idx="4">
                        <c:v>2022</c:v>
                      </c:pt>
                      <c:pt idx="5">
                        <c:v>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Feuil1!$C$2:$C$7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3" formatCode="0%">
                        <c:v>0.28999999999999998</c:v>
                      </c:pt>
                      <c:pt idx="4" formatCode="0%">
                        <c:v>0.43</c:v>
                      </c:pt>
                      <c:pt idx="5" formatCode="0%">
                        <c:v>0.43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44E8-4BDB-96C4-720FE63E70D7}"/>
                  </c:ext>
                </c:extLst>
              </c15:ser>
            </c15:filteredLineSeries>
          </c:ext>
        </c:extLst>
      </c:lineChart>
      <c:catAx>
        <c:axId val="193320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3201471"/>
        <c:crosses val="autoZero"/>
        <c:auto val="1"/>
        <c:lblAlgn val="ctr"/>
        <c:lblOffset val="100"/>
        <c:noMultiLvlLbl val="0"/>
      </c:catAx>
      <c:valAx>
        <c:axId val="1933201471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93320105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2682545155084111"/>
          <c:y val="0.25145496033549286"/>
          <c:w val="0.27317454844915889"/>
          <c:h val="0.13035892808454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57826599881186E-2"/>
          <c:y val="4.8834007951868381E-2"/>
          <c:w val="0.92085104183383426"/>
          <c:h val="0.78140650487784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04D-4E02-84DC-65E779EE450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04D-4E02-84DC-65E779EE450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C04D-4E02-84DC-65E779EE45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04D-4E02-84DC-65E779EE450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C04D-4E02-84DC-65E779EE4507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04D-4E02-84DC-65E779EE45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4D-4E02-84DC-65E779EE450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04D-4E02-84DC-65E779EE45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1"/>
                    </a:solidFill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18-24 ans</c:v>
                </c:pt>
                <c:pt idx="1">
                  <c:v>25-34 ans</c:v>
                </c:pt>
                <c:pt idx="2">
                  <c:v>35-49 ans</c:v>
                </c:pt>
                <c:pt idx="3">
                  <c:v>50-64 ans</c:v>
                </c:pt>
                <c:pt idx="4">
                  <c:v>65 ans et plus</c:v>
                </c:pt>
              </c:strCache>
            </c:strRef>
          </c:cat>
          <c:val>
            <c:numRef>
              <c:f>Feuil1!$B$2:$B$6</c:f>
              <c:numCache>
                <c:formatCode>0%;;\-</c:formatCode>
                <c:ptCount val="5"/>
                <c:pt idx="0">
                  <c:v>0.1</c:v>
                </c:pt>
                <c:pt idx="1">
                  <c:v>0.15</c:v>
                </c:pt>
                <c:pt idx="2">
                  <c:v>0.25</c:v>
                </c:pt>
                <c:pt idx="3">
                  <c:v>0.25</c:v>
                </c:pt>
                <c:pt idx="4" formatCode="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4D-4E02-84DC-65E779EE4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116928"/>
        <c:axId val="203228288"/>
      </c:barChart>
      <c:catAx>
        <c:axId val="20311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pPr>
            <a:endParaRPr lang="fr-FR"/>
          </a:p>
        </c:txPr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1"/>
        </c:scaling>
        <c:delete val="1"/>
        <c:axPos val="l"/>
        <c:numFmt formatCode="0%;;\-" sourceLinked="1"/>
        <c:majorTickMark val="out"/>
        <c:minorTickMark val="none"/>
        <c:tickLblPos val="nextTo"/>
        <c:crossAx val="20311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9063297547736"/>
          <c:y val="0.22328711060675474"/>
          <c:w val="0.77342112659568973"/>
          <c:h val="0.62375042411300474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5FA-45C3-B31F-DFA7C981651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F5FA-45C3-B31F-DFA7C981651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F5FA-45C3-B31F-DFA7C98165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CSP+</c:v>
                </c:pt>
                <c:pt idx="1">
                  <c:v>CSP-</c:v>
                </c:pt>
                <c:pt idx="2">
                  <c:v>Inactifs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0.31</c:v>
                </c:pt>
                <c:pt idx="1">
                  <c:v>0.28999999999999998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FA-45C3-B31F-DFA7C9816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18006551812860355"/>
          <c:y val="0.8456698301822777"/>
          <c:w val="0.6552805199142191"/>
          <c:h val="0.11042608740657534"/>
        </c:manualLayout>
      </c:layout>
      <c:overlay val="0"/>
      <c:txPr>
        <a:bodyPr/>
        <a:lstStyle/>
        <a:p>
          <a:pPr>
            <a:defRPr sz="7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61292384320007E-2"/>
          <c:y val="0.29478502708702314"/>
          <c:w val="0.92167741523135993"/>
          <c:h val="0.51574859641249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65F-4E24-AD7E-C4C9B20B3CA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65F-4E24-AD7E-C4C9B20B3CA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65F-4E24-AD7E-C4C9B20B3CA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65F-4E24-AD7E-C4C9B20B3CA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65F-4E24-AD7E-C4C9B20B3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1"/>
                    </a:solidFill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Ile-de-France</c:v>
                </c:pt>
                <c:pt idx="1">
                  <c:v>Nord ouest</c:v>
                </c:pt>
                <c:pt idx="2">
                  <c:v>Nord est</c:v>
                </c:pt>
                <c:pt idx="3">
                  <c:v>Sud ouest</c:v>
                </c:pt>
                <c:pt idx="4">
                  <c:v>Sud est</c:v>
                </c:pt>
              </c:strCache>
            </c:strRef>
          </c:cat>
          <c:val>
            <c:numRef>
              <c:f>Feuil1!$B$2:$B$6</c:f>
              <c:numCache>
                <c:formatCode>0%;;\-</c:formatCode>
                <c:ptCount val="5"/>
                <c:pt idx="0">
                  <c:v>0.18</c:v>
                </c:pt>
                <c:pt idx="1">
                  <c:v>0.23</c:v>
                </c:pt>
                <c:pt idx="2">
                  <c:v>0.22</c:v>
                </c:pt>
                <c:pt idx="3">
                  <c:v>0.12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5F-4E24-AD7E-C4C9B20B3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116928"/>
        <c:axId val="203228288"/>
      </c:barChart>
      <c:catAx>
        <c:axId val="20311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pPr>
            <a:endParaRPr lang="fr-FR"/>
          </a:p>
        </c:txPr>
        <c:crossAx val="203228288"/>
        <c:crosses val="autoZero"/>
        <c:auto val="1"/>
        <c:lblAlgn val="ctr"/>
        <c:lblOffset val="100"/>
        <c:noMultiLvlLbl val="0"/>
      </c:catAx>
      <c:valAx>
        <c:axId val="203228288"/>
        <c:scaling>
          <c:orientation val="minMax"/>
          <c:max val="0.4"/>
        </c:scaling>
        <c:delete val="1"/>
        <c:axPos val="l"/>
        <c:numFmt formatCode="0%;;\-" sourceLinked="1"/>
        <c:majorTickMark val="out"/>
        <c:minorTickMark val="none"/>
        <c:tickLblPos val="nextTo"/>
        <c:crossAx val="203116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12784129667053E-2"/>
          <c:y val="6.4781421187939642E-2"/>
          <c:w val="0.98218721587033297"/>
          <c:h val="0.66725749172862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D30-4442-ACC3-421FA7EEB2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D30-4442-ACC3-421FA7EEB25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30-4442-ACC3-421FA7EEB2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AABF-42D4-A3D2-972DEA8869F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ED30-4442-ACC3-421FA7EEB25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D30-4442-ACC3-421FA7EEB25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D30-4442-ACC3-421FA7EEB25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BF-42D4-A3D2-972DEA8869F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D30-4442-ACC3-421FA7EEB2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1"/>
                    </a:solidFill>
                    <a:latin typeface="+mn-lt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Moins de 2 000 hab</c:v>
                </c:pt>
                <c:pt idx="1">
                  <c:v>De 2 000 à moins 
de 20 000 hab</c:v>
                </c:pt>
                <c:pt idx="2">
                  <c:v>De 20 000 à moins 
de 100 000 hab</c:v>
                </c:pt>
                <c:pt idx="3">
                  <c:v>Plus de
100 000 hab</c:v>
                </c:pt>
                <c:pt idx="4">
                  <c:v>Agglo parisienne</c:v>
                </c:pt>
              </c:strCache>
            </c:strRef>
          </c:cat>
          <c:val>
            <c:numRef>
              <c:f>Feuil1!$B$2:$B$6</c:f>
              <c:numCache>
                <c:formatCode>0%;;\-</c:formatCode>
                <c:ptCount val="5"/>
                <c:pt idx="0">
                  <c:v>0.21</c:v>
                </c:pt>
                <c:pt idx="1">
                  <c:v>0.18</c:v>
                </c:pt>
                <c:pt idx="2">
                  <c:v>0.14000000000000001</c:v>
                </c:pt>
                <c:pt idx="3">
                  <c:v>0.3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30-4442-ACC3-421FA7EEB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171328"/>
        <c:axId val="203172864"/>
      </c:barChart>
      <c:catAx>
        <c:axId val="20317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pPr>
            <a:endParaRPr lang="fr-FR"/>
          </a:p>
        </c:txPr>
        <c:crossAx val="203172864"/>
        <c:crosses val="autoZero"/>
        <c:auto val="1"/>
        <c:lblAlgn val="ctr"/>
        <c:lblOffset val="100"/>
        <c:noMultiLvlLbl val="0"/>
      </c:catAx>
      <c:valAx>
        <c:axId val="203172864"/>
        <c:scaling>
          <c:orientation val="minMax"/>
          <c:max val="0.4"/>
        </c:scaling>
        <c:delete val="1"/>
        <c:axPos val="l"/>
        <c:numFmt formatCode="0%;;\-" sourceLinked="1"/>
        <c:majorTickMark val="out"/>
        <c:minorTickMark val="none"/>
        <c:tickLblPos val="nextTo"/>
        <c:crossAx val="20317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u="none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363724329052584E-2"/>
          <c:y val="3.4582289245790106E-2"/>
          <c:w val="0.97656216970677867"/>
          <c:h val="0.89393098419045891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303519932070129E-2"/>
                  <c:y val="-6.5174595240259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75-4F73-9614-546C241A7696}"/>
                </c:ext>
              </c:extLst>
            </c:dLbl>
            <c:dLbl>
              <c:idx val="2"/>
              <c:layout>
                <c:manualLayout>
                  <c:x val="-2.3246569118703996E-2"/>
                  <c:y val="-5.1433753997827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75-4F73-9614-546C241A7696}"/>
                </c:ext>
              </c:extLst>
            </c:dLbl>
            <c:dLbl>
              <c:idx val="3"/>
              <c:layout>
                <c:manualLayout>
                  <c:x val="-2.4400017598453238E-2"/>
                  <c:y val="-3.3402116652806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75-4F73-9614-546C241A7696}"/>
                </c:ext>
              </c:extLst>
            </c:dLbl>
            <c:dLbl>
              <c:idx val="4"/>
              <c:layout>
                <c:manualLayout>
                  <c:x val="-3.226188876588474E-2"/>
                  <c:y val="-4.7148433096376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5-4F73-9614-546C241A7696}"/>
                </c:ext>
              </c:extLst>
            </c:dLbl>
            <c:dLbl>
              <c:idx val="5"/>
              <c:layout>
                <c:manualLayout>
                  <c:x val="-3.225653788483239E-2"/>
                  <c:y val="-3.3138528951895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75-4F73-9614-546C241A7696}"/>
                </c:ext>
              </c:extLst>
            </c:dLbl>
            <c:dLbl>
              <c:idx val="7"/>
              <c:layout>
                <c:manualLayout>
                  <c:x val="-4.2842602050219801E-2"/>
                  <c:y val="-5.1778372846981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75-4F73-9614-546C241A7696}"/>
                </c:ext>
              </c:extLst>
            </c:dLbl>
            <c:dLbl>
              <c:idx val="8"/>
              <c:layout>
                <c:manualLayout>
                  <c:x val="-3.8297088050531343E-2"/>
                  <c:y val="-4.6971437222831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75-4F73-9614-546C241A7696}"/>
                </c:ext>
              </c:extLst>
            </c:dLbl>
            <c:dLbl>
              <c:idx val="9"/>
              <c:layout>
                <c:manualLayout>
                  <c:x val="-3.3755096377887359E-2"/>
                  <c:y val="-3.6711849149366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75-4F73-9614-546C241A7696}"/>
                </c:ext>
              </c:extLst>
            </c:dLbl>
            <c:dLbl>
              <c:idx val="11"/>
              <c:layout>
                <c:manualLayout>
                  <c:x val="-2.3246569118703996E-2"/>
                  <c:y val="-5.1433753997827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75-4F73-9614-546C241A7696}"/>
                </c:ext>
              </c:extLst>
            </c:dLbl>
            <c:dLbl>
              <c:idx val="13"/>
              <c:layout>
                <c:manualLayout>
                  <c:x val="-2.9236262801982917E-2"/>
                  <c:y val="-6.4262572561500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75-4F73-9614-546C241A76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0.53</c:v>
                </c:pt>
                <c:pt idx="1">
                  <c:v>0.52</c:v>
                </c:pt>
                <c:pt idx="2">
                  <c:v>0.54</c:v>
                </c:pt>
                <c:pt idx="3">
                  <c:v>0.52</c:v>
                </c:pt>
                <c:pt idx="4">
                  <c:v>0.49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8975-4F73-9614-546C241A769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3201055"/>
        <c:axId val="1933201471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Feuil1!$C$1</c15:sqref>
                        </c15:formulaRef>
                      </c:ext>
                    </c:extLst>
                    <c:strCache>
                      <c:ptCount val="1"/>
                      <c:pt idx="0">
                        <c:v>Jeunes 18-24 ans</c:v>
                      </c:pt>
                    </c:strCache>
                  </c:strRef>
                </c:tx>
                <c:spPr>
                  <a:ln w="19050" cap="rnd">
                    <a:solidFill>
                      <a:srgbClr val="E67804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layout>
                      <c:manualLayout>
                        <c:x val="-3.5452152253898611E-2"/>
                        <c:y val="-8.871498249395187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8975-4F73-9614-546C241A7696}"/>
                      </c:ext>
                    </c:extLst>
                  </c:dLbl>
                  <c:dLbl>
                    <c:idx val="1"/>
                    <c:layout>
                      <c:manualLayout>
                        <c:x val="-2.7889833087111366E-2"/>
                        <c:y val="1.861018423546824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8975-4F73-9614-546C241A7696}"/>
                      </c:ext>
                    </c:extLst>
                  </c:dLbl>
                  <c:dLbl>
                    <c:idx val="2"/>
                    <c:layout>
                      <c:manualLayout>
                        <c:x val="-2.3231444480370421E-2"/>
                        <c:y val="1.861018423546824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D-8975-4F73-9614-546C241A7696}"/>
                      </c:ext>
                    </c:extLst>
                  </c:dLbl>
                  <c:dLbl>
                    <c:idx val="3"/>
                    <c:layout>
                      <c:manualLayout>
                        <c:x val="-3.0793763647157781E-2"/>
                        <c:y val="-5.0094021976690342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8975-4F73-9614-546C241A7696}"/>
                      </c:ext>
                    </c:extLst>
                  </c:dLbl>
                  <c:dLbl>
                    <c:idx val="4"/>
                    <c:layout>
                      <c:manualLayout>
                        <c:x val="-3.376667542625713E-2"/>
                        <c:y val="-4.005498308736359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F-8975-4F73-9614-546C241A7696}"/>
                      </c:ext>
                    </c:extLst>
                  </c:dLbl>
                  <c:dLbl>
                    <c:idx val="11"/>
                    <c:layout>
                      <c:manualLayout>
                        <c:x val="-2.4743908313727872E-2"/>
                        <c:y val="-4.322360135547448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0-8975-4F73-9614-546C241A7696}"/>
                      </c:ext>
                    </c:extLst>
                  </c:dLbl>
                  <c:dLbl>
                    <c:idx val="13"/>
                    <c:layout>
                      <c:manualLayout>
                        <c:x val="-2.9236262801982917E-2"/>
                        <c:y val="-4.3513210155097466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1-8975-4F73-9614-546C241A769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rgbClr val="E67804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Feuil1!$A$2:$A$6</c15:sqref>
                        </c15:formulaRef>
                      </c:ext>
                    </c:extLst>
                    <c:strCache>
                      <c:ptCount val="5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2020</c:v>
                      </c:pt>
                      <c:pt idx="3">
                        <c:v>2022</c:v>
                      </c:pt>
                      <c:pt idx="4">
                        <c:v>2024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Feuil1!$C$2:$C$6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2" formatCode="0%">
                        <c:v>0.54</c:v>
                      </c:pt>
                      <c:pt idx="3" formatCode="0%">
                        <c:v>0.6</c:v>
                      </c:pt>
                      <c:pt idx="4" formatCode="0%">
                        <c:v>0.56000000000000005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12-8975-4F73-9614-546C241A7696}"/>
                  </c:ext>
                </c:extLst>
              </c15:ser>
            </c15:filteredLineSeries>
          </c:ext>
        </c:extLst>
      </c:lineChart>
      <c:catAx>
        <c:axId val="193320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33201471"/>
        <c:crosses val="autoZero"/>
        <c:auto val="1"/>
        <c:lblAlgn val="ctr"/>
        <c:lblOffset val="100"/>
        <c:noMultiLvlLbl val="0"/>
      </c:catAx>
      <c:valAx>
        <c:axId val="1933201471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93320105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657869962646906"/>
          <c:y val="0.10454751517984273"/>
          <c:w val="0.20436458952982026"/>
          <c:h val="0.13035892808454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24060688424349"/>
          <c:y val="3.7487588462595721E-2"/>
          <c:w val="0.68775939311575651"/>
          <c:h val="0.93127296538213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Population française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2-4E94-9644-D23D0139D5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F2-4E94-9644-D23D0139D5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F2-4E94-9644-D23D0139D55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07-4F98-BAF6-3684773284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B07-4F98-BAF6-3684773284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B07-4F98-BAF6-3684773284D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B07-4F98-BAF6-3684773284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B07-4F98-BAF6-3684773284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B07-4F98-BAF6-3684773284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B07-4F98-BAF6-3684773284DB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B748BF1B-6116-4DC2-8F88-69AB8EC9837B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07-4F98-BAF6-3684773284D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2FF3283-8980-4C52-8E6F-7F9FF4E16024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B07-4F98-BAF6-3684773284D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226BBDB-06B2-4B5E-9120-0FBE0C059356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BB07-4F98-BAF6-3684773284D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EAE826E-AC12-4ADC-A4CA-1DDE8C3B4317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BB07-4F98-BAF6-3684773284D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DA8FE67-284B-4C79-B777-488FFDF1D922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BB07-4F98-BAF6-3684773284D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1A8A7E0-23BB-489F-A4A7-FDC8496CCD3D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BB07-4F98-BAF6-3684773284D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01165F4-1C94-411F-BB7E-39EAD3B9E97E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BB07-4F98-BAF6-368477328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ST Positif</c:v>
                </c:pt>
                <c:pt idx="1">
                  <c:v>Sympathie</c:v>
                </c:pt>
                <c:pt idx="2">
                  <c:v>Respect</c:v>
                </c:pt>
                <c:pt idx="3">
                  <c:v>Admiration</c:v>
                </c:pt>
                <c:pt idx="4">
                  <c:v>Envie</c:v>
                </c:pt>
                <c:pt idx="5">
                  <c:v>ST Négatif</c:v>
                </c:pt>
                <c:pt idx="6">
                  <c:v>Méfiance</c:v>
                </c:pt>
                <c:pt idx="7">
                  <c:v>Incompréhension</c:v>
                </c:pt>
                <c:pt idx="8">
                  <c:v>Crainte</c:v>
                </c:pt>
                <c:pt idx="9">
                  <c:v>Agacement</c:v>
                </c:pt>
                <c:pt idx="10">
                  <c:v>Aversion</c:v>
                </c:pt>
              </c:strCache>
            </c:strRef>
          </c:cat>
          <c:val>
            <c:numRef>
              <c:f>Feuil1!$B$2:$B$12</c:f>
              <c:numCache>
                <c:formatCode>0%</c:formatCode>
                <c:ptCount val="11"/>
                <c:pt idx="0">
                  <c:v>0.72</c:v>
                </c:pt>
                <c:pt idx="1">
                  <c:v>0.35</c:v>
                </c:pt>
                <c:pt idx="2">
                  <c:v>0.27</c:v>
                </c:pt>
                <c:pt idx="3">
                  <c:v>0.05</c:v>
                </c:pt>
                <c:pt idx="4">
                  <c:v>0.05</c:v>
                </c:pt>
                <c:pt idx="5">
                  <c:v>0.28000000000000003</c:v>
                </c:pt>
                <c:pt idx="6">
                  <c:v>0.13</c:v>
                </c:pt>
                <c:pt idx="7">
                  <c:v>0.05</c:v>
                </c:pt>
                <c:pt idx="8">
                  <c:v>0.04</c:v>
                </c:pt>
                <c:pt idx="9">
                  <c:v>0.04</c:v>
                </c:pt>
                <c:pt idx="1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F2-4E94-9644-D23D0139D5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96876176"/>
        <c:axId val="1896875344"/>
      </c:barChart>
      <c:catAx>
        <c:axId val="1896876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6875344"/>
        <c:crosses val="autoZero"/>
        <c:auto val="1"/>
        <c:lblAlgn val="ctr"/>
        <c:lblOffset val="100"/>
        <c:noMultiLvlLbl val="0"/>
      </c:catAx>
      <c:valAx>
        <c:axId val="18968753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968761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24060688424349"/>
          <c:y val="3.7487473427924425E-2"/>
          <c:w val="0.68775939311575651"/>
          <c:h val="0.93127296538213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2-4E94-9644-D23D0139D5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F2-4E94-9644-D23D0139D55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F2-4E94-9644-D23D0139D55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07-4F98-BAF6-3684773284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B07-4F98-BAF6-3684773284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B07-4F98-BAF6-3684773284D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B07-4F98-BAF6-3684773284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B07-4F98-BAF6-3684773284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B07-4F98-BAF6-3684773284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BB07-4F98-BAF6-3684773284DB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B748BF1B-6116-4DC2-8F88-69AB8EC9837B}" type="VALUE">
                      <a:rPr lang="en-US">
                        <a:solidFill>
                          <a:schemeClr val="accent1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B07-4F98-BAF6-3684773284D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2FF3283-8980-4C52-8E6F-7F9FF4E16024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B07-4F98-BAF6-3684773284D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226BBDB-06B2-4B5E-9120-0FBE0C059356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BB07-4F98-BAF6-3684773284D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EAE826E-AC12-4ADC-A4CA-1DDE8C3B4317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BB07-4F98-BAF6-3684773284D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DA8FE67-284B-4C79-B777-488FFDF1D922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BB07-4F98-BAF6-3684773284DB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1A8A7E0-23BB-489F-A4A7-FDC8496CCD3D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BB07-4F98-BAF6-3684773284D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01165F4-1C94-411F-BB7E-39EAD3B9E97E}" type="VALUE">
                      <a:rPr lang="en-US">
                        <a:solidFill>
                          <a:schemeClr val="accent4"/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BB07-4F98-BAF6-368477328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ST Positif</c:v>
                </c:pt>
                <c:pt idx="1">
                  <c:v>Sympathie</c:v>
                </c:pt>
                <c:pt idx="2">
                  <c:v>Respect</c:v>
                </c:pt>
                <c:pt idx="3">
                  <c:v>Admiration</c:v>
                </c:pt>
                <c:pt idx="4">
                  <c:v>Envie</c:v>
                </c:pt>
                <c:pt idx="5">
                  <c:v>ST Négatif</c:v>
                </c:pt>
                <c:pt idx="6">
                  <c:v>Méfiance</c:v>
                </c:pt>
                <c:pt idx="7">
                  <c:v>Incompréhension</c:v>
                </c:pt>
                <c:pt idx="8">
                  <c:v>Crainte</c:v>
                </c:pt>
                <c:pt idx="9">
                  <c:v>Agacement</c:v>
                </c:pt>
                <c:pt idx="10">
                  <c:v>Aversion</c:v>
                </c:pt>
              </c:strCache>
            </c:strRef>
          </c:cat>
          <c:val>
            <c:numRef>
              <c:f>Feuil1!$B$2:$B$12</c:f>
              <c:numCache>
                <c:formatCode>0%</c:formatCode>
                <c:ptCount val="11"/>
                <c:pt idx="0">
                  <c:v>0.72</c:v>
                </c:pt>
                <c:pt idx="1">
                  <c:v>0.35</c:v>
                </c:pt>
                <c:pt idx="2">
                  <c:v>0.27</c:v>
                </c:pt>
                <c:pt idx="3">
                  <c:v>0.05</c:v>
                </c:pt>
                <c:pt idx="4">
                  <c:v>0.05</c:v>
                </c:pt>
                <c:pt idx="5">
                  <c:v>0.28000000000000003</c:v>
                </c:pt>
                <c:pt idx="6">
                  <c:v>0.13</c:v>
                </c:pt>
                <c:pt idx="7">
                  <c:v>0.05</c:v>
                </c:pt>
                <c:pt idx="8">
                  <c:v>0.04</c:v>
                </c:pt>
                <c:pt idx="9">
                  <c:v>0.04</c:v>
                </c:pt>
                <c:pt idx="1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F2-4E94-9644-D23D0139D55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18-24 ans</c:v>
                </c:pt>
              </c:strCache>
            </c:strRef>
          </c:tx>
          <c:spPr>
            <a:solidFill>
              <a:srgbClr val="84A6E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B07-4F98-BAF6-3684773284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B07-4F98-BAF6-3684773284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B07-4F98-BAF6-3684773284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B07-4F98-BAF6-3684773284D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B07-4F98-BAF6-3684773284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B07-4F98-BAF6-3684773284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B07-4F98-BAF6-3684773284D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B07-4F98-BAF6-3684773284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B07-4F98-BAF6-3684773284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B07-4F98-BAF6-3684773284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BB07-4F98-BAF6-3684773284D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B884543-8343-4655-80F0-4D2C3A30EC75}" type="VALUE">
                      <a:rPr lang="en-US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B07-4F98-BAF6-3684773284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E808FDF-62C9-4C12-95E3-DBC832F2E976}" type="VALUE">
                      <a:rPr lang="en-US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B07-4F98-BAF6-3684773284D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946A849-D491-4789-B191-88060A0CF3EB}" type="VALUE">
                      <a:rPr lang="en-US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B07-4F98-BAF6-3684773284D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3951B12-DA83-432E-8EAB-7705A8B07B39}" type="VALUE">
                      <a:rPr lang="en-US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B07-4F98-BAF6-3684773284D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A86B575-A605-40A9-983F-DAF3A60C6926}" type="VALUE">
                      <a:rPr lang="en-US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rPr>
                      <a:pPr/>
                      <a:t>[VALEUR]</a:t>
                    </a:fld>
                    <a:endParaRPr lang="fr-F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B07-4F98-BAF6-3684773284DB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8888C5-EBFB-46AA-A29D-3CB635281CA3}" type="VALUE">
                      <a:rPr lang="en-US">
                        <a:solidFill>
                          <a:schemeClr val="accent6"/>
                        </a:solidFill>
                      </a:rPr>
                      <a:pPr>
                        <a:defRPr sz="1100" b="1">
                          <a:solidFill>
                            <a:schemeClr val="accent6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B07-4F98-BAF6-3684773284DB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C5C93E-0820-46DB-8295-1637AB3B9C9D}" type="VALUE">
                      <a:rPr lang="en-US">
                        <a:solidFill>
                          <a:schemeClr val="accent6"/>
                        </a:solidFill>
                      </a:rPr>
                      <a:pPr>
                        <a:defRPr sz="1100" b="1">
                          <a:solidFill>
                            <a:schemeClr val="accent6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BB07-4F98-BAF6-3684773284DB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8843F8-A05D-4C00-A60C-621A6E00E51B}" type="VALUE">
                      <a:rPr lang="en-US">
                        <a:solidFill>
                          <a:schemeClr val="accent6"/>
                        </a:solidFill>
                      </a:rPr>
                      <a:pPr>
                        <a:defRPr sz="1100" b="1">
                          <a:solidFill>
                            <a:schemeClr val="accent6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B07-4F98-BAF6-3684773284DB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63F768-1968-4F74-A946-408A727F98B4}" type="VALUE">
                      <a:rPr lang="en-US">
                        <a:solidFill>
                          <a:schemeClr val="accent6"/>
                        </a:solidFill>
                      </a:rPr>
                      <a:pPr>
                        <a:defRPr sz="1100" b="1">
                          <a:solidFill>
                            <a:schemeClr val="accent6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BB07-4F98-BAF6-3684773284DB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ADF7BC-830A-42C4-ACA3-0D2A439FFBF2}" type="VALUE">
                      <a:rPr lang="en-US">
                        <a:solidFill>
                          <a:schemeClr val="accent6"/>
                        </a:solidFill>
                      </a:rPr>
                      <a:pPr>
                        <a:defRPr sz="1100" b="1">
                          <a:solidFill>
                            <a:schemeClr val="accent6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BB07-4F98-BAF6-3684773284DB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42E347-D529-475B-93BC-4D623A0628B2}" type="VALUE">
                      <a:rPr lang="en-US">
                        <a:solidFill>
                          <a:schemeClr val="accent6"/>
                        </a:solidFill>
                      </a:rPr>
                      <a:pPr>
                        <a:defRPr sz="1100" b="1">
                          <a:solidFill>
                            <a:schemeClr val="accent6"/>
                          </a:solidFill>
                        </a:defRPr>
                      </a:pPr>
                      <a:t>[VALEUR]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BB07-4F98-BAF6-368477328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Feuil1!$A$2:$A$12</c:f>
              <c:strCache>
                <c:ptCount val="11"/>
                <c:pt idx="0">
                  <c:v>ST Positif</c:v>
                </c:pt>
                <c:pt idx="1">
                  <c:v>Sympathie</c:v>
                </c:pt>
                <c:pt idx="2">
                  <c:v>Respect</c:v>
                </c:pt>
                <c:pt idx="3">
                  <c:v>Admiration</c:v>
                </c:pt>
                <c:pt idx="4">
                  <c:v>Envie</c:v>
                </c:pt>
                <c:pt idx="5">
                  <c:v>ST Négatif</c:v>
                </c:pt>
                <c:pt idx="6">
                  <c:v>Méfiance</c:v>
                </c:pt>
                <c:pt idx="7">
                  <c:v>Incompréhension</c:v>
                </c:pt>
                <c:pt idx="8">
                  <c:v>Crainte</c:v>
                </c:pt>
                <c:pt idx="9">
                  <c:v>Agacement</c:v>
                </c:pt>
                <c:pt idx="10">
                  <c:v>Aversion</c:v>
                </c:pt>
              </c:strCache>
            </c:strRef>
          </c:cat>
          <c:val>
            <c:numRef>
              <c:f>Feuil1!$C$2:$C$12</c:f>
              <c:numCache>
                <c:formatCode>0%</c:formatCode>
                <c:ptCount val="11"/>
                <c:pt idx="0">
                  <c:v>0.74</c:v>
                </c:pt>
                <c:pt idx="1">
                  <c:v>0.3</c:v>
                </c:pt>
                <c:pt idx="2">
                  <c:v>0.26</c:v>
                </c:pt>
                <c:pt idx="3">
                  <c:v>7.0000000000000007E-2</c:v>
                </c:pt>
                <c:pt idx="4">
                  <c:v>0.11</c:v>
                </c:pt>
                <c:pt idx="5">
                  <c:v>0.26</c:v>
                </c:pt>
                <c:pt idx="6">
                  <c:v>0.13</c:v>
                </c:pt>
                <c:pt idx="7">
                  <c:v>0.05</c:v>
                </c:pt>
                <c:pt idx="8">
                  <c:v>0.03</c:v>
                </c:pt>
                <c:pt idx="9">
                  <c:v>0.02</c:v>
                </c:pt>
                <c:pt idx="1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07-4F98-BAF6-3684773284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1896876176"/>
        <c:axId val="1896875344"/>
      </c:barChart>
      <c:catAx>
        <c:axId val="1896876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96875344"/>
        <c:crosses val="autoZero"/>
        <c:auto val="1"/>
        <c:lblAlgn val="ctr"/>
        <c:lblOffset val="100"/>
        <c:noMultiLvlLbl val="0"/>
      </c:catAx>
      <c:valAx>
        <c:axId val="18968753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8968761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0.06567</cdr:y>
    </cdr:from>
    <cdr:to>
      <cdr:x>0.1046</cdr:x>
      <cdr:y>0.1182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-416496" y="360040"/>
          <a:ext cx="9925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0.06567</cdr:y>
    </cdr:from>
    <cdr:to>
      <cdr:x>0.1046</cdr:x>
      <cdr:y>0.1182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-416496" y="360040"/>
          <a:ext cx="9925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0.06567</cdr:y>
    </cdr:from>
    <cdr:to>
      <cdr:x>0.1046</cdr:x>
      <cdr:y>0.1182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-416496" y="360040"/>
          <a:ext cx="9925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0.06567</cdr:y>
    </cdr:from>
    <cdr:to>
      <cdr:x>0.1046</cdr:x>
      <cdr:y>0.1182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-416496" y="360040"/>
          <a:ext cx="9925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0.06567</cdr:y>
    </cdr:from>
    <cdr:to>
      <cdr:x>0.1046</cdr:x>
      <cdr:y>0.1182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-416496" y="360040"/>
          <a:ext cx="9925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0.06567</cdr:y>
    </cdr:from>
    <cdr:to>
      <cdr:x>0.1046</cdr:x>
      <cdr:y>0.1182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-416496" y="360040"/>
          <a:ext cx="9925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0.06567</cdr:y>
    </cdr:from>
    <cdr:to>
      <cdr:x>0.1046</cdr:x>
      <cdr:y>0.1182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-416496" y="360040"/>
          <a:ext cx="9925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0.06567</cdr:y>
    </cdr:from>
    <cdr:to>
      <cdr:x>0.1046</cdr:x>
      <cdr:y>0.1182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-416496" y="360040"/>
          <a:ext cx="9925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0.06567</cdr:y>
    </cdr:from>
    <cdr:to>
      <cdr:x>0.1046</cdr:x>
      <cdr:y>0.1182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-416496" y="360040"/>
          <a:ext cx="9925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0.06567</cdr:y>
    </cdr:from>
    <cdr:to>
      <cdr:x>0.1046</cdr:x>
      <cdr:y>0.1182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-416496" y="360040"/>
          <a:ext cx="9925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B8FFA-537E-4E30-9C71-EB6FC0243EA2}" type="datetimeFigureOut">
              <a:rPr lang="fr-FR" smtClean="0"/>
              <a:pPr/>
              <a:t>13/12/2024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4B32C-D933-494C-B3B5-371E584BA2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477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041C0-46EE-7D43-8806-0F6427993E7E}" type="datetimeFigureOut">
              <a:rPr lang="en-US" smtClean="0"/>
              <a:pPr/>
              <a:t>12/13/2024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46C6B-6B5B-B846-B904-783F27D5E18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82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156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92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310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63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559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7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31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56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93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2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78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34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76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517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209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16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438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61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44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0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2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4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4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74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6C6B-6B5B-B846-B904-783F27D5E18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93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png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7.emf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emf"/><Relationship Id="rId4" Type="http://schemas.openxmlformats.org/officeDocument/2006/relationships/image" Target="../media/image20.png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7.emf"/><Relationship Id="rId4" Type="http://schemas.openxmlformats.org/officeDocument/2006/relationships/image" Target="../media/image20.png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9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7.emf"/><Relationship Id="rId4" Type="http://schemas.openxmlformats.org/officeDocument/2006/relationships/image" Target="../media/image20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emf"/><Relationship Id="rId4" Type="http://schemas.openxmlformats.org/officeDocument/2006/relationships/image" Target="../media/image20.png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4012CEB-7088-D649-8CC5-29CCE7BF0D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/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 b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1000" b="1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n°XX</a:t>
            </a:r>
            <a:endParaRPr lang="fr-FR" sz="10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95378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CF35F57-1B27-2F46-A91D-6D5DA8502A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96530" y="2334803"/>
            <a:ext cx="3479842" cy="13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8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5A953BBE-FDF4-124B-95F2-CED21693CB28}"/>
              </a:ext>
            </a:extLst>
          </p:cNvPr>
          <p:cNvCxnSpPr>
            <a:cxnSpLocks/>
          </p:cNvCxnSpPr>
          <p:nvPr userDrawn="1"/>
        </p:nvCxnSpPr>
        <p:spPr>
          <a:xfrm>
            <a:off x="2523968" y="2199502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8D1CDB8-5586-F64A-A592-00B65D850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938" b="33181"/>
          <a:stretch/>
        </p:blipFill>
        <p:spPr>
          <a:xfrm rot="1866719">
            <a:off x="888531" y="2484473"/>
            <a:ext cx="1843952" cy="14889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D296675-685D-CA4B-A981-9EDE78940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849" b="33508"/>
          <a:stretch/>
        </p:blipFill>
        <p:spPr>
          <a:xfrm>
            <a:off x="0" y="-677027"/>
            <a:ext cx="2030016" cy="20596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A824B6-61E9-CE4C-A443-727D65B6A3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28" r="1" b="24296"/>
          <a:stretch/>
        </p:blipFill>
        <p:spPr>
          <a:xfrm>
            <a:off x="636463" y="327935"/>
            <a:ext cx="2048250" cy="15089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174658-0EA1-2941-9151-42E04E695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95" t="30019" r="-1" b="-1"/>
          <a:stretch/>
        </p:blipFill>
        <p:spPr>
          <a:xfrm>
            <a:off x="1709961" y="0"/>
            <a:ext cx="1856353" cy="13382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D3DDFD-AA1F-BB43-931F-345334206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3328" t="-1" r="29597" b="28040"/>
          <a:stretch/>
        </p:blipFill>
        <p:spPr>
          <a:xfrm>
            <a:off x="0" y="2513938"/>
            <a:ext cx="819872" cy="16343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3F56142-9006-7941-A5C0-691A20745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583"/>
          <a:stretch/>
        </p:blipFill>
        <p:spPr>
          <a:xfrm>
            <a:off x="-566259" y="1479952"/>
            <a:ext cx="2276219" cy="12704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E6B0096-B12E-7747-9CCD-DF0ABAB353B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42671" y="2937581"/>
            <a:ext cx="1739294" cy="535167"/>
          </a:xfrm>
          <a:prstGeom prst="rect">
            <a:avLst/>
          </a:prstGeom>
        </p:spPr>
      </p:pic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8C1F97E3-86EE-944E-BDBC-657E7CADEE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4381" y="1554056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1" name="Espace réservé pour une image  20">
            <a:extLst>
              <a:ext uri="{FF2B5EF4-FFF2-40B4-BE49-F238E27FC236}">
                <a16:creationId xmlns:a16="http://schemas.microsoft.com/office/drawing/2014/main" id="{14BB77A0-7B6B-3A4D-815A-C52B730C52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3122" y="2879678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22EB4E1A-D128-D94A-A64C-F4E5C0B82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041" y="4150126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Espace réservé du texte 30">
            <a:extLst>
              <a:ext uri="{FF2B5EF4-FFF2-40B4-BE49-F238E27FC236}">
                <a16:creationId xmlns:a16="http://schemas.microsoft.com/office/drawing/2014/main" id="{C63C145E-93E1-3543-A1F1-4A31E3CF78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041" y="436167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5" name="Espace réservé du texte 30">
            <a:extLst>
              <a:ext uri="{FF2B5EF4-FFF2-40B4-BE49-F238E27FC236}">
                <a16:creationId xmlns:a16="http://schemas.microsoft.com/office/drawing/2014/main" id="{12598799-AEFB-AB40-A5E0-AC9E56B411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041" y="458873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6" name="Espace réservé du texte 30">
            <a:extLst>
              <a:ext uri="{FF2B5EF4-FFF2-40B4-BE49-F238E27FC236}">
                <a16:creationId xmlns:a16="http://schemas.microsoft.com/office/drawing/2014/main" id="{35119085-2562-9344-AB8E-1D6074BE07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041" y="481664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0F60D4A-3983-A04D-B974-03A6639E64D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79543" y="2879678"/>
            <a:ext cx="1739293" cy="535167"/>
          </a:xfrm>
          <a:prstGeom prst="rect">
            <a:avLst/>
          </a:prstGeom>
        </p:spPr>
      </p:pic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C481E297-BC38-CA4C-AFFE-2EF8CCD9A3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5710" y="4784743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46722951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rgbClr val="F7E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429E18-CC50-D44C-9044-B1626A30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91924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FC7AAD-CF41-0542-A528-A85E503D61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22784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rgbClr val="FC8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328ED1-9BF4-3E4C-A592-4B26E00F1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314936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rgbClr val="7E83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29F7CD-216C-BA49-908E-CE56C437C3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2982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032B1F-2582-6449-AE30-9B73350E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5177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032B1F-2582-6449-AE30-9B73350E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1987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8BEC784-CC0D-FB48-8140-711D7C35C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42556" b="35103"/>
          <a:stretch/>
        </p:blipFill>
        <p:spPr>
          <a:xfrm>
            <a:off x="6562628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123610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797" r="36175"/>
          <a:stretch/>
        </p:blipFill>
        <p:spPr>
          <a:xfrm>
            <a:off x="6761620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41375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3" t="34892" r="41503" b="24093"/>
          <a:stretch/>
        </p:blipFill>
        <p:spPr>
          <a:xfrm>
            <a:off x="6612126" y="1208691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712854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8249" b="32352"/>
          <a:stretch/>
        </p:blipFill>
        <p:spPr>
          <a:xfrm>
            <a:off x="6589986" y="1261273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210668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9B96E8B-1A4D-C24B-8919-EA8276D34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6999" y="3080768"/>
            <a:ext cx="1739294" cy="5351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F082A9-677F-C646-8837-F8F665181A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407"/>
          <a:stretch/>
        </p:blipFill>
        <p:spPr>
          <a:xfrm>
            <a:off x="0" y="152731"/>
            <a:ext cx="2090992" cy="2419019"/>
          </a:xfrm>
          <a:prstGeom prst="rect">
            <a:avLst/>
          </a:prstGeom>
        </p:spPr>
      </p:pic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BA83A6E0-8DD8-2C46-8FBF-57F06FD53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1797" r="36175"/>
          <a:stretch/>
        </p:blipFill>
        <p:spPr>
          <a:xfrm>
            <a:off x="7133263" y="-851312"/>
            <a:ext cx="2010737" cy="6846123"/>
          </a:xfrm>
          <a:prstGeom prst="rect">
            <a:avLst/>
          </a:prstGeom>
        </p:spPr>
      </p:pic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DECE6A4B-1F30-974E-8DA5-1A9D526099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8056" y="1675127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7" name="Espace réservé pour une image  20">
            <a:extLst>
              <a:ext uri="{FF2B5EF4-FFF2-40B4-BE49-F238E27FC236}">
                <a16:creationId xmlns:a16="http://schemas.microsoft.com/office/drawing/2014/main" id="{E090B88F-2B23-E043-A376-F33715E5BC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4853" y="3063307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9" name="Espace réservé du texte 22">
            <a:extLst>
              <a:ext uri="{FF2B5EF4-FFF2-40B4-BE49-F238E27FC236}">
                <a16:creationId xmlns:a16="http://schemas.microsoft.com/office/drawing/2014/main" id="{8C26469A-5D3E-7847-BF5A-A2BBE6DD61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253" y="4121076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Espace réservé du texte 30">
            <a:extLst>
              <a:ext uri="{FF2B5EF4-FFF2-40B4-BE49-F238E27FC236}">
                <a16:creationId xmlns:a16="http://schemas.microsoft.com/office/drawing/2014/main" id="{84548946-7B2A-D64F-A8F7-512E677731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253" y="433262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92830989-0A37-F643-9E00-8640ECCD62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253" y="455968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7D886E70-A34A-354C-ABB1-99EE84D7C8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253" y="478759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489E5E1-5E61-9141-9D79-AACEC27058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8056" y="3106468"/>
            <a:ext cx="1739293" cy="535167"/>
          </a:xfrm>
          <a:prstGeom prst="rect">
            <a:avLst/>
          </a:prstGeom>
        </p:spPr>
      </p:pic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7E481329-B570-124C-ABB1-45509A39BA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6635" y="4784743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246DECD-3470-6442-A84C-3BBE0D421A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2057" t="35751" r="35103" b="25239"/>
          <a:stretch/>
        </p:blipFill>
        <p:spPr>
          <a:xfrm rot="16200000">
            <a:off x="4059534" y="3341830"/>
            <a:ext cx="1105189" cy="25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668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6" t="11271" r="27089" b="30850"/>
          <a:stretch/>
        </p:blipFill>
        <p:spPr>
          <a:xfrm>
            <a:off x="5707117" y="1664704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4739155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40896" b="27716"/>
          <a:stretch/>
        </p:blipFill>
        <p:spPr>
          <a:xfrm>
            <a:off x="6768663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4745741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6" t="31045" r="40097" b="26623"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7097202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27918" b="28339"/>
          <a:stretch/>
        </p:blipFill>
        <p:spPr>
          <a:xfrm>
            <a:off x="6768663" y="1922174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9647199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31795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 rot="1955692">
            <a:off x="6200758" y="1337434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66399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5609675" y="1791626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181526" y="253734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3040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20828193">
            <a:off x="5704274" y="1904148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493474">
            <a:off x="211491" y="277017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1313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>
            <a:off x="5686098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1466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>
            <a:off x="5123739" y="1562620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 rot="14314434">
            <a:off x="332543" y="443299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793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854C33-3968-6840-B7EC-1A8A2E800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9041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19677421">
            <a:off x="5135725" y="1427890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666261">
            <a:off x="196508" y="437767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1415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20791409">
            <a:off x="4377628" y="2196432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8396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854C33-3968-6840-B7EC-1A8A2E800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57387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B442D3-0690-A348-8E20-A26D5EDC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174809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30" y="0"/>
            <a:ext cx="4198937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B89EA-1F84-3340-BC4B-00B7475585C6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B50600-242A-3E42-A7CE-30424253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658175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DADDE8-1CFD-624B-938F-54A2ED75573C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1" y="0"/>
            <a:ext cx="4424516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DBD92C3-5375-D54C-B84B-09CD32D9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6534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ion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solidFill>
            <a:schemeClr val="bg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bg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bg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073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0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6" y="1317909"/>
            <a:ext cx="4649788" cy="167798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06023EA-9A95-3F4A-BBBA-9E47873D22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8323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19" y="3698482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0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6" y="3578226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936301491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0"/>
            <a:ext cx="2367492" cy="62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6" y="3578226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1" y="336917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3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5" y="-18598"/>
            <a:ext cx="4633832" cy="22191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5452347-CD83-D646-8949-409002917C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858384" y="3642087"/>
            <a:ext cx="2147906" cy="6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48598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073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0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6" y="1317909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297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sp>
        <p:nvSpPr>
          <p:cNvPr id="19" name="Espace réservé pour une image  20">
            <a:extLst>
              <a:ext uri="{FF2B5EF4-FFF2-40B4-BE49-F238E27FC236}">
                <a16:creationId xmlns:a16="http://schemas.microsoft.com/office/drawing/2014/main" id="{729AD697-0BE6-9145-9623-B01E096F5E6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725451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34" name="Image 3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31DAEF-F2F0-BC47-9D30-B72A3F21595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03157" y="2336440"/>
            <a:ext cx="3458299" cy="13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4617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6486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363783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E7B5A-33AE-8745-B28F-FB6F40E54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740480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4564B-9C1E-5342-AE8A-5609179E4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511" y="4757686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43997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ABDBE-8D56-7146-BD73-659C04965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302177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18F19D-12FE-6444-9C9E-15D8C5F74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6611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906572-4C75-B14D-A7B7-51D521F34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10942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9CFB4D-55C9-8649-9331-A8BAE2125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25433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40794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n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8773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25451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2908422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2A67C2-755E-E446-87E0-185E13CB9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42556" b="35103"/>
          <a:stretch/>
        </p:blipFill>
        <p:spPr>
          <a:xfrm>
            <a:off x="6562629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00551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797" r="36175"/>
          <a:stretch/>
        </p:blipFill>
        <p:spPr>
          <a:xfrm>
            <a:off x="6761621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85FD28-6E45-D649-AB5C-DD725EEF7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90689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3" t="34892" r="41503" b="24093"/>
          <a:stretch/>
        </p:blipFill>
        <p:spPr>
          <a:xfrm>
            <a:off x="6612126" y="1208692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444037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8249" b="32352"/>
          <a:stretch/>
        </p:blipFill>
        <p:spPr>
          <a:xfrm>
            <a:off x="6589986" y="1261274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611151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DAAA08-9197-704B-8714-C09CD01E0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32588" b="28963"/>
          <a:stretch/>
        </p:blipFill>
        <p:spPr>
          <a:xfrm>
            <a:off x="6075090" y="1588390"/>
            <a:ext cx="3068910" cy="3258944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090812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40896" b="27716"/>
          <a:stretch/>
        </p:blipFill>
        <p:spPr>
          <a:xfrm>
            <a:off x="6768663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19847098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6" t="31045" r="40097" b="26623"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7012129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8956E-CF47-764F-8CD9-5F483A378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30208" b="25797"/>
          <a:stretch/>
        </p:blipFill>
        <p:spPr>
          <a:xfrm>
            <a:off x="6134440" y="1343017"/>
            <a:ext cx="3019106" cy="306081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3634863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27918" b="28339"/>
          <a:stretch/>
        </p:blipFill>
        <p:spPr>
          <a:xfrm>
            <a:off x="6768663" y="1922175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0481924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6" t="11271" r="27089" b="30850"/>
          <a:stretch/>
        </p:blipFill>
        <p:spPr>
          <a:xfrm>
            <a:off x="5707117" y="1664704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649291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46FAFCCC-9819-EC45-BCEE-77BD0805F35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391540" y="1617078"/>
            <a:ext cx="4627608" cy="171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8000" b="1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92124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7D7E549-0217-8347-B1C1-56EF40382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98" y="265006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3580459482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6429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 rot="1955692">
            <a:off x="6200758" y="1337434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0004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5609675" y="1791627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181527" y="253735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1011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20828193">
            <a:off x="5704275" y="1904149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493474">
            <a:off x="211491" y="277017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4638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CF8A78-1D64-E543-96B3-BA1238A76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23572" b="28963"/>
          <a:stretch/>
        </p:blipFill>
        <p:spPr>
          <a:xfrm>
            <a:off x="5202731" y="1740607"/>
            <a:ext cx="3773214" cy="32589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172469-766D-4E4E-BD87-8FC4640E5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23572" b="28963"/>
          <a:stretch/>
        </p:blipFill>
        <p:spPr>
          <a:xfrm rot="14638080">
            <a:off x="433580" y="255843"/>
            <a:ext cx="2470518" cy="21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65468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>
            <a:off x="5686099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3480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>
            <a:off x="5123739" y="1562621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 rot="14314434">
            <a:off x="332544" y="443300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037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8368D2-F88E-D947-BF61-E99168989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25509" b="25797"/>
          <a:stretch/>
        </p:blipFill>
        <p:spPr>
          <a:xfrm>
            <a:off x="5863858" y="2290815"/>
            <a:ext cx="3179245" cy="2778262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B3A1B1-E76B-6C41-BFE2-3CB7EBFA2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25509" b="25797"/>
          <a:stretch/>
        </p:blipFill>
        <p:spPr>
          <a:xfrm rot="15709775">
            <a:off x="381596" y="412167"/>
            <a:ext cx="1816261" cy="15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6817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19677421">
            <a:off x="5135725" y="1427891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666261">
            <a:off x="196508" y="437767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6094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20791409">
            <a:off x="4377629" y="2196432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963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46FAFCCC-9819-EC45-BCEE-77BD0805F35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391540" y="1617078"/>
            <a:ext cx="4627608" cy="171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8000" b="1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92124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7D7E549-0217-8347-B1C1-56EF403823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98" y="265006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62428409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10DED1-4D8D-0240-B328-173DFCE995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7F9B02-54DA-5745-81B8-AB2D4F280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321337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2FAA45-A175-2D48-B2F6-3CA50046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800716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31" y="0"/>
            <a:ext cx="4198937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04E02-26DA-0749-945A-5C7B8AF9D696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F1C3E-014E-9644-91DC-2A6F0BE8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15005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5D85D5-4C73-6942-AFBC-AEEC070F8DB0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1" y="0"/>
            <a:ext cx="4424516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A325D3-F9EB-E44B-AA68-58F71B60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47229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074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1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7" y="1317909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2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45197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20" y="369848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1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7FD0154-C157-2547-9958-C47A879BB2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7" y="3578227"/>
            <a:ext cx="2481263" cy="787400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215142948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1"/>
            <a:ext cx="2367492" cy="62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7" y="3578227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2" y="336918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3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5" y="-18598"/>
            <a:ext cx="4633832" cy="221914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F8E03D3-F1C1-4948-8564-74A23E7CA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63" y="367903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989860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597223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097017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2934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837B6A58-2FED-8F4B-B25E-59D634886980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7E8C0D1-914A-9A45-AF1F-1D528D3CD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1" y="252687"/>
            <a:ext cx="1701740" cy="251847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1421E4A-6776-5346-9693-85C721D52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0262" y="3080768"/>
            <a:ext cx="1739294" cy="535167"/>
          </a:xfrm>
          <a:prstGeom prst="rect">
            <a:avLst/>
          </a:prstGeom>
        </p:spPr>
      </p:pic>
      <p:sp>
        <p:nvSpPr>
          <p:cNvPr id="38" name="Sous-titre 2">
            <a:extLst>
              <a:ext uri="{FF2B5EF4-FFF2-40B4-BE49-F238E27FC236}">
                <a16:creationId xmlns:a16="http://schemas.microsoft.com/office/drawing/2014/main" id="{452586A2-BEFB-2347-A917-5C178E25DD11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470904" y="655437"/>
            <a:ext cx="4780490" cy="35726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6000" b="1">
                <a:ln>
                  <a:solidFill>
                    <a:srgbClr val="FFFFFF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42" name="Image 41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692251CC-BE9C-8745-A8E6-9554AF71CF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938" b="33181"/>
          <a:stretch/>
        </p:blipFill>
        <p:spPr>
          <a:xfrm>
            <a:off x="1069159" y="1333148"/>
            <a:ext cx="1908776" cy="154132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1443FC6-7903-E147-BD1C-7AAD2964CE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83824" y="2062732"/>
            <a:ext cx="3492710" cy="261953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0DB0CD71-7F8D-324B-A17D-6C5257187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36146"/>
          <a:stretch/>
        </p:blipFill>
        <p:spPr>
          <a:xfrm>
            <a:off x="-646525" y="-375"/>
            <a:ext cx="4696530" cy="2249169"/>
          </a:xfrm>
          <a:prstGeom prst="rect">
            <a:avLst/>
          </a:prstGeom>
        </p:spPr>
      </p:pic>
      <p:sp>
        <p:nvSpPr>
          <p:cNvPr id="53" name="Espace réservé du texte 14">
            <a:extLst>
              <a:ext uri="{FF2B5EF4-FFF2-40B4-BE49-F238E27FC236}">
                <a16:creationId xmlns:a16="http://schemas.microsoft.com/office/drawing/2014/main" id="{D10ADBD6-F17B-CE4A-9D0C-145032675A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6999" y="1407915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54" name="Espace réservé pour une image  20">
            <a:extLst>
              <a:ext uri="{FF2B5EF4-FFF2-40B4-BE49-F238E27FC236}">
                <a16:creationId xmlns:a16="http://schemas.microsoft.com/office/drawing/2014/main" id="{1384FBA2-F20C-404D-983A-CF6E783767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72720" y="3033232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55" name="Espace réservé du texte 18">
            <a:extLst>
              <a:ext uri="{FF2B5EF4-FFF2-40B4-BE49-F238E27FC236}">
                <a16:creationId xmlns:a16="http://schemas.microsoft.com/office/drawing/2014/main" id="{D6AD3A04-D851-794C-B4F0-834E1A76D3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3489" y="4802998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Espace réservé du texte 22">
            <a:extLst>
              <a:ext uri="{FF2B5EF4-FFF2-40B4-BE49-F238E27FC236}">
                <a16:creationId xmlns:a16="http://schemas.microsoft.com/office/drawing/2014/main" id="{1ADEFAAD-E974-ED45-9175-05FADCABB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367" y="4167461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Espace réservé du texte 30">
            <a:extLst>
              <a:ext uri="{FF2B5EF4-FFF2-40B4-BE49-F238E27FC236}">
                <a16:creationId xmlns:a16="http://schemas.microsoft.com/office/drawing/2014/main" id="{AAE626D6-55F3-1846-9867-08700754EB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367" y="437901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62" name="Espace réservé du texte 30">
            <a:extLst>
              <a:ext uri="{FF2B5EF4-FFF2-40B4-BE49-F238E27FC236}">
                <a16:creationId xmlns:a16="http://schemas.microsoft.com/office/drawing/2014/main" id="{74E4A4E0-131D-1F4C-B795-D56916D561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0367" y="460606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63" name="Espace réservé du texte 30">
            <a:extLst>
              <a:ext uri="{FF2B5EF4-FFF2-40B4-BE49-F238E27FC236}">
                <a16:creationId xmlns:a16="http://schemas.microsoft.com/office/drawing/2014/main" id="{B8427E1B-66C9-D847-BCC7-FB4C471589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0367" y="483397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</p:spTree>
    <p:extLst>
      <p:ext uri="{BB962C8B-B14F-4D97-AF65-F5344CB8AC3E}">
        <p14:creationId xmlns:p14="http://schemas.microsoft.com/office/powerpoint/2010/main" val="2778776870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E7B5A-33AE-8745-B28F-FB6F40E54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985650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4564B-9C1E-5342-AE8A-5609179E4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511" y="4757686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76495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ABDBE-8D56-7146-BD73-659C04965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92368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18F19D-12FE-6444-9C9E-15D8C5F74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440280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906572-4C75-B14D-A7B7-51D521F34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702959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2"/>
            <a:ext cx="9144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9CFB4D-55C9-8649-9331-A8BAE2125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330329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358289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332173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no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878660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_BLEU_bordureno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7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955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5A4D2D-1AED-854D-A318-CCBF5068DD4E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B617F66E-EB3A-F94C-81CD-36A47C7D312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04186" y="-835269"/>
            <a:ext cx="4780490" cy="35726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8625" b="1" dirty="0">
                <a:ln>
                  <a:solidFill>
                    <a:srgbClr val="FFFFFF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7DC3839-BDF8-BE46-83A2-4AE376B819C9}"/>
              </a:ext>
            </a:extLst>
          </p:cNvPr>
          <p:cNvCxnSpPr>
            <a:cxnSpLocks/>
          </p:cNvCxnSpPr>
          <p:nvPr userDrawn="1"/>
        </p:nvCxnSpPr>
        <p:spPr>
          <a:xfrm>
            <a:off x="467736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E541783-E615-F64D-AAFE-7F466DD1A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042" y="2583692"/>
            <a:ext cx="1739293" cy="535167"/>
          </a:xfrm>
          <a:prstGeom prst="rect">
            <a:avLst/>
          </a:prstGeom>
        </p:spPr>
      </p:pic>
      <p:pic>
        <p:nvPicPr>
          <p:cNvPr id="21" name="Image 20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1E1F31B-703A-064C-8B19-A2C8DBBDD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38" b="33181"/>
          <a:stretch/>
        </p:blipFill>
        <p:spPr>
          <a:xfrm>
            <a:off x="2613427" y="3713046"/>
            <a:ext cx="1635465" cy="13206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E0A62EC-3C48-9E4D-9E1F-BF1DED21C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1161"/>
          <a:stretch/>
        </p:blipFill>
        <p:spPr>
          <a:xfrm>
            <a:off x="469428" y="3838824"/>
            <a:ext cx="2992601" cy="13206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8778429-BB2E-5844-BE7F-A232FAC72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535"/>
          <a:stretch/>
        </p:blipFill>
        <p:spPr>
          <a:xfrm>
            <a:off x="2605832" y="4177088"/>
            <a:ext cx="2321091" cy="98295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A3AA140-6AAA-9042-9F3D-EC13D2D294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272" y="3798337"/>
            <a:ext cx="2026933" cy="15202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C0A94E-24A3-A149-ABCE-8D5E12E92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895"/>
          <a:stretch/>
        </p:blipFill>
        <p:spPr>
          <a:xfrm>
            <a:off x="4885802" y="4065615"/>
            <a:ext cx="2276219" cy="109437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375AA6A-809A-D14D-AC88-EBF87BF1269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67736" y="2571750"/>
            <a:ext cx="1739294" cy="535167"/>
          </a:xfrm>
          <a:prstGeom prst="rect">
            <a:avLst/>
          </a:prstGeom>
        </p:spPr>
      </p:pic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DF6944CE-A226-3344-852E-315425668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036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9" name="Espace réservé pour une image  20">
            <a:extLst>
              <a:ext uri="{FF2B5EF4-FFF2-40B4-BE49-F238E27FC236}">
                <a16:creationId xmlns:a16="http://schemas.microsoft.com/office/drawing/2014/main" id="{AF469EF0-D360-7B44-B271-26A6D0C832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91975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A3645F1C-665B-524A-8257-5F44E8E32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6383" y="4769209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A3C9D50F-469E-FC46-B5B4-891E49D45B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407" y="3985096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EDCFE19D-6C5C-804A-B233-EF5ED56E5E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7" y="427825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BE4ADA59-667F-E64C-826D-CDCD2CB76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407" y="4523596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EDE3220-4123-1844-9401-4F22FF3DAF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407" y="476979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</p:spTree>
    <p:extLst>
      <p:ext uri="{BB962C8B-B14F-4D97-AF65-F5344CB8AC3E}">
        <p14:creationId xmlns:p14="http://schemas.microsoft.com/office/powerpoint/2010/main" val="32549308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2A67C2-755E-E446-87E0-185E13CB9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42556" b="35103"/>
          <a:stretch/>
        </p:blipFill>
        <p:spPr>
          <a:xfrm>
            <a:off x="6562629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0738068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797" r="36175"/>
          <a:stretch/>
        </p:blipFill>
        <p:spPr>
          <a:xfrm>
            <a:off x="6761621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85FD28-6E45-D649-AB5C-DD725EEF7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1576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3" t="34892" r="41503" b="24093"/>
          <a:stretch/>
        </p:blipFill>
        <p:spPr>
          <a:xfrm>
            <a:off x="6612126" y="1208692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08348805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8249" b="32352"/>
          <a:stretch/>
        </p:blipFill>
        <p:spPr>
          <a:xfrm>
            <a:off x="6589986" y="1261274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3448072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DAAA08-9197-704B-8714-C09CD01E0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32588" b="28963"/>
          <a:stretch/>
        </p:blipFill>
        <p:spPr>
          <a:xfrm>
            <a:off x="6075090" y="1588390"/>
            <a:ext cx="3068910" cy="3258944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62077969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40896" b="27716"/>
          <a:stretch/>
        </p:blipFill>
        <p:spPr>
          <a:xfrm>
            <a:off x="6768663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58729968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6" t="31045" r="40097" b="26623"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31286499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8956E-CF47-764F-8CD9-5F483A378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30208" b="25797"/>
          <a:stretch/>
        </p:blipFill>
        <p:spPr>
          <a:xfrm>
            <a:off x="6134440" y="1343017"/>
            <a:ext cx="3019106" cy="306081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01799906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27918" b="28339"/>
          <a:stretch/>
        </p:blipFill>
        <p:spPr>
          <a:xfrm>
            <a:off x="6768663" y="1922175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42215598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6" t="11271" r="27089" b="30850"/>
          <a:stretch/>
        </p:blipFill>
        <p:spPr>
          <a:xfrm>
            <a:off x="5707117" y="1664704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2"/>
            <a:ext cx="3257550" cy="5948363"/>
          </a:xfrm>
        </p:spPr>
        <p:txBody>
          <a:bodyPr/>
          <a:lstStyle>
            <a:lvl1pPr>
              <a:defRPr sz="49598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34269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5A4D2D-1AED-854D-A318-CCBF5068DD4E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7DC3839-BDF8-BE46-83A2-4AE376B819C9}"/>
              </a:ext>
            </a:extLst>
          </p:cNvPr>
          <p:cNvCxnSpPr>
            <a:cxnSpLocks/>
          </p:cNvCxnSpPr>
          <p:nvPr userDrawn="1"/>
        </p:nvCxnSpPr>
        <p:spPr>
          <a:xfrm>
            <a:off x="467736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E541783-E615-F64D-AAFE-7F466DD1A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042" y="2583692"/>
            <a:ext cx="1739293" cy="535167"/>
          </a:xfrm>
          <a:prstGeom prst="rect">
            <a:avLst/>
          </a:prstGeom>
        </p:spPr>
      </p:pic>
      <p:pic>
        <p:nvPicPr>
          <p:cNvPr id="21" name="Image 20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1E1F31B-703A-064C-8B19-A2C8DBBDD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38" b="33181"/>
          <a:stretch/>
        </p:blipFill>
        <p:spPr>
          <a:xfrm>
            <a:off x="2613427" y="3713046"/>
            <a:ext cx="1635465" cy="13206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E0A62EC-3C48-9E4D-9E1F-BF1DED21C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1161"/>
          <a:stretch/>
        </p:blipFill>
        <p:spPr>
          <a:xfrm>
            <a:off x="469428" y="3838824"/>
            <a:ext cx="2992601" cy="13206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8778429-BB2E-5844-BE7F-A232FAC72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535"/>
          <a:stretch/>
        </p:blipFill>
        <p:spPr>
          <a:xfrm>
            <a:off x="2605832" y="4177088"/>
            <a:ext cx="2321091" cy="98295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A3AA140-6AAA-9042-9F3D-EC13D2D294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272" y="3798337"/>
            <a:ext cx="2026933" cy="15202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FC0A94E-24A3-A149-ABCE-8D5E12E92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895"/>
          <a:stretch/>
        </p:blipFill>
        <p:spPr>
          <a:xfrm>
            <a:off x="4885802" y="4065615"/>
            <a:ext cx="2276219" cy="1094377"/>
          </a:xfrm>
          <a:prstGeom prst="rect">
            <a:avLst/>
          </a:prstGeom>
        </p:spPr>
      </p:pic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DF6944CE-A226-3344-852E-315425668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036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A3645F1C-665B-524A-8257-5F44E8E32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6383" y="4769209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A3C9D50F-469E-FC46-B5B4-891E49D45B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407" y="3985096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EDCFE19D-6C5C-804A-B233-EF5ED56E5E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7" y="427825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BE4ADA59-667F-E64C-826D-CDCD2CB76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407" y="4523596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5EDE3220-4123-1844-9401-4F22FF3DAF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407" y="476979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28" name="Image 27" descr="Une image contenant texte&#10;&#10;Description générée automatiquement">
            <a:extLst>
              <a:ext uri="{FF2B5EF4-FFF2-40B4-BE49-F238E27FC236}">
                <a16:creationId xmlns:a16="http://schemas.microsoft.com/office/drawing/2014/main" id="{4D0E0410-5636-40A9-962E-6A09A8F4C7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67539" y="1978731"/>
            <a:ext cx="3458299" cy="1330954"/>
          </a:xfrm>
          <a:prstGeom prst="rect">
            <a:avLst/>
          </a:prstGeom>
        </p:spPr>
      </p:pic>
      <p:sp>
        <p:nvSpPr>
          <p:cNvPr id="35" name="Espace réservé pour une image  20">
            <a:extLst>
              <a:ext uri="{FF2B5EF4-FFF2-40B4-BE49-F238E27FC236}">
                <a16:creationId xmlns:a16="http://schemas.microsoft.com/office/drawing/2014/main" id="{9ECE7C4B-6CBB-4677-A079-0026F1B0C78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3042" y="2545000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87968134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32952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 rot="1955692">
            <a:off x="6200758" y="1337434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6498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5609675" y="1791627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181527" y="253735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70745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20828193">
            <a:off x="5704275" y="1904149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493474">
            <a:off x="211491" y="277017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68732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CF8A78-1D64-E543-96B3-BA1238A76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23572" b="28963"/>
          <a:stretch/>
        </p:blipFill>
        <p:spPr>
          <a:xfrm>
            <a:off x="5202731" y="1740607"/>
            <a:ext cx="3773214" cy="32589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172469-766D-4E4E-BD87-8FC4640E5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23572" b="28963"/>
          <a:stretch/>
        </p:blipFill>
        <p:spPr>
          <a:xfrm rot="14638080">
            <a:off x="433580" y="255843"/>
            <a:ext cx="2470518" cy="21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14456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>
            <a:off x="5686099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72927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>
            <a:off x="5123739" y="1562621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 rot="14314434">
            <a:off x="332544" y="443300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735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8368D2-F88E-D947-BF61-E99168989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25509" b="25797"/>
          <a:stretch/>
        </p:blipFill>
        <p:spPr>
          <a:xfrm>
            <a:off x="5863858" y="2290815"/>
            <a:ext cx="3179245" cy="2778262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B3A1B1-E76B-6C41-BFE2-3CB7EBFA2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25509" b="25797"/>
          <a:stretch/>
        </p:blipFill>
        <p:spPr>
          <a:xfrm rot="15709775">
            <a:off x="381596" y="412167"/>
            <a:ext cx="1816261" cy="15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97512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19677421">
            <a:off x="5135725" y="1427891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666261">
            <a:off x="196508" y="437767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7386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20791409">
            <a:off x="4377629" y="2196432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3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029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25451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DB89DEF-97D1-7646-9D3F-5922EA08A9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6890424" y="2535099"/>
            <a:ext cx="3138000" cy="9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9412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5A4D2D-1AED-854D-A318-CCBF5068DD4E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7DC3839-BDF8-BE46-83A2-4AE376B819C9}"/>
              </a:ext>
            </a:extLst>
          </p:cNvPr>
          <p:cNvCxnSpPr>
            <a:cxnSpLocks/>
          </p:cNvCxnSpPr>
          <p:nvPr userDrawn="1"/>
        </p:nvCxnSpPr>
        <p:spPr>
          <a:xfrm>
            <a:off x="751200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E541783-E615-F64D-AAFE-7F466DD1A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506" y="2583692"/>
            <a:ext cx="1739293" cy="535167"/>
          </a:xfrm>
          <a:prstGeom prst="rect">
            <a:avLst/>
          </a:prstGeom>
        </p:spPr>
      </p:pic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DF6944CE-A226-3344-852E-315425668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500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A3645F1C-665B-524A-8257-5F44E8E32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6383" y="4769209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698256BB-08CD-5149-A4AD-9B74116A1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421" y="4084809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Espace réservé du texte 30">
            <a:extLst>
              <a:ext uri="{FF2B5EF4-FFF2-40B4-BE49-F238E27FC236}">
                <a16:creationId xmlns:a16="http://schemas.microsoft.com/office/drawing/2014/main" id="{5150ED72-E517-1640-A218-BD37CD1646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21" y="429636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8" name="Espace réservé du texte 30">
            <a:extLst>
              <a:ext uri="{FF2B5EF4-FFF2-40B4-BE49-F238E27FC236}">
                <a16:creationId xmlns:a16="http://schemas.microsoft.com/office/drawing/2014/main" id="{CA575152-80F1-D241-9B2F-4A73817341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21" y="452341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C30E2406-6B7C-134D-9EBC-6BD818C70B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421" y="475132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91C4841C-5627-48BC-AA08-A1467D36DA5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04186" y="-835269"/>
            <a:ext cx="4780490" cy="35726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8625" b="1" dirty="0">
                <a:ln>
                  <a:solidFill>
                    <a:srgbClr val="FFFFFF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7DC8830B-F4EA-4476-8DF3-80FDDFC41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736" y="2571750"/>
            <a:ext cx="1739294" cy="535167"/>
          </a:xfrm>
          <a:prstGeom prst="rect">
            <a:avLst/>
          </a:prstGeom>
        </p:spPr>
      </p:pic>
      <p:sp>
        <p:nvSpPr>
          <p:cNvPr id="23" name="Espace réservé pour une image  20">
            <a:extLst>
              <a:ext uri="{FF2B5EF4-FFF2-40B4-BE49-F238E27FC236}">
                <a16:creationId xmlns:a16="http://schemas.microsoft.com/office/drawing/2014/main" id="{FB4CC967-3846-4676-BD01-5757350FDE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91975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2160431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10DED1-4D8D-0240-B328-173DFCE995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7F9B02-54DA-5745-81B8-AB2D4F280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293168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2FAA45-A175-2D48-B2F6-3CA50046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159738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31" y="0"/>
            <a:ext cx="4198937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04E02-26DA-0749-945A-5C7B8AF9D696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2" y="539534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F1C3E-014E-9644-91DC-2A6F0BE8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573040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5D85D5-4C73-6942-AFBC-AEEC070F8DB0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1" y="0"/>
            <a:ext cx="4424516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A325D3-F9EB-E44B-AA68-58F71B60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829967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074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1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7" y="1317909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2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41971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20" y="369848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1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7FD0154-C157-2547-9958-C47A879BB2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7" y="3578227"/>
            <a:ext cx="2481263" cy="787400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3561881666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1"/>
            <a:ext cx="2367492" cy="62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7" y="3578227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2" y="336918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3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5" y="-18598"/>
            <a:ext cx="4633832" cy="221914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F8E03D3-F1C1-4948-8564-74A23E7CA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63" y="3679033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0758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5A4D2D-1AED-854D-A318-CCBF5068DD4E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7DC3839-BDF8-BE46-83A2-4AE376B819C9}"/>
              </a:ext>
            </a:extLst>
          </p:cNvPr>
          <p:cNvCxnSpPr>
            <a:cxnSpLocks/>
          </p:cNvCxnSpPr>
          <p:nvPr userDrawn="1"/>
        </p:nvCxnSpPr>
        <p:spPr>
          <a:xfrm>
            <a:off x="751200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E541783-E615-F64D-AAFE-7F466DD1A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506" y="2583692"/>
            <a:ext cx="1739293" cy="535167"/>
          </a:xfrm>
          <a:prstGeom prst="rect">
            <a:avLst/>
          </a:prstGeom>
        </p:spPr>
      </p:pic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DF6944CE-A226-3344-852E-3154256689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500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30" name="Espace réservé du texte 18">
            <a:extLst>
              <a:ext uri="{FF2B5EF4-FFF2-40B4-BE49-F238E27FC236}">
                <a16:creationId xmlns:a16="http://schemas.microsoft.com/office/drawing/2014/main" id="{A3645F1C-665B-524A-8257-5F44E8E32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76383" y="4769209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698256BB-08CD-5149-A4AD-9B74116A1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421" y="4084809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Espace réservé du texte 30">
            <a:extLst>
              <a:ext uri="{FF2B5EF4-FFF2-40B4-BE49-F238E27FC236}">
                <a16:creationId xmlns:a16="http://schemas.microsoft.com/office/drawing/2014/main" id="{5150ED72-E517-1640-A218-BD37CD1646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21" y="429636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8" name="Espace réservé du texte 30">
            <a:extLst>
              <a:ext uri="{FF2B5EF4-FFF2-40B4-BE49-F238E27FC236}">
                <a16:creationId xmlns:a16="http://schemas.microsoft.com/office/drawing/2014/main" id="{CA575152-80F1-D241-9B2F-4A73817341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21" y="452341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C30E2406-6B7C-134D-9EBC-6BD818C70B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421" y="475132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3CAA469-6E3D-43C2-9DD2-5C3F4B9D1F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67539" y="1978731"/>
            <a:ext cx="3458299" cy="1330954"/>
          </a:xfrm>
          <a:prstGeom prst="rect">
            <a:avLst/>
          </a:prstGeom>
        </p:spPr>
      </p:pic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D525093C-B89B-4CEB-BAE3-3C4096A6ADA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200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518824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DBA42E8-EDF2-B248-AAB8-20CCEEB75354}"/>
              </a:ext>
            </a:extLst>
          </p:cNvPr>
          <p:cNvCxnSpPr>
            <a:cxnSpLocks/>
          </p:cNvCxnSpPr>
          <p:nvPr userDrawn="1"/>
        </p:nvCxnSpPr>
        <p:spPr>
          <a:xfrm>
            <a:off x="2523968" y="2199502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CA36B49F-AACD-8249-8142-D733EAAFBB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938" b="33181"/>
          <a:stretch/>
        </p:blipFill>
        <p:spPr>
          <a:xfrm rot="1866719">
            <a:off x="888531" y="2484473"/>
            <a:ext cx="1843952" cy="148897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831EA2F-1EDC-FC43-97E5-8D786C2FC8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849" b="33508"/>
          <a:stretch/>
        </p:blipFill>
        <p:spPr>
          <a:xfrm>
            <a:off x="0" y="-677027"/>
            <a:ext cx="2030016" cy="20596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26F539F2-2CF7-BF44-9469-B42788628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28" r="1" b="24296"/>
          <a:stretch/>
        </p:blipFill>
        <p:spPr>
          <a:xfrm>
            <a:off x="636463" y="327935"/>
            <a:ext cx="2048250" cy="150894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7817846-3DCF-D642-9370-1EAB351F6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95" t="30019" r="-1" b="-1"/>
          <a:stretch/>
        </p:blipFill>
        <p:spPr>
          <a:xfrm>
            <a:off x="1709961" y="0"/>
            <a:ext cx="1856353" cy="1338267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15C42CCC-23D7-5E4C-AA4F-479AC4650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43328" t="-1" r="29597" b="28040"/>
          <a:stretch/>
        </p:blipFill>
        <p:spPr>
          <a:xfrm>
            <a:off x="0" y="2513938"/>
            <a:ext cx="819872" cy="163431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528238E-000E-3F47-8169-98C0C30B6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583"/>
          <a:stretch/>
        </p:blipFill>
        <p:spPr>
          <a:xfrm>
            <a:off x="-566259" y="1479952"/>
            <a:ext cx="2276219" cy="127042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21C3D590-E597-1044-8829-69B1EE88784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42671" y="2937581"/>
            <a:ext cx="1739294" cy="535167"/>
          </a:xfrm>
          <a:prstGeom prst="rect">
            <a:avLst/>
          </a:prstGeom>
        </p:spPr>
      </p:pic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2C217B2C-F173-6D4A-AA46-1CF288293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4381" y="1554056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41" name="Espace réservé pour une image  20">
            <a:extLst>
              <a:ext uri="{FF2B5EF4-FFF2-40B4-BE49-F238E27FC236}">
                <a16:creationId xmlns:a16="http://schemas.microsoft.com/office/drawing/2014/main" id="{DA59EF56-06A1-134B-98AA-DCC94AAE96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3122" y="2879678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42" name="Espace réservé du texte 18">
            <a:extLst>
              <a:ext uri="{FF2B5EF4-FFF2-40B4-BE49-F238E27FC236}">
                <a16:creationId xmlns:a16="http://schemas.microsoft.com/office/drawing/2014/main" id="{3CECA85F-7B46-5244-A098-EC75D1AF9A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41478" y="4768032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Espace réservé du texte 22">
            <a:extLst>
              <a:ext uri="{FF2B5EF4-FFF2-40B4-BE49-F238E27FC236}">
                <a16:creationId xmlns:a16="http://schemas.microsoft.com/office/drawing/2014/main" id="{D1E5B786-903C-AD47-91BA-D673E64EF4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041" y="4150126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Espace réservé du texte 30">
            <a:extLst>
              <a:ext uri="{FF2B5EF4-FFF2-40B4-BE49-F238E27FC236}">
                <a16:creationId xmlns:a16="http://schemas.microsoft.com/office/drawing/2014/main" id="{012AF968-17AD-5C48-86B4-8D2DE78E8B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041" y="436167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45" name="Espace réservé du texte 30">
            <a:extLst>
              <a:ext uri="{FF2B5EF4-FFF2-40B4-BE49-F238E27FC236}">
                <a16:creationId xmlns:a16="http://schemas.microsoft.com/office/drawing/2014/main" id="{9E21CBAE-804A-E84F-BF39-D05008BF1D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041" y="458873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ACF2EC4D-D337-7C4B-907A-440CA74728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041" y="481664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</p:spTree>
    <p:extLst>
      <p:ext uri="{BB962C8B-B14F-4D97-AF65-F5344CB8AC3E}">
        <p14:creationId xmlns:p14="http://schemas.microsoft.com/office/powerpoint/2010/main" val="647156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B63144-2EC4-1D4F-AA34-0B32FF6A09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6999" y="3080768"/>
            <a:ext cx="1739294" cy="5351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2345AFE-D7E4-E14F-A2BD-6AE84E2B5E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407"/>
          <a:stretch/>
        </p:blipFill>
        <p:spPr>
          <a:xfrm>
            <a:off x="0" y="152731"/>
            <a:ext cx="2090992" cy="2419019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99329CD4-6498-FD4B-B228-98E36A2B5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1797" r="36175"/>
          <a:stretch/>
        </p:blipFill>
        <p:spPr>
          <a:xfrm>
            <a:off x="7133263" y="-851312"/>
            <a:ext cx="2010737" cy="6846123"/>
          </a:xfrm>
          <a:prstGeom prst="rect">
            <a:avLst/>
          </a:prstGeom>
        </p:spPr>
      </p:pic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F46EC0B-21D0-6B43-843C-4E3462D970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8056" y="1675127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2" name="Espace réservé pour une image  20">
            <a:extLst>
              <a:ext uri="{FF2B5EF4-FFF2-40B4-BE49-F238E27FC236}">
                <a16:creationId xmlns:a16="http://schemas.microsoft.com/office/drawing/2014/main" id="{EE897D7F-8DB6-B144-921D-51428FD665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4853" y="3063307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7AEBFDC0-1565-D642-87CE-1B84A7F779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7589" y="4802998"/>
            <a:ext cx="1702522" cy="210773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pPr defTabSz="685800">
              <a:defRPr/>
            </a:pPr>
            <a:r>
              <a:rPr 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800" b="1" err="1">
                <a:solidFill>
                  <a:srgbClr val="FFFFFF"/>
                </a:solidFill>
                <a:latin typeface="Century Gothic" panose="020B0502020202020204" pitchFamily="34" charset="0"/>
              </a:rPr>
              <a:t>n°XX</a:t>
            </a:r>
            <a:endParaRPr 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7E788758-A00C-9E4B-A989-09B83AC41D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253" y="4121076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Espace réservé du texte 30">
            <a:extLst>
              <a:ext uri="{FF2B5EF4-FFF2-40B4-BE49-F238E27FC236}">
                <a16:creationId xmlns:a16="http://schemas.microsoft.com/office/drawing/2014/main" id="{1FBBC045-66C0-824E-91CA-6D0ACCE3FD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253" y="433262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6" name="Espace réservé du texte 30">
            <a:extLst>
              <a:ext uri="{FF2B5EF4-FFF2-40B4-BE49-F238E27FC236}">
                <a16:creationId xmlns:a16="http://schemas.microsoft.com/office/drawing/2014/main" id="{8871A847-F24E-C743-89F5-A0935B15AC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253" y="455968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7" name="Espace réservé du texte 30">
            <a:extLst>
              <a:ext uri="{FF2B5EF4-FFF2-40B4-BE49-F238E27FC236}">
                <a16:creationId xmlns:a16="http://schemas.microsoft.com/office/drawing/2014/main" id="{933099A5-D626-0F44-BC24-9313DF11CF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253" y="478759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B3EC398-D181-C347-818C-B75A126363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2057" t="35751" r="35103" b="25239"/>
          <a:stretch/>
        </p:blipFill>
        <p:spPr>
          <a:xfrm rot="16200000">
            <a:off x="4059534" y="3341830"/>
            <a:ext cx="1105189" cy="25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8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84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2495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E7B5A-33AE-8745-B28F-FB6F40E54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22744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4564B-9C1E-5342-AE8A-5609179E4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511" y="4757684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90847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ABDBE-8D56-7146-BD73-659C04965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97351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18F19D-12FE-6444-9C9E-15D8C5F74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7435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46FAFCCC-9819-EC45-BCEE-77BD0805F35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391540" y="1617078"/>
            <a:ext cx="4627608" cy="171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8000" b="1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94012CEB-7088-D649-8CC5-29CCE7BF0D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/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 b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Mois Année / Étude </a:t>
            </a:r>
            <a:r>
              <a:rPr lang="fr-FR" sz="1000" b="1" err="1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n°XX</a:t>
            </a:r>
            <a:endParaRPr lang="fr-FR" sz="10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92124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</p:spTree>
    <p:extLst>
      <p:ext uri="{BB962C8B-B14F-4D97-AF65-F5344CB8AC3E}">
        <p14:creationId xmlns:p14="http://schemas.microsoft.com/office/powerpoint/2010/main" val="46994660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906572-4C75-B14D-A7B7-51D521F34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99561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0"/>
            <a:ext cx="9144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9CFB4D-55C9-8649-9331-A8BAE2125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0159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84906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n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2605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2A67C2-755E-E446-87E0-185E13CB9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42556" b="35103"/>
          <a:stretch/>
        </p:blipFill>
        <p:spPr>
          <a:xfrm>
            <a:off x="6562627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2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6739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797" r="36175"/>
          <a:stretch/>
        </p:blipFill>
        <p:spPr>
          <a:xfrm>
            <a:off x="6761619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85FD28-6E45-D649-AB5C-DD725EEF7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8" y="4819177"/>
            <a:ext cx="249413" cy="1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8104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3" t="34892" r="41503" b="24093"/>
          <a:stretch/>
        </p:blipFill>
        <p:spPr>
          <a:xfrm>
            <a:off x="6612126" y="1208690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39585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8249" b="32352"/>
          <a:stretch/>
        </p:blipFill>
        <p:spPr>
          <a:xfrm>
            <a:off x="6589986" y="1261272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111128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6" t="11271" r="27089" b="30850"/>
          <a:stretch/>
        </p:blipFill>
        <p:spPr>
          <a:xfrm>
            <a:off x="5707117" y="1664703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2504476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40896" b="27716"/>
          <a:stretch/>
        </p:blipFill>
        <p:spPr>
          <a:xfrm>
            <a:off x="6768662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2545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2A234B-17AC-8B4E-BFDA-D269083AFF8A}"/>
              </a:ext>
            </a:extLst>
          </p:cNvPr>
          <p:cNvSpPr/>
          <p:nvPr userDrawn="1"/>
        </p:nvSpPr>
        <p:spPr>
          <a:xfrm>
            <a:off x="8628895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5C2507-B1F0-3845-875D-1FE6D15F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46FAFCCC-9819-EC45-BCEE-77BD0805F35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6391540" y="1617078"/>
            <a:ext cx="4627608" cy="171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8000" b="1">
                <a:ln>
                  <a:noFill/>
                </a:ln>
                <a:solidFill>
                  <a:schemeClr val="tx1"/>
                </a:solidFill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10" name="Image 9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80FEE973-688B-1749-A65A-118C44828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B72403-BC60-9D45-9A12-7D730F2E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B6CB6B-A279-CC49-BD50-95184D006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3AEEB8-5E90-FE46-86DC-D7D58A5FB50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58793" y="2594437"/>
            <a:ext cx="1716075" cy="528023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51C8E1-9290-534D-9B87-5EFCDF8AD0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59408" y="1456303"/>
            <a:ext cx="4687887" cy="662778"/>
          </a:xfrm>
        </p:spPr>
        <p:txBody>
          <a:bodyPr/>
          <a:lstStyle>
            <a:lvl1pPr algn="ctr">
              <a:defRPr sz="44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C3037028-3063-8A4F-8640-57C497E320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92124" y="2567831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D54E6A2-E200-F747-B02C-AC7767DDC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3989388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BD288D-F114-6941-B879-9112538812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75" y="428254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id="{1EF58E79-03D8-EB42-9426-5AE7602FB3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175" y="4527888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id="{89D47DC4-278D-8449-83E5-AAC196E26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175" y="4774084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BB005058-F93C-484D-9F73-1932216B1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364391179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6" t="31045" r="40097" b="26623"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1500629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3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27918" b="28339"/>
          <a:stretch/>
        </p:blipFill>
        <p:spPr>
          <a:xfrm>
            <a:off x="6768662" y="1922173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2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0"/>
            <a:ext cx="3257550" cy="5948363"/>
          </a:xfrm>
        </p:spPr>
        <p:txBody>
          <a:bodyPr/>
          <a:lstStyle>
            <a:lvl1pPr>
              <a:defRPr sz="49600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080213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4894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 rot="1955692">
            <a:off x="6200757" y="1337433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211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5609675" y="1791625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181525" y="253733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4371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20828193">
            <a:off x="5704273" y="1904147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493474">
            <a:off x="211491" y="277016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2788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>
            <a:off x="5686097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7169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>
            <a:off x="5123739" y="1562619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 rot="14314434">
            <a:off x="332542" y="443298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4647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19677421">
            <a:off x="5135725" y="1427889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666261">
            <a:off x="196508" y="437766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5844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20791409">
            <a:off x="4377627" y="2196431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1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141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FFDBCCE-FB21-2649-BED9-F8C468EDDCC3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F39365B-8AC8-CD4E-9F9D-64E64FAC1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1" y="252687"/>
            <a:ext cx="1701740" cy="2518471"/>
          </a:xfrm>
          <a:prstGeom prst="rect">
            <a:avLst/>
          </a:prstGeom>
        </p:spPr>
      </p:pic>
      <p:sp>
        <p:nvSpPr>
          <p:cNvPr id="20" name="Sous-titre 2">
            <a:extLst>
              <a:ext uri="{FF2B5EF4-FFF2-40B4-BE49-F238E27FC236}">
                <a16:creationId xmlns:a16="http://schemas.microsoft.com/office/drawing/2014/main" id="{0DD2E0F4-0473-8046-B51B-C28175BF5B5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470904" y="655437"/>
            <a:ext cx="4780490" cy="35726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6000" b="1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pic>
        <p:nvPicPr>
          <p:cNvPr id="22" name="Image 21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63DAD0C-1792-B344-922E-B02D2F453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1069159" y="1333148"/>
            <a:ext cx="1908776" cy="154132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F93A0F8-1219-2D4B-A006-6AAC7525BB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83824" y="2062732"/>
            <a:ext cx="3492710" cy="261953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7D6560D-7A14-3041-8F65-C7E7BD0B3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646525" y="-375"/>
            <a:ext cx="4696530" cy="2249169"/>
          </a:xfrm>
          <a:prstGeom prst="rect">
            <a:avLst/>
          </a:prstGeom>
        </p:spPr>
      </p:pic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442ED45D-553E-FD46-8F24-8AA31D8EA0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16999" y="1407915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27" name="Espace réservé pour une image  20">
            <a:extLst>
              <a:ext uri="{FF2B5EF4-FFF2-40B4-BE49-F238E27FC236}">
                <a16:creationId xmlns:a16="http://schemas.microsoft.com/office/drawing/2014/main" id="{FFF8B8C5-C2BD-A442-9656-07811CDA4B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80000" y="2987948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F963691D-2F98-AB43-B768-E84975D793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0367" y="4167461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Espace réservé du texte 30">
            <a:extLst>
              <a:ext uri="{FF2B5EF4-FFF2-40B4-BE49-F238E27FC236}">
                <a16:creationId xmlns:a16="http://schemas.microsoft.com/office/drawing/2014/main" id="{DE3302C1-4093-534D-9694-60814B8398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367" y="437901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id="{96EA8FF2-86E5-504E-B21E-4297F7CCD2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0367" y="4606067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352B2C42-F84D-D14A-A5F3-9B7F9AD1A7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0367" y="483397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:a16="http://schemas.microsoft.com/office/drawing/2014/main" id="{02A60048-9CC6-384D-B999-EE3ED1FB93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539" y="4721285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407F6526-8B7E-D644-A630-5799F281659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16999" y="3033232"/>
            <a:ext cx="1716075" cy="5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9009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10DED1-4D8D-0240-B328-173DFCE995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8" y="4819177"/>
            <a:ext cx="249413" cy="16172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7F9B02-54DA-5745-81B8-AB2D4F280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272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2FAA45-A175-2D48-B2F6-3CA50046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71979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29" y="0"/>
            <a:ext cx="4198937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04E02-26DA-0749-945A-5C7B8AF9D696}"/>
              </a:ext>
            </a:extLst>
          </p:cNvPr>
          <p:cNvSpPr/>
          <p:nvPr userDrawn="1"/>
        </p:nvSpPr>
        <p:spPr>
          <a:xfrm>
            <a:off x="8640566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F1C3E-014E-9644-91DC-2A6F0BE8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7943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5D85D5-4C73-6942-AFBC-AEEC070F8DB0}"/>
              </a:ext>
            </a:extLst>
          </p:cNvPr>
          <p:cNvSpPr/>
          <p:nvPr userDrawn="1"/>
        </p:nvSpPr>
        <p:spPr>
          <a:xfrm>
            <a:off x="8640566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0" y="0"/>
            <a:ext cx="4424516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A325D3-F9EB-E44B-AA68-58F71B60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76454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0" y="761122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072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59" y="4857681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5" y="1317908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0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4294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18" y="3698481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59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7FD0154-C157-2547-9958-C47A879BB2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5" y="3578225"/>
            <a:ext cx="2481263" cy="787400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76577900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59"/>
            <a:ext cx="2367492" cy="6264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5" y="3578225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0" y="336916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2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6" y="-18599"/>
            <a:ext cx="4633832" cy="221914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F8E03D3-F1C1-4948-8564-74A23E7CA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61" y="3679031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02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49486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89E8E-BBFF-7945-BB9D-024C83E29D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62420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E7B5A-33AE-8745-B28F-FB6F40E54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6820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A5704AE-AA4E-5C4A-B9D6-C7DAE7AF7D31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D17BE2E1-4EDC-964B-8775-61446572AA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04186" y="-835269"/>
            <a:ext cx="4780490" cy="357261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8625" b="1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6D9F41-4EA4-FE46-8747-6B775237546E}"/>
              </a:ext>
            </a:extLst>
          </p:cNvPr>
          <p:cNvCxnSpPr>
            <a:cxnSpLocks/>
          </p:cNvCxnSpPr>
          <p:nvPr userDrawn="1"/>
        </p:nvCxnSpPr>
        <p:spPr>
          <a:xfrm>
            <a:off x="467736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>
            <a:extLst>
              <a:ext uri="{FF2B5EF4-FFF2-40B4-BE49-F238E27FC236}">
                <a16:creationId xmlns:a16="http://schemas.microsoft.com/office/drawing/2014/main" id="{B54E5852-7B4F-B44D-A42E-6C5F1C8E0A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042" y="2583692"/>
            <a:ext cx="1739293" cy="535167"/>
          </a:xfrm>
          <a:prstGeom prst="rect">
            <a:avLst/>
          </a:prstGeom>
        </p:spPr>
      </p:pic>
      <p:pic>
        <p:nvPicPr>
          <p:cNvPr id="28" name="Image 2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A25EA71F-4E66-2D4A-9638-F3CFFA0D3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38" b="33181"/>
          <a:stretch/>
        </p:blipFill>
        <p:spPr>
          <a:xfrm>
            <a:off x="2613427" y="3713046"/>
            <a:ext cx="1635465" cy="132062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49787FC-5EAD-0B4A-B973-6D36D2F4C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41161"/>
          <a:stretch/>
        </p:blipFill>
        <p:spPr>
          <a:xfrm>
            <a:off x="469428" y="3838824"/>
            <a:ext cx="2992601" cy="132062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F8DD218-F975-384F-B979-78813FC98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535"/>
          <a:stretch/>
        </p:blipFill>
        <p:spPr>
          <a:xfrm>
            <a:off x="2605832" y="4177088"/>
            <a:ext cx="2321091" cy="98295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F715280-37B5-BB4F-8508-CE52E2038B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272" y="3798337"/>
            <a:ext cx="2026933" cy="15202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C5B94AC-6C52-C346-B1CF-BA13B550E6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895"/>
          <a:stretch/>
        </p:blipFill>
        <p:spPr>
          <a:xfrm>
            <a:off x="4885802" y="4065615"/>
            <a:ext cx="2276219" cy="1094377"/>
          </a:xfrm>
          <a:prstGeom prst="rect">
            <a:avLst/>
          </a:prstGeom>
        </p:spPr>
      </p:pic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85E62032-BEF8-8342-9921-91ED90039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036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41" name="Espace réservé pour une image  20">
            <a:extLst>
              <a:ext uri="{FF2B5EF4-FFF2-40B4-BE49-F238E27FC236}">
                <a16:creationId xmlns:a16="http://schemas.microsoft.com/office/drawing/2014/main" id="{49C90684-C865-AC4A-BA59-B5226E051F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91975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43" name="Espace réservé du texte 22">
            <a:extLst>
              <a:ext uri="{FF2B5EF4-FFF2-40B4-BE49-F238E27FC236}">
                <a16:creationId xmlns:a16="http://schemas.microsoft.com/office/drawing/2014/main" id="{715E3BD2-4773-7741-8580-52C2A57052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407" y="3985096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Espace réservé du texte 30">
            <a:extLst>
              <a:ext uri="{FF2B5EF4-FFF2-40B4-BE49-F238E27FC236}">
                <a16:creationId xmlns:a16="http://schemas.microsoft.com/office/drawing/2014/main" id="{63D2D004-6D40-364E-A62B-D88443D84C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7" y="427825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45" name="Espace réservé du texte 30">
            <a:extLst>
              <a:ext uri="{FF2B5EF4-FFF2-40B4-BE49-F238E27FC236}">
                <a16:creationId xmlns:a16="http://schemas.microsoft.com/office/drawing/2014/main" id="{3A3412C8-58F9-F947-ABB1-FCE7F50279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407" y="4523596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E7703CEF-DE61-E64C-BE47-34D87AAA80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407" y="476979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47" name="Espace réservé du texte 18">
            <a:extLst>
              <a:ext uri="{FF2B5EF4-FFF2-40B4-BE49-F238E27FC236}">
                <a16:creationId xmlns:a16="http://schemas.microsoft.com/office/drawing/2014/main" id="{B9B98ABB-3D14-224B-B261-092FE2282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4602" y="4769209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350343903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4564B-9C1E-5342-AE8A-5609179E4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511" y="4757685"/>
            <a:ext cx="603924" cy="274637"/>
          </a:xfrm>
        </p:spPr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88874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ABDBE-8D56-7146-BD73-659C04965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04843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18F19D-12FE-6444-9C9E-15D8C5F74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6025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906572-4C75-B14D-A7B7-51D521F34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297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109071"/>
            <a:ext cx="91440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9CFB4D-55C9-8649-9331-A8BAE2125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30829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06369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ordur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44596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_BLEU_borduren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81658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_BLEU_bordureno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6BAE-3A6F-8143-A079-EB8B9404C647}"/>
              </a:ext>
            </a:extLst>
          </p:cNvPr>
          <p:cNvSpPr/>
          <p:nvPr userDrawn="1"/>
        </p:nvSpPr>
        <p:spPr>
          <a:xfrm>
            <a:off x="8628896" y="0"/>
            <a:ext cx="51510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C36624-BD95-CF4A-A036-3777E8230E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6536305" y="1891506"/>
            <a:ext cx="4616450" cy="1360488"/>
          </a:xfrm>
        </p:spPr>
        <p:txBody>
          <a:bodyPr/>
          <a:lstStyle>
            <a:lvl1pPr>
              <a:defRPr sz="60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CE9665-0117-F64F-959D-ECE238FC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94103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02A67C2-755E-E446-87E0-185E13CB9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42556" b="35103"/>
          <a:stretch/>
        </p:blipFill>
        <p:spPr>
          <a:xfrm>
            <a:off x="6562628" y="864040"/>
            <a:ext cx="2581373" cy="37805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6450" y="-21987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01764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A5704AE-AA4E-5C4A-B9D6-C7DAE7AF7D31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6D9F41-4EA4-FE46-8747-6B775237546E}"/>
              </a:ext>
            </a:extLst>
          </p:cNvPr>
          <p:cNvCxnSpPr>
            <a:cxnSpLocks/>
          </p:cNvCxnSpPr>
          <p:nvPr userDrawn="1"/>
        </p:nvCxnSpPr>
        <p:spPr>
          <a:xfrm>
            <a:off x="467736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A25EA71F-4E66-2D4A-9638-F3CFFA0D30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38" b="33181"/>
          <a:stretch/>
        </p:blipFill>
        <p:spPr>
          <a:xfrm>
            <a:off x="2613427" y="3713046"/>
            <a:ext cx="1635465" cy="132062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49787FC-5EAD-0B4A-B973-6D36D2F4C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41161"/>
          <a:stretch/>
        </p:blipFill>
        <p:spPr>
          <a:xfrm>
            <a:off x="469428" y="3838824"/>
            <a:ext cx="2992601" cy="132062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F8DD218-F975-384F-B979-78813FC98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535"/>
          <a:stretch/>
        </p:blipFill>
        <p:spPr>
          <a:xfrm>
            <a:off x="2605832" y="4177088"/>
            <a:ext cx="2321091" cy="98295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F715280-37B5-BB4F-8508-CE52E2038B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272" y="3798337"/>
            <a:ext cx="2026933" cy="15202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C5B94AC-6C52-C346-B1CF-BA13B550E6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895"/>
          <a:stretch/>
        </p:blipFill>
        <p:spPr>
          <a:xfrm>
            <a:off x="4885802" y="4065615"/>
            <a:ext cx="2276219" cy="1094377"/>
          </a:xfrm>
          <a:prstGeom prst="rect">
            <a:avLst/>
          </a:prstGeom>
        </p:spPr>
      </p:pic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85E62032-BEF8-8342-9921-91ED900390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036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43" name="Espace réservé du texte 22">
            <a:extLst>
              <a:ext uri="{FF2B5EF4-FFF2-40B4-BE49-F238E27FC236}">
                <a16:creationId xmlns:a16="http://schemas.microsoft.com/office/drawing/2014/main" id="{715E3BD2-4773-7741-8580-52C2A57052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407" y="3985096"/>
            <a:ext cx="1827213" cy="211551"/>
          </a:xfrm>
        </p:spPr>
        <p:txBody>
          <a:bodyPr/>
          <a:lstStyle>
            <a:lvl1pPr>
              <a:defRPr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Espace réservé du texte 30">
            <a:extLst>
              <a:ext uri="{FF2B5EF4-FFF2-40B4-BE49-F238E27FC236}">
                <a16:creationId xmlns:a16="http://schemas.microsoft.com/office/drawing/2014/main" id="{63D2D004-6D40-364E-A62B-D88443D84C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407" y="427825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45" name="Espace réservé du texte 30">
            <a:extLst>
              <a:ext uri="{FF2B5EF4-FFF2-40B4-BE49-F238E27FC236}">
                <a16:creationId xmlns:a16="http://schemas.microsoft.com/office/drawing/2014/main" id="{3A3412C8-58F9-F947-ABB1-FCE7F50279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6407" y="4523596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46" name="Espace réservé du texte 30">
            <a:extLst>
              <a:ext uri="{FF2B5EF4-FFF2-40B4-BE49-F238E27FC236}">
                <a16:creationId xmlns:a16="http://schemas.microsoft.com/office/drawing/2014/main" id="{E7703CEF-DE61-E64C-BE47-34D87AAA80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407" y="4769792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47" name="Espace réservé du texte 18">
            <a:extLst>
              <a:ext uri="{FF2B5EF4-FFF2-40B4-BE49-F238E27FC236}">
                <a16:creationId xmlns:a16="http://schemas.microsoft.com/office/drawing/2014/main" id="{B9B98ABB-3D14-224B-B261-092FE2282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4602" y="4769209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8A20B54-7463-4ECB-B826-6F221EFFA7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94605" y="1988405"/>
            <a:ext cx="3479842" cy="1339245"/>
          </a:xfrm>
          <a:prstGeom prst="rect">
            <a:avLst/>
          </a:prstGeom>
        </p:spPr>
      </p:pic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340FD796-5944-4666-AB62-CB8F963F855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7736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422435041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17372BB7-5DCC-C24C-9C40-84ECDBF0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797" r="36175"/>
          <a:stretch/>
        </p:blipFill>
        <p:spPr>
          <a:xfrm>
            <a:off x="6761620" y="-388882"/>
            <a:ext cx="2382381" cy="81114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B85FD28-6E45-D649-AB5C-DD725EEF73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9" y="4819177"/>
            <a:ext cx="249413" cy="1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1524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3" t="34892" r="41503" b="24093"/>
          <a:stretch/>
        </p:blipFill>
        <p:spPr>
          <a:xfrm>
            <a:off x="6612126" y="1208691"/>
            <a:ext cx="2531874" cy="32391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271467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F12C7FB-BC2D-204B-8991-021BFB5B5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8249" b="32352"/>
          <a:stretch/>
        </p:blipFill>
        <p:spPr>
          <a:xfrm>
            <a:off x="6589986" y="1261273"/>
            <a:ext cx="2554014" cy="32393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2740616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CDAAA08-9197-704B-8714-C09CD01E0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32588" b="28963"/>
          <a:stretch/>
        </p:blipFill>
        <p:spPr>
          <a:xfrm>
            <a:off x="6075090" y="1588390"/>
            <a:ext cx="3068910" cy="3258944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4717828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E8E651-129F-C343-B2B1-12BB92873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40896" b="27716"/>
          <a:stretch/>
        </p:blipFill>
        <p:spPr>
          <a:xfrm>
            <a:off x="6768663" y="1533704"/>
            <a:ext cx="2375338" cy="29361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-219870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7915048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1B522B-736A-C34B-B002-AD478F1E5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6" t="31045" r="40097" b="26623"/>
          <a:stretch/>
        </p:blipFill>
        <p:spPr>
          <a:xfrm>
            <a:off x="6169573" y="1450793"/>
            <a:ext cx="2974428" cy="3302307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8435658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8956E-CF47-764F-8CD9-5F483A378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30208" b="25797"/>
          <a:stretch/>
        </p:blipFill>
        <p:spPr>
          <a:xfrm>
            <a:off x="6134439" y="1343017"/>
            <a:ext cx="3019106" cy="3060818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3088982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95D0BA-6750-DF4A-B4F7-3811C0846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27918" b="28339"/>
          <a:stretch/>
        </p:blipFill>
        <p:spPr>
          <a:xfrm>
            <a:off x="6768663" y="1922174"/>
            <a:ext cx="2375338" cy="2408089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1597721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1073954-1235-454B-9C19-7C23213C3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6" t="11271" r="27089" b="30850"/>
          <a:stretch/>
        </p:blipFill>
        <p:spPr>
          <a:xfrm>
            <a:off x="5707117" y="1664704"/>
            <a:ext cx="3436884" cy="248302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84" y="2061122"/>
            <a:ext cx="3899555" cy="609084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444" y="2754313"/>
            <a:ext cx="3899556" cy="463550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B82B742B-D3ED-2149-87A4-5EDF7084E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1377" y="1"/>
            <a:ext cx="3257550" cy="5948363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6077147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56F2EC8-DE29-0444-9B3D-CAF0F0B2F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 rot="21158450">
            <a:off x="5561574" y="1680116"/>
            <a:ext cx="3381880" cy="33488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3EA3AA-E817-F845-BB58-319B0D233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905" t="18934" r="31281" b="35103"/>
          <a:stretch/>
        </p:blipFill>
        <p:spPr>
          <a:xfrm>
            <a:off x="356839" y="189571"/>
            <a:ext cx="2263698" cy="22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130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9B241-E08E-A948-BAA3-FC0D1BFEDFAC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00FE72-5AD0-B448-A597-91FA754496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5941369" y="-296515"/>
            <a:ext cx="6066070" cy="35726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fr-FR" sz="15000" b="1">
                <a:ln>
                  <a:solidFill>
                    <a:schemeClr val="tx1"/>
                  </a:solidFill>
                </a:ln>
                <a:noFill/>
                <a:latin typeface="Century Gothic" panose="020B0502020202020204" pitchFamily="34" charset="0"/>
                <a:cs typeface="Arial Narrow" panose="020B0604020202020204" pitchFamily="34" charset="0"/>
              </a:rPr>
              <a:t>2021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A100F0F-4E63-0C48-B294-7A8EADDC29CE}"/>
              </a:ext>
            </a:extLst>
          </p:cNvPr>
          <p:cNvCxnSpPr>
            <a:cxnSpLocks/>
          </p:cNvCxnSpPr>
          <p:nvPr userDrawn="1"/>
        </p:nvCxnSpPr>
        <p:spPr>
          <a:xfrm>
            <a:off x="751200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14AB9087-87D3-FD4D-8F27-AA0F4DC3B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506" y="2583692"/>
            <a:ext cx="1739293" cy="535167"/>
          </a:xfrm>
          <a:prstGeom prst="rect">
            <a:avLst/>
          </a:prstGeom>
        </p:spPr>
      </p:pic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F5A14D41-8D66-B140-A488-9E218A17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500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8" name="Espace réservé pour une image  20">
            <a:extLst>
              <a:ext uri="{FF2B5EF4-FFF2-40B4-BE49-F238E27FC236}">
                <a16:creationId xmlns:a16="http://schemas.microsoft.com/office/drawing/2014/main" id="{68CD65BF-3E98-BC46-9F3C-8A38F186B9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75439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CF67CD15-3E16-4246-9C0E-96BC4FB1C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421" y="4084809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2A078F93-8A85-3449-965E-97C715FC8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21" y="429636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4E33E700-DBF5-4043-9B09-ECA41B3B50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21" y="452341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3" name="Espace réservé du texte 30">
            <a:extLst>
              <a:ext uri="{FF2B5EF4-FFF2-40B4-BE49-F238E27FC236}">
                <a16:creationId xmlns:a16="http://schemas.microsoft.com/office/drawing/2014/main" id="{C82568DE-F25B-F54B-A94F-FEE8B7A137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421" y="475132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C9EDDB63-963C-C14E-AEF9-8A5240660D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4602" y="4769209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</p:spTree>
    <p:extLst>
      <p:ext uri="{BB962C8B-B14F-4D97-AF65-F5344CB8AC3E}">
        <p14:creationId xmlns:p14="http://schemas.microsoft.com/office/powerpoint/2010/main" val="417499274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5" name="Image 4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01005E8-C85A-F140-AB0F-1EB278A62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>
            <a:off x="588579" y="168166"/>
            <a:ext cx="1902372" cy="2318016"/>
          </a:xfrm>
          <a:prstGeom prst="rect">
            <a:avLst/>
          </a:prstGeom>
        </p:spPr>
      </p:pic>
      <p:pic>
        <p:nvPicPr>
          <p:cNvPr id="6" name="Image 5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58F12621-72CC-284A-A26D-0D95D82E6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97" t="10886" r="28103" b="39563"/>
          <a:stretch/>
        </p:blipFill>
        <p:spPr>
          <a:xfrm rot="1955692">
            <a:off x="6200758" y="1337434"/>
            <a:ext cx="3079784" cy="375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614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2D7068E-5239-9549-B2CB-ECFCC8F73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5609675" y="1791626"/>
            <a:ext cx="3352800" cy="3180425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FE5E08-9A75-874C-B5FB-6B115FF79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4" t="34892" r="33118" b="24093"/>
          <a:stretch/>
        </p:blipFill>
        <p:spPr>
          <a:xfrm>
            <a:off x="181526" y="253734"/>
            <a:ext cx="2443651" cy="23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1961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3BA9F-6CE2-2D43-9F7D-6086120B3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20828193">
            <a:off x="5704274" y="1904148"/>
            <a:ext cx="3166457" cy="3239353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DE3723-B5FA-2140-AA82-9F52C9C98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8263" t="27926" r="32617" b="32352"/>
          <a:stretch/>
        </p:blipFill>
        <p:spPr>
          <a:xfrm rot="493474">
            <a:off x="211491" y="277017"/>
            <a:ext cx="2383720" cy="2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45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CCF8A78-1D64-E543-96B3-BA1238A76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23572" b="28963"/>
          <a:stretch/>
        </p:blipFill>
        <p:spPr>
          <a:xfrm>
            <a:off x="5202731" y="1740606"/>
            <a:ext cx="3773214" cy="32589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172469-766D-4E4E-BD87-8FC4640E5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25" t="15411" r="23572" b="28963"/>
          <a:stretch/>
        </p:blipFill>
        <p:spPr>
          <a:xfrm rot="14638080">
            <a:off x="433580" y="255842"/>
            <a:ext cx="2470518" cy="21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0381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9D0EE-5AB6-8643-A8AF-E19C867C12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>
            <a:off x="5686098" y="1745696"/>
            <a:ext cx="3142484" cy="293615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F52D43-CD01-CA40-B0A5-96A5167F0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38" t="21248" r="30895" b="27716"/>
          <a:stretch/>
        </p:blipFill>
        <p:spPr>
          <a:xfrm rot="20074815">
            <a:off x="547521" y="377279"/>
            <a:ext cx="2227212" cy="20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63890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BFCCD41-AC48-7543-B5C2-26F8F7A24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>
            <a:off x="5123739" y="1562620"/>
            <a:ext cx="3704842" cy="3302307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42CF4FF-683A-B44B-AAFC-BE8B7A04E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307" t="31045" r="33074" b="26623"/>
          <a:stretch/>
        </p:blipFill>
        <p:spPr>
          <a:xfrm rot="14314434">
            <a:off x="332543" y="443299"/>
            <a:ext cx="2367509" cy="211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1637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8368D2-F88E-D947-BF61-E99168989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25509" b="25797"/>
          <a:stretch/>
        </p:blipFill>
        <p:spPr>
          <a:xfrm>
            <a:off x="5863857" y="2290814"/>
            <a:ext cx="3179245" cy="2778262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B3A1B1-E76B-6C41-BFE2-3CB7EBFA2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452" t="34544" r="25509" b="25797"/>
          <a:stretch/>
        </p:blipFill>
        <p:spPr>
          <a:xfrm rot="15709775">
            <a:off x="381596" y="412166"/>
            <a:ext cx="1816261" cy="158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2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65C22C-6E10-144F-B5DF-9902C55F0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19677421">
            <a:off x="5135725" y="1427890"/>
            <a:ext cx="3769200" cy="3207361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DB9A4C4-7BE3-004D-904B-EAA020A6C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367" t="12571" r="19552" b="28339"/>
          <a:stretch/>
        </p:blipFill>
        <p:spPr>
          <a:xfrm rot="666261">
            <a:off x="196508" y="437767"/>
            <a:ext cx="2413683" cy="20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253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calai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5C87A2-F349-6741-B769-FC980FB160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20791409">
            <a:off x="4377628" y="2196432"/>
            <a:ext cx="4614041" cy="2759614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097D88C-4084-7C47-8A68-4BFDB13F6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2" y="2217452"/>
            <a:ext cx="5964401" cy="996321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fr-FR"/>
              <a:t>Intercalaire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7ECE13-0A80-5B4F-AA90-25ABC7C0F7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827" t="11271" r="14594" b="30850"/>
          <a:stretch/>
        </p:blipFill>
        <p:spPr>
          <a:xfrm rot="1366405">
            <a:off x="216686" y="480434"/>
            <a:ext cx="2822238" cy="168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916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10DED1-4D8D-0240-B328-173DFCE995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9" y="4819177"/>
            <a:ext cx="249413" cy="16172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37F9B02-54DA-5745-81B8-AB2D4F280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6468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79B241-E08E-A948-BAA3-FC0D1BFEDFAC}"/>
              </a:ext>
            </a:extLst>
          </p:cNvPr>
          <p:cNvSpPr/>
          <p:nvPr userDrawn="1"/>
        </p:nvSpPr>
        <p:spPr>
          <a:xfrm>
            <a:off x="8621926" y="1"/>
            <a:ext cx="522074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A100F0F-4E63-0C48-B294-7A8EADDC29CE}"/>
              </a:ext>
            </a:extLst>
          </p:cNvPr>
          <p:cNvCxnSpPr>
            <a:cxnSpLocks/>
          </p:cNvCxnSpPr>
          <p:nvPr userDrawn="1"/>
        </p:nvCxnSpPr>
        <p:spPr>
          <a:xfrm>
            <a:off x="751200" y="1800428"/>
            <a:ext cx="4271786" cy="0"/>
          </a:xfrm>
          <a:prstGeom prst="line">
            <a:avLst/>
          </a:prstGeom>
          <a:ln w="25400">
            <a:solidFill>
              <a:srgbClr val="195D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F5A14D41-8D66-B140-A488-9E218A17C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500" y="1158404"/>
            <a:ext cx="4687887" cy="662778"/>
          </a:xfrm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fr-FR"/>
              <a:t>TITRE DE L’ÉTUDE</a:t>
            </a:r>
          </a:p>
        </p:txBody>
      </p:sp>
      <p:sp>
        <p:nvSpPr>
          <p:cNvPr id="10" name="Espace réservé du texte 22">
            <a:extLst>
              <a:ext uri="{FF2B5EF4-FFF2-40B4-BE49-F238E27FC236}">
                <a16:creationId xmlns:a16="http://schemas.microsoft.com/office/drawing/2014/main" id="{CF67CD15-3E16-4246-9C0E-96BC4FB1C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421" y="4084809"/>
            <a:ext cx="1827213" cy="211551"/>
          </a:xfrm>
        </p:spPr>
        <p:txBody>
          <a:bodyPr/>
          <a:lstStyle>
            <a:lvl1pPr>
              <a:defRPr sz="1050" b="1" i="0">
                <a:latin typeface="Century Gothic" panose="020B0502020202020204" pitchFamily="34" charset="0"/>
              </a:defRPr>
            </a:lvl1pPr>
            <a:lvl2pPr marL="0" indent="0">
              <a:lnSpc>
                <a:spcPct val="100000"/>
              </a:lnSpc>
              <a:buNone/>
              <a:defRPr/>
            </a:lvl2pPr>
          </a:lstStyle>
          <a:p>
            <a:pPr lvl="0"/>
            <a:r>
              <a:rPr lang="fr-FR"/>
              <a:t>Vos contacts :</a:t>
            </a:r>
            <a:endParaRPr lang="fr-FR" sz="900" b="1"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Espace réservé du texte 30">
            <a:extLst>
              <a:ext uri="{FF2B5EF4-FFF2-40B4-BE49-F238E27FC236}">
                <a16:creationId xmlns:a16="http://schemas.microsoft.com/office/drawing/2014/main" id="{2A078F93-8A85-3449-965E-97C715FC88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421" y="4296360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Prénom / Nom</a:t>
            </a:r>
          </a:p>
        </p:txBody>
      </p:sp>
      <p:sp>
        <p:nvSpPr>
          <p:cNvPr id="12" name="Espace réservé du texte 30">
            <a:extLst>
              <a:ext uri="{FF2B5EF4-FFF2-40B4-BE49-F238E27FC236}">
                <a16:creationId xmlns:a16="http://schemas.microsoft.com/office/drawing/2014/main" id="{4E33E700-DBF5-4043-9B09-ECA41B3B50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21" y="4523415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Pôle département</a:t>
            </a:r>
          </a:p>
        </p:txBody>
      </p:sp>
      <p:sp>
        <p:nvSpPr>
          <p:cNvPr id="13" name="Espace réservé du texte 30">
            <a:extLst>
              <a:ext uri="{FF2B5EF4-FFF2-40B4-BE49-F238E27FC236}">
                <a16:creationId xmlns:a16="http://schemas.microsoft.com/office/drawing/2014/main" id="{C82568DE-F25B-F54B-A94F-FEE8B7A137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421" y="4751323"/>
            <a:ext cx="1484312" cy="203179"/>
          </a:xfrm>
        </p:spPr>
        <p:txBody>
          <a:bodyPr anchor="ctr"/>
          <a:lstStyle>
            <a:lvl1pPr>
              <a:defRPr sz="800" b="0" i="0">
                <a:latin typeface="Century Gothic" panose="020B0502020202020204" pitchFamily="34" charset="0"/>
              </a:defRPr>
            </a:lvl1pPr>
            <a:lvl2pPr>
              <a:defRPr sz="400" b="0" i="0">
                <a:latin typeface="Century Gothic" panose="020B0502020202020204" pitchFamily="34" charset="0"/>
              </a:defRPr>
            </a:lvl2pPr>
            <a:lvl3pPr>
              <a:defRPr sz="300" b="0" i="0">
                <a:latin typeface="Century Gothic" panose="020B0502020202020204" pitchFamily="34" charset="0"/>
              </a:defRPr>
            </a:lvl3pPr>
            <a:lvl4pPr>
              <a:defRPr sz="300" b="0" i="0">
                <a:latin typeface="Century Gothic" panose="020B0502020202020204" pitchFamily="34" charset="0"/>
              </a:defRPr>
            </a:lvl4pPr>
            <a:lvl5pPr>
              <a:defRPr sz="300"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/>
              <a:t>Téléphone / mail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C9EDDB63-963C-C14E-AEF9-8A5240660D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4602" y="4769209"/>
            <a:ext cx="1702522" cy="21077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</a:lstStyle>
          <a:p>
            <a:r>
              <a:rPr lang="fr-FR" sz="1000"/>
              <a:t>Mois Année / Étude N°XX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64AA422-F8FC-46AC-9A36-CC9429FC0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94605" y="1988405"/>
            <a:ext cx="3479842" cy="1339245"/>
          </a:xfrm>
          <a:prstGeom prst="rect">
            <a:avLst/>
          </a:prstGeom>
        </p:spPr>
      </p:pic>
      <p:sp>
        <p:nvSpPr>
          <p:cNvPr id="16" name="Espace réservé pour une image  20">
            <a:extLst>
              <a:ext uri="{FF2B5EF4-FFF2-40B4-BE49-F238E27FC236}">
                <a16:creationId xmlns:a16="http://schemas.microsoft.com/office/drawing/2014/main" id="{DD123329-10A2-4100-95DC-062052ADB06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200" y="2550846"/>
            <a:ext cx="1955800" cy="630238"/>
          </a:xfrm>
          <a:ln w="12700">
            <a:noFill/>
          </a:ln>
        </p:spPr>
        <p:txBody>
          <a:bodyPr anchor="ctr"/>
          <a:lstStyle>
            <a:lvl1pPr algn="ctr">
              <a:defRPr>
                <a:ln>
                  <a:noFill/>
                </a:ln>
              </a:defRPr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86448072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130A1A8-4FF9-7444-A86F-6E3F94AD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A1837-3A0A-764C-940E-E982B2BD0CF4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8C003782-CC70-F949-94E0-70B05252A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92FAA45-A175-2D48-B2F6-3CA50046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24626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41630" y="0"/>
            <a:ext cx="4198937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04E02-26DA-0749-945A-5C7B8AF9D696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F1C3E-014E-9644-91DC-2A6F0BE8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25054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5D85D5-4C73-6942-AFBC-AEEC070F8DB0}"/>
              </a:ext>
            </a:extLst>
          </p:cNvPr>
          <p:cNvSpPr/>
          <p:nvPr userDrawn="1"/>
        </p:nvSpPr>
        <p:spPr>
          <a:xfrm>
            <a:off x="8640567" y="0"/>
            <a:ext cx="503434" cy="51496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216514C-4088-7C44-A5CD-52A8786DA8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16051" y="0"/>
            <a:ext cx="4424516" cy="5143500"/>
          </a:xfrm>
        </p:spPr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A325D3-F9EB-E44B-AA68-58F71B60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09715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5005C2-8721-284B-A997-311D0874D7B8}"/>
              </a:ext>
            </a:extLst>
          </p:cNvPr>
          <p:cNvSpPr/>
          <p:nvPr userDrawn="1"/>
        </p:nvSpPr>
        <p:spPr>
          <a:xfrm>
            <a:off x="0" y="3627718"/>
            <a:ext cx="9144000" cy="1515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CCFE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0B71D-8FA1-2D4A-BCE7-503202684DA4}"/>
              </a:ext>
            </a:extLst>
          </p:cNvPr>
          <p:cNvSpPr/>
          <p:nvPr userDrawn="1"/>
        </p:nvSpPr>
        <p:spPr>
          <a:xfrm>
            <a:off x="0" y="0"/>
            <a:ext cx="9144000" cy="3627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A774B-08C6-8A45-9EF5-C6129FE1B8F6}"/>
              </a:ext>
            </a:extLst>
          </p:cNvPr>
          <p:cNvSpPr/>
          <p:nvPr userDrawn="1"/>
        </p:nvSpPr>
        <p:spPr>
          <a:xfrm>
            <a:off x="1374011" y="761123"/>
            <a:ext cx="878187" cy="16029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9600" b="1">
                <a:solidFill>
                  <a:schemeClr val="tx1"/>
                </a:solidFill>
                <a:latin typeface="Century Gothic" panose="020B0502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“</a:t>
            </a:r>
            <a:endParaRPr lang="en-US" sz="6000" b="1">
              <a:solidFill>
                <a:schemeClr val="tx1"/>
              </a:solidFill>
              <a:latin typeface="Century Gothic" panose="020B0502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996A390-ECDA-BC48-8349-A42424CBF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073" y="3026969"/>
            <a:ext cx="812029" cy="8196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9323CA5-1CBB-AD4D-93BA-B996504C2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238" y="3316743"/>
            <a:ext cx="490854" cy="495442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22F400F-C9DF-9B41-8861-875BE3B3B6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0" y="4857682"/>
            <a:ext cx="249413" cy="161720"/>
          </a:xfrm>
          <a:prstGeom prst="rect">
            <a:avLst/>
          </a:prstGeom>
        </p:spPr>
      </p:pic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3EA2A5A-6468-254A-B564-7371556A5B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8726" y="1317909"/>
            <a:ext cx="4649788" cy="1677988"/>
          </a:xfrm>
        </p:spPr>
        <p:txBody>
          <a:bodyPr/>
          <a:lstStyle>
            <a:lvl1pPr>
              <a:defRPr sz="2000"/>
            </a:lvl1pPr>
            <a:lvl2pPr>
              <a:defRPr sz="11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METTRE EN VALEUR VOTRE TEXTE</a:t>
            </a:r>
            <a:b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</a:br>
            <a:r>
              <a:rPr lang="en-US" sz="18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AVEC UNE BELLE MISE EN PAGE</a:t>
            </a:r>
          </a:p>
          <a:p>
            <a:endParaRPr lang="en-US" b="1">
              <a:solidFill>
                <a:schemeClr val="tx1"/>
              </a:solidFill>
              <a:latin typeface="Century Gothic" panose="020B0502020202020204" pitchFamily="34" charset="0"/>
              <a:cs typeface="Raleway"/>
            </a:endParaRPr>
          </a:p>
          <a:p>
            <a:r>
              <a:rPr lang="en-US" sz="1400" b="1">
                <a:solidFill>
                  <a:schemeClr val="tx1"/>
                </a:solidFill>
                <a:latin typeface="Century Gothic" panose="020B0502020202020204" pitchFamily="34" charset="0"/>
                <a:cs typeface="Raleway"/>
              </a:rPr>
              <a:t>- C’EST POSSIBLE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47B2511-74A6-D343-A83E-72FB16677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103991-A17A-504A-AB0B-4F491362C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8841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F7FD6-EE22-774B-A3DD-5490448180AB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6FCD91-0C18-3D4C-96B0-280228999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19" y="3698482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0"/>
            <a:ext cx="2367492" cy="62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7FD0154-C157-2547-9958-C47A879BB2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6" y="3578226"/>
            <a:ext cx="2481263" cy="787400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040024966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18C113D-A687-8040-930D-EB568036FD21}"/>
              </a:ext>
            </a:extLst>
          </p:cNvPr>
          <p:cNvSpPr/>
          <p:nvPr userDrawn="1"/>
        </p:nvSpPr>
        <p:spPr>
          <a:xfrm>
            <a:off x="3388254" y="1514060"/>
            <a:ext cx="2367492" cy="626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C3E7B67-28FA-4D43-AD7B-BC8F580B4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5776" y="3578226"/>
            <a:ext cx="2481263" cy="787400"/>
          </a:xfr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LOGO CLIENT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EC86EA-ACDD-D74B-A803-2B59A66F0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127" t="35751" r="35103" b="25239"/>
          <a:stretch/>
        </p:blipFill>
        <p:spPr>
          <a:xfrm>
            <a:off x="1" y="336917"/>
            <a:ext cx="1679023" cy="2484850"/>
          </a:xfrm>
          <a:prstGeom prst="rect">
            <a:avLst/>
          </a:prstGeom>
        </p:spPr>
      </p:pic>
      <p:pic>
        <p:nvPicPr>
          <p:cNvPr id="9" name="Image 8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DE1C882B-7F0E-B348-9D07-1A77837A7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938" b="33181"/>
          <a:stretch/>
        </p:blipFill>
        <p:spPr>
          <a:xfrm>
            <a:off x="957091" y="1595863"/>
            <a:ext cx="1883294" cy="15207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74E392-2658-6B44-BA13-1C055F5631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720" r="29921" b="34158"/>
          <a:stretch/>
        </p:blipFill>
        <p:spPr>
          <a:xfrm>
            <a:off x="8190" y="2204359"/>
            <a:ext cx="1321852" cy="17017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C4D070-91A5-1640-B993-B086E2E13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6146"/>
          <a:stretch/>
        </p:blipFill>
        <p:spPr>
          <a:xfrm>
            <a:off x="-844545" y="-18598"/>
            <a:ext cx="4633832" cy="221914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F8E03D3-F1C1-4948-8564-74A23E7CA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62" y="3679032"/>
            <a:ext cx="19018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277313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1702D3-4926-7546-B197-A6D2C2BED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78453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sion_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1702D3-4926-7546-B197-A6D2C2BED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91072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DA8F63-DD89-0F49-9030-961584791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929678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_bandeble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D34E1-A79F-1743-A225-7B974A24C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6962E1-59D5-6E46-A912-8AED4AEA08A0}"/>
              </a:ext>
            </a:extLst>
          </p:cNvPr>
          <p:cNvSpPr/>
          <p:nvPr userDrawn="1"/>
        </p:nvSpPr>
        <p:spPr bwMode="auto">
          <a:xfrm flipV="1">
            <a:off x="1" y="539533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C674F99-89E2-9D4E-B533-B1051BC456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866" y="746082"/>
            <a:ext cx="6580188" cy="315912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fr-FR"/>
              <a:t>Sous-titre en Century Gothic bas de casse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85A61-632B-DE47-B359-7FE3B16F1874}"/>
              </a:ext>
            </a:extLst>
          </p:cNvPr>
          <p:cNvSpPr/>
          <p:nvPr userDrawn="1"/>
        </p:nvSpPr>
        <p:spPr>
          <a:xfrm>
            <a:off x="0" y="5097782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561CBF-818F-4145-892B-96F271CC9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680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image" Target="../media/image20.png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95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image" Target="../media/image17.emf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theme" Target="../theme/theme5.xml"/><Relationship Id="rId8" Type="http://schemas.openxmlformats.org/officeDocument/2006/relationships/slideLayout" Target="../slideLayouts/slideLayout10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26" Type="http://schemas.openxmlformats.org/officeDocument/2006/relationships/slideLayout" Target="../slideLayouts/slideLayout155.xml"/><Relationship Id="rId39" Type="http://schemas.openxmlformats.org/officeDocument/2006/relationships/theme" Target="../theme/theme6.xml"/><Relationship Id="rId21" Type="http://schemas.openxmlformats.org/officeDocument/2006/relationships/slideLayout" Target="../slideLayouts/slideLayout150.xml"/><Relationship Id="rId34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slideLayout" Target="../slideLayouts/slideLayout154.xml"/><Relationship Id="rId33" Type="http://schemas.openxmlformats.org/officeDocument/2006/relationships/slideLayout" Target="../slideLayouts/slideLayout162.xml"/><Relationship Id="rId38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53.xml"/><Relationship Id="rId32" Type="http://schemas.openxmlformats.org/officeDocument/2006/relationships/slideLayout" Target="../slideLayouts/slideLayout161.xml"/><Relationship Id="rId37" Type="http://schemas.openxmlformats.org/officeDocument/2006/relationships/slideLayout" Target="../slideLayouts/slideLayout166.xml"/><Relationship Id="rId40" Type="http://schemas.openxmlformats.org/officeDocument/2006/relationships/image" Target="../media/image20.png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28" Type="http://schemas.openxmlformats.org/officeDocument/2006/relationships/slideLayout" Target="../slideLayouts/slideLayout157.xml"/><Relationship Id="rId36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31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Relationship Id="rId27" Type="http://schemas.openxmlformats.org/officeDocument/2006/relationships/slideLayout" Target="../slideLayouts/slideLayout156.xml"/><Relationship Id="rId30" Type="http://schemas.openxmlformats.org/officeDocument/2006/relationships/slideLayout" Target="../slideLayouts/slideLayout159.xml"/><Relationship Id="rId35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0.xml"/><Relationship Id="rId18" Type="http://schemas.openxmlformats.org/officeDocument/2006/relationships/slideLayout" Target="../slideLayouts/slideLayout185.xml"/><Relationship Id="rId26" Type="http://schemas.openxmlformats.org/officeDocument/2006/relationships/slideLayout" Target="../slideLayouts/slideLayout193.xml"/><Relationship Id="rId39" Type="http://schemas.openxmlformats.org/officeDocument/2006/relationships/slideLayout" Target="../slideLayouts/slideLayout206.xml"/><Relationship Id="rId21" Type="http://schemas.openxmlformats.org/officeDocument/2006/relationships/slideLayout" Target="../slideLayouts/slideLayout188.xml"/><Relationship Id="rId34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20" Type="http://schemas.openxmlformats.org/officeDocument/2006/relationships/slideLayout" Target="../slideLayouts/slideLayout187.xml"/><Relationship Id="rId29" Type="http://schemas.openxmlformats.org/officeDocument/2006/relationships/slideLayout" Target="../slideLayouts/slideLayout196.xml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24" Type="http://schemas.openxmlformats.org/officeDocument/2006/relationships/slideLayout" Target="../slideLayouts/slideLayout191.xml"/><Relationship Id="rId32" Type="http://schemas.openxmlformats.org/officeDocument/2006/relationships/slideLayout" Target="../slideLayouts/slideLayout199.xml"/><Relationship Id="rId37" Type="http://schemas.openxmlformats.org/officeDocument/2006/relationships/slideLayout" Target="../slideLayouts/slideLayout204.xml"/><Relationship Id="rId40" Type="http://schemas.openxmlformats.org/officeDocument/2006/relationships/theme" Target="../theme/theme7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23" Type="http://schemas.openxmlformats.org/officeDocument/2006/relationships/slideLayout" Target="../slideLayouts/slideLayout190.xml"/><Relationship Id="rId28" Type="http://schemas.openxmlformats.org/officeDocument/2006/relationships/slideLayout" Target="../slideLayouts/slideLayout195.xml"/><Relationship Id="rId36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77.xml"/><Relationship Id="rId19" Type="http://schemas.openxmlformats.org/officeDocument/2006/relationships/slideLayout" Target="../slideLayouts/slideLayout186.xml"/><Relationship Id="rId31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189.xml"/><Relationship Id="rId27" Type="http://schemas.openxmlformats.org/officeDocument/2006/relationships/slideLayout" Target="../slideLayouts/slideLayout194.xml"/><Relationship Id="rId30" Type="http://schemas.openxmlformats.org/officeDocument/2006/relationships/slideLayout" Target="../slideLayouts/slideLayout197.xml"/><Relationship Id="rId35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9.xml"/><Relationship Id="rId17" Type="http://schemas.openxmlformats.org/officeDocument/2006/relationships/slideLayout" Target="../slideLayouts/slideLayout184.xml"/><Relationship Id="rId25" Type="http://schemas.openxmlformats.org/officeDocument/2006/relationships/slideLayout" Target="../slideLayouts/slideLayout192.xml"/><Relationship Id="rId33" Type="http://schemas.openxmlformats.org/officeDocument/2006/relationships/slideLayout" Target="../slideLayouts/slideLayout200.xml"/><Relationship Id="rId38" Type="http://schemas.openxmlformats.org/officeDocument/2006/relationships/slideLayout" Target="../slideLayouts/slideLayout2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4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9953E20C-F195-5E4B-9690-20476ADD4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19738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38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9" r:id="rId2"/>
    <p:sldLayoutId id="2147484308" r:id="rId3"/>
    <p:sldLayoutId id="2147484310" r:id="rId4"/>
    <p:sldLayoutId id="2147484311" r:id="rId5"/>
    <p:sldLayoutId id="2147484312" r:id="rId6"/>
    <p:sldLayoutId id="2147484357" r:id="rId7"/>
    <p:sldLayoutId id="2147484313" r:id="rId8"/>
    <p:sldLayoutId id="2147484356" r:id="rId9"/>
    <p:sldLayoutId id="2147484314" r:id="rId10"/>
    <p:sldLayoutId id="2147484315" r:id="rId11"/>
    <p:sldLayoutId id="2147484509" r:id="rId12"/>
  </p:sldLayoutIdLst>
  <p:transition/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88" indent="-22225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1260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8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900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4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18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439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2" r:id="rId6"/>
    <p:sldLayoutId id="2147484316" r:id="rId7"/>
    <p:sldLayoutId id="2147484355" r:id="rId8"/>
    <p:sldLayoutId id="2147484305" r:id="rId9"/>
    <p:sldLayoutId id="2147484303" r:id="rId10"/>
    <p:sldLayoutId id="2147484304" r:id="rId11"/>
  </p:sldLayoutIdLst>
  <p:transition/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88" indent="-22225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1260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8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900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6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4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2165DD-FE51-4545-884A-09B8A18B1B7F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8" y="4819177"/>
            <a:ext cx="249413" cy="16172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18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81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91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93" r:id="rId10"/>
    <p:sldLayoutId id="2147484245" r:id="rId11"/>
    <p:sldLayoutId id="2147484246" r:id="rId12"/>
    <p:sldLayoutId id="2147484247" r:id="rId13"/>
    <p:sldLayoutId id="2147484248" r:id="rId14"/>
    <p:sldLayoutId id="2147484254" r:id="rId15"/>
    <p:sldLayoutId id="2147484250" r:id="rId16"/>
    <p:sldLayoutId id="2147484251" r:id="rId17"/>
    <p:sldLayoutId id="2147484253" r:id="rId18"/>
    <p:sldLayoutId id="2147484255" r:id="rId19"/>
    <p:sldLayoutId id="2147484256" r:id="rId20"/>
    <p:sldLayoutId id="2147484257" r:id="rId21"/>
    <p:sldLayoutId id="2147484258" r:id="rId22"/>
    <p:sldLayoutId id="2147484260" r:id="rId23"/>
    <p:sldLayoutId id="2147484261" r:id="rId24"/>
    <p:sldLayoutId id="2147484263" r:id="rId25"/>
    <p:sldLayoutId id="2147484264" r:id="rId26"/>
    <p:sldLayoutId id="2147484265" r:id="rId27"/>
    <p:sldLayoutId id="2147484279" r:id="rId28"/>
    <p:sldLayoutId id="2147484272" r:id="rId29"/>
    <p:sldLayoutId id="2147484273" r:id="rId30"/>
    <p:sldLayoutId id="2147484267" r:id="rId31"/>
    <p:sldLayoutId id="2147484268" r:id="rId32"/>
    <p:sldLayoutId id="2147484277" r:id="rId33"/>
  </p:sldLayoutIdLst>
  <p:transition/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88" indent="-22225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1260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8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90000" indent="-205200" algn="l" defTabSz="457200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80038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5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2165DD-FE51-4545-884A-09B8A18B1B7F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9" y="4819177"/>
            <a:ext cx="249413" cy="16172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19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244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431" r:id="rId10"/>
    <p:sldLayoutId id="2147484327" r:id="rId11"/>
    <p:sldLayoutId id="2147484432" r:id="rId12"/>
    <p:sldLayoutId id="2147484328" r:id="rId13"/>
    <p:sldLayoutId id="2147484329" r:id="rId14"/>
    <p:sldLayoutId id="2147484330" r:id="rId15"/>
    <p:sldLayoutId id="2147484331" r:id="rId16"/>
    <p:sldLayoutId id="2147484332" r:id="rId17"/>
    <p:sldLayoutId id="2147484333" r:id="rId18"/>
    <p:sldLayoutId id="2147484334" r:id="rId19"/>
    <p:sldLayoutId id="2147484335" r:id="rId20"/>
    <p:sldLayoutId id="2147484336" r:id="rId21"/>
    <p:sldLayoutId id="2147484337" r:id="rId22"/>
    <p:sldLayoutId id="2147484338" r:id="rId23"/>
    <p:sldLayoutId id="2147484339" r:id="rId24"/>
    <p:sldLayoutId id="2147484340" r:id="rId25"/>
    <p:sldLayoutId id="2147484341" r:id="rId26"/>
    <p:sldLayoutId id="2147484342" r:id="rId27"/>
    <p:sldLayoutId id="2147484343" r:id="rId28"/>
    <p:sldLayoutId id="2147484344" r:id="rId29"/>
    <p:sldLayoutId id="2147484345" r:id="rId30"/>
    <p:sldLayoutId id="2147484346" r:id="rId31"/>
    <p:sldLayoutId id="2147484347" r:id="rId32"/>
    <p:sldLayoutId id="2147484348" r:id="rId33"/>
    <p:sldLayoutId id="2147484349" r:id="rId34"/>
    <p:sldLayoutId id="2147484350" r:id="rId35"/>
    <p:sldLayoutId id="2147484351" r:id="rId36"/>
    <p:sldLayoutId id="2147484352" r:id="rId37"/>
    <p:sldLayoutId id="2147484353" r:id="rId38"/>
    <p:sldLayoutId id="2147484354" r:id="rId39"/>
  </p:sldLayoutIdLst>
  <p:transition/>
  <p:hf hdr="0" ftr="0" dt="0"/>
  <p:txStyles>
    <p:titleStyle>
      <a:lvl1pPr algn="l" defTabSz="457189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78" indent="-22224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786" indent="-125997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781" indent="-20519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89975" indent="-20519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5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4" y="4835521"/>
            <a:ext cx="246387" cy="15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11">
            <a:extLst>
              <a:ext uri="{FF2B5EF4-FFF2-40B4-BE49-F238E27FC236}">
                <a16:creationId xmlns:a16="http://schemas.microsoft.com/office/drawing/2014/main" id="{9953E20C-F195-5E4B-9690-20476ADD4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19739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995480-1601-7C4D-95DE-8DD54C94E8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65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  <p:sldLayoutId id="2147484371" r:id="rId13"/>
    <p:sldLayoutId id="2147484372" r:id="rId14"/>
    <p:sldLayoutId id="2147484373" r:id="rId15"/>
    <p:sldLayoutId id="2147484374" r:id="rId16"/>
    <p:sldLayoutId id="2147484375" r:id="rId17"/>
    <p:sldLayoutId id="2147484376" r:id="rId18"/>
    <p:sldLayoutId id="2147484377" r:id="rId19"/>
    <p:sldLayoutId id="2147484378" r:id="rId20"/>
    <p:sldLayoutId id="2147484379" r:id="rId21"/>
    <p:sldLayoutId id="2147484380" r:id="rId22"/>
    <p:sldLayoutId id="2147484381" r:id="rId23"/>
    <p:sldLayoutId id="2147484382" r:id="rId24"/>
    <p:sldLayoutId id="2147484383" r:id="rId25"/>
    <p:sldLayoutId id="2147484384" r:id="rId26"/>
    <p:sldLayoutId id="2147484385" r:id="rId27"/>
    <p:sldLayoutId id="2147484386" r:id="rId28"/>
    <p:sldLayoutId id="2147484387" r:id="rId29"/>
    <p:sldLayoutId id="2147484388" r:id="rId30"/>
    <p:sldLayoutId id="2147484389" r:id="rId31"/>
    <p:sldLayoutId id="2147484390" r:id="rId32"/>
    <p:sldLayoutId id="2147484391" r:id="rId33"/>
    <p:sldLayoutId id="2147484392" r:id="rId34"/>
  </p:sldLayoutIdLst>
  <p:transition/>
  <p:hf hdr="0" ftr="0" dt="0"/>
  <p:txStyles>
    <p:titleStyle>
      <a:lvl1pPr algn="l" defTabSz="457189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78" indent="-22224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786" indent="-125997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781" indent="-20519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89975" indent="-205195" algn="l" defTabSz="457189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904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6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2165DD-FE51-4545-884A-09B8A18B1B7F}"/>
              </a:ext>
            </a:extLst>
          </p:cNvPr>
          <p:cNvPicPr>
            <a:picLocks noChangeAspect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20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69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  <p:sldLayoutId id="2147484405" r:id="rId12"/>
    <p:sldLayoutId id="2147484406" r:id="rId13"/>
    <p:sldLayoutId id="2147484407" r:id="rId14"/>
    <p:sldLayoutId id="2147484408" r:id="rId15"/>
    <p:sldLayoutId id="2147484409" r:id="rId16"/>
    <p:sldLayoutId id="2147484410" r:id="rId17"/>
    <p:sldLayoutId id="2147484411" r:id="rId18"/>
    <p:sldLayoutId id="2147484412" r:id="rId19"/>
    <p:sldLayoutId id="2147484413" r:id="rId20"/>
    <p:sldLayoutId id="2147484414" r:id="rId21"/>
    <p:sldLayoutId id="2147484415" r:id="rId22"/>
    <p:sldLayoutId id="2147484416" r:id="rId23"/>
    <p:sldLayoutId id="2147484417" r:id="rId24"/>
    <p:sldLayoutId id="2147484418" r:id="rId25"/>
    <p:sldLayoutId id="2147484419" r:id="rId26"/>
    <p:sldLayoutId id="2147484420" r:id="rId27"/>
    <p:sldLayoutId id="2147484421" r:id="rId28"/>
    <p:sldLayoutId id="2147484422" r:id="rId29"/>
    <p:sldLayoutId id="2147484423" r:id="rId30"/>
    <p:sldLayoutId id="2147484424" r:id="rId31"/>
    <p:sldLayoutId id="2147484425" r:id="rId32"/>
    <p:sldLayoutId id="2147484426" r:id="rId33"/>
    <p:sldLayoutId id="2147484427" r:id="rId34"/>
    <p:sldLayoutId id="2147484428" r:id="rId35"/>
    <p:sldLayoutId id="2147484429" r:id="rId36"/>
    <p:sldLayoutId id="2147484430" r:id="rId37"/>
    <p:sldLayoutId id="2147484433" r:id="rId38"/>
  </p:sldLayoutIdLst>
  <p:transition/>
  <p:hf hdr="0" ftr="0" dt="0"/>
  <p:txStyles>
    <p:titleStyle>
      <a:lvl1pPr algn="l" defTabSz="457178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68" indent="-222239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772" indent="-125994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762" indent="-20519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89951" indent="-20519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867" y="434616"/>
            <a:ext cx="7379420" cy="278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Titre </a:t>
            </a:r>
            <a:r>
              <a:rPr lang="fr-FR" noProof="0"/>
              <a:t>en</a:t>
            </a:r>
            <a:r>
              <a:rPr lang="en-GB"/>
              <a:t> Century Gothic Bold bas de </a:t>
            </a:r>
            <a:r>
              <a:rPr lang="en-GB" err="1"/>
              <a:t>casse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8610" y="1603376"/>
            <a:ext cx="8229600" cy="2735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72165DD-FE51-4545-884A-09B8A18B1B7F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20" y="4819177"/>
            <a:ext cx="249413" cy="161720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E4EF9EBB-562A-F34F-83C2-60B8E7F9C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6248" y="4762720"/>
            <a:ext cx="60392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5480-1601-7C4D-95DE-8DD54C94E8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400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  <p:sldLayoutId id="2147484447" r:id="rId13"/>
    <p:sldLayoutId id="2147484448" r:id="rId14"/>
    <p:sldLayoutId id="2147484449" r:id="rId15"/>
    <p:sldLayoutId id="2147484450" r:id="rId16"/>
    <p:sldLayoutId id="2147484451" r:id="rId17"/>
    <p:sldLayoutId id="2147484452" r:id="rId18"/>
    <p:sldLayoutId id="2147484453" r:id="rId19"/>
    <p:sldLayoutId id="2147484454" r:id="rId20"/>
    <p:sldLayoutId id="2147484455" r:id="rId21"/>
    <p:sldLayoutId id="2147484456" r:id="rId22"/>
    <p:sldLayoutId id="2147484457" r:id="rId23"/>
    <p:sldLayoutId id="2147484458" r:id="rId24"/>
    <p:sldLayoutId id="2147484459" r:id="rId25"/>
    <p:sldLayoutId id="2147484460" r:id="rId26"/>
    <p:sldLayoutId id="2147484461" r:id="rId27"/>
    <p:sldLayoutId id="2147484462" r:id="rId28"/>
    <p:sldLayoutId id="2147484463" r:id="rId29"/>
    <p:sldLayoutId id="2147484464" r:id="rId30"/>
    <p:sldLayoutId id="2147484465" r:id="rId31"/>
    <p:sldLayoutId id="2147484466" r:id="rId32"/>
    <p:sldLayoutId id="2147484467" r:id="rId33"/>
    <p:sldLayoutId id="2147484468" r:id="rId34"/>
    <p:sldLayoutId id="2147484469" r:id="rId35"/>
    <p:sldLayoutId id="2147484470" r:id="rId36"/>
    <p:sldLayoutId id="2147484471" r:id="rId37"/>
    <p:sldLayoutId id="2147484472" r:id="rId38"/>
    <p:sldLayoutId id="2147484473" r:id="rId39"/>
  </p:sldLayoutIdLst>
  <p:transition/>
  <p:hf hdr="0" ftr="0" dt="0"/>
  <p:txStyles>
    <p:titleStyle>
      <a:lvl1pPr algn="l" defTabSz="457178" rtl="0" eaLnBrk="1" latinLnBrk="0" hangingPunct="1">
        <a:lnSpc>
          <a:spcPct val="80000"/>
        </a:lnSpc>
        <a:spcBef>
          <a:spcPct val="0"/>
        </a:spcBef>
        <a:buNone/>
        <a:defRPr sz="2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None/>
        <a:defRPr sz="1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07968" indent="-222239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9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68772" indent="-125994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Arial"/>
        <a:buChar char="•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84762" indent="-20519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89951" indent="-205190" algn="l" defTabSz="457178" rtl="0" eaLnBrk="1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tx1"/>
        </a:buClr>
        <a:buFont typeface="Lucida Grande"/>
        <a:buChar char="−"/>
        <a:tabLst>
          <a:tab pos="5379770" algn="l"/>
        </a:tabLst>
        <a:defRPr sz="8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chart" Target="../charts/chart16.xml"/><Relationship Id="rId9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hart" Target="../charts/chart45.xm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hart" Target="../charts/chart47.xm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7" Type="http://schemas.openxmlformats.org/officeDocument/2006/relationships/chart" Target="../charts/chart65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chart" Target="../charts/chart6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drapeau, ciel, plein air&#10;&#10;Description générée automatiquement">
            <a:extLst>
              <a:ext uri="{FF2B5EF4-FFF2-40B4-BE49-F238E27FC236}">
                <a16:creationId xmlns:a16="http://schemas.microsoft.com/office/drawing/2014/main" id="{4CB5AC80-1B96-14F4-DEB5-7FCC2696A9A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00" r="214" b="41229"/>
          <a:stretch/>
        </p:blipFill>
        <p:spPr>
          <a:xfrm>
            <a:off x="-1084" y="1"/>
            <a:ext cx="9145083" cy="30798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39AF3E-68AF-8747-6DDC-9B1D164107B1}"/>
              </a:ext>
            </a:extLst>
          </p:cNvPr>
          <p:cNvSpPr/>
          <p:nvPr/>
        </p:nvSpPr>
        <p:spPr>
          <a:xfrm>
            <a:off x="-1083" y="0"/>
            <a:ext cx="9144000" cy="3136816"/>
          </a:xfrm>
          <a:prstGeom prst="rect">
            <a:avLst/>
          </a:prstGeom>
          <a:solidFill>
            <a:srgbClr val="002060">
              <a:alpha val="7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77AB52-6993-78F1-9AC6-3FFA6B881F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179205"/>
            <a:ext cx="9144000" cy="196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DD6E78C-6C1B-6A16-C321-AFF0629D1197}"/>
              </a:ext>
            </a:extLst>
          </p:cNvPr>
          <p:cNvSpPr txBox="1"/>
          <p:nvPr/>
        </p:nvSpPr>
        <p:spPr>
          <a:xfrm>
            <a:off x="1" y="53915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F0302020204030204"/>
              </a:rPr>
              <a:t>ENQUÊTE SUR L’IMAGE DE L’ALLEMAGNE</a:t>
            </a:r>
            <a:br>
              <a:rPr lang="fr-FR" sz="4000" b="1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F0302020204030204"/>
              </a:rPr>
            </a:br>
            <a:r>
              <a:rPr lang="fr-FR" sz="4000" b="1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F0302020204030204"/>
              </a:rPr>
              <a:t>EN FRANCE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B57BA1-598C-1034-CC63-305EAF4435AD}"/>
              </a:ext>
            </a:extLst>
          </p:cNvPr>
          <p:cNvSpPr/>
          <p:nvPr/>
        </p:nvSpPr>
        <p:spPr>
          <a:xfrm>
            <a:off x="2371210" y="332290"/>
            <a:ext cx="4401583" cy="8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46A5E9-A382-8E63-79F5-1C21B6D4ECE8}"/>
              </a:ext>
            </a:extLst>
          </p:cNvPr>
          <p:cNvSpPr>
            <a:spLocks/>
          </p:cNvSpPr>
          <p:nvPr/>
        </p:nvSpPr>
        <p:spPr>
          <a:xfrm rot="16200000">
            <a:off x="4487767" y="-1407937"/>
            <a:ext cx="168468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2910D60-B7D7-70E2-5137-8AD974592CA7}"/>
              </a:ext>
            </a:extLst>
          </p:cNvPr>
          <p:cNvSpPr txBox="1">
            <a:spLocks/>
          </p:cNvSpPr>
          <p:nvPr/>
        </p:nvSpPr>
        <p:spPr>
          <a:xfrm>
            <a:off x="0" y="2530639"/>
            <a:ext cx="9144000" cy="306467"/>
          </a:xfrm>
          <a:prstGeom prst="round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chemeClr val="bg1"/>
                </a:solidFill>
              </a:rPr>
              <a:t>DÉCEMBRE 2024 – </a:t>
            </a:r>
            <a:r>
              <a:rPr lang="fr-FR" b="1" dirty="0">
                <a:solidFill>
                  <a:schemeClr val="bg2"/>
                </a:solidFill>
              </a:rPr>
              <a:t>2400953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B61C52-022B-BE16-948C-18163584C2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022" y="3611695"/>
            <a:ext cx="2673866" cy="1068009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48AF4CCE-5554-B289-63EE-C6938628CF22}"/>
              </a:ext>
            </a:extLst>
          </p:cNvPr>
          <p:cNvGrpSpPr/>
          <p:nvPr/>
        </p:nvGrpSpPr>
        <p:grpSpPr>
          <a:xfrm>
            <a:off x="238082" y="3493228"/>
            <a:ext cx="2922560" cy="1410744"/>
            <a:chOff x="6794068" y="3523717"/>
            <a:chExt cx="2755688" cy="1410744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E67E80B2-17F2-645C-18F8-0F559343D9F9}"/>
                </a:ext>
              </a:extLst>
            </p:cNvPr>
            <p:cNvSpPr/>
            <p:nvPr/>
          </p:nvSpPr>
          <p:spPr>
            <a:xfrm>
              <a:off x="6794068" y="3523717"/>
              <a:ext cx="2755688" cy="1410744"/>
            </a:xfrm>
            <a:prstGeom prst="roundRect">
              <a:avLst>
                <a:gd name="adj" fmla="val 12440"/>
              </a:avLst>
            </a:prstGeom>
            <a:solidFill>
              <a:schemeClr val="bg1"/>
            </a:solidFill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Espace réservé du texte 11">
              <a:extLst>
                <a:ext uri="{FF2B5EF4-FFF2-40B4-BE49-F238E27FC236}">
                  <a16:creationId xmlns:a16="http://schemas.microsoft.com/office/drawing/2014/main" id="{3B19560A-3B1E-489E-4DBE-E70467307720}"/>
                </a:ext>
              </a:extLst>
            </p:cNvPr>
            <p:cNvSpPr txBox="1">
              <a:spLocks/>
            </p:cNvSpPr>
            <p:nvPr/>
          </p:nvSpPr>
          <p:spPr>
            <a:xfrm>
              <a:off x="6907242" y="3733660"/>
              <a:ext cx="170061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 algn="l" defTabSz="457200" rtl="0" eaLnBrk="1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/>
                </a:buClr>
                <a:buFont typeface="Lucida Grande"/>
                <a:buNone/>
                <a:defRPr sz="1200" b="1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7988" indent="-222250" algn="l" defTabSz="457200" rtl="0" eaLnBrk="1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/>
                </a:buClr>
                <a:buFont typeface="Lucida Grande"/>
                <a:buChar char="−"/>
                <a:tabLst>
                  <a:tab pos="5380038" algn="l"/>
                </a:tabLst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68800" indent="-126000" algn="l" defTabSz="457200" rtl="0" eaLnBrk="1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/>
                </a:buClr>
                <a:buFont typeface="Arial"/>
                <a:buChar char="•"/>
                <a:tabLst>
                  <a:tab pos="5380038" algn="l"/>
                </a:tabLst>
                <a:defRPr sz="8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84800" indent="-205200" algn="l" defTabSz="457200" rtl="0" eaLnBrk="1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/>
                </a:buClr>
                <a:buFont typeface="Lucida Grande"/>
                <a:buChar char="−"/>
                <a:tabLst>
                  <a:tab pos="5380038" algn="l"/>
                </a:tabLst>
                <a:defRPr sz="8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90000" indent="-205200" algn="l" defTabSz="457200" rtl="0" eaLnBrk="1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/>
                </a:buClr>
                <a:buFont typeface="Lucida Grande"/>
                <a:buChar char="−"/>
                <a:tabLst>
                  <a:tab pos="5380038" algn="l"/>
                </a:tabLst>
                <a:defRPr sz="8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fr-FR" sz="1050" dirty="0"/>
                <a:t>VOS CONTACTS AU SEIN DU PÔLE SOCIETY DE CSA</a:t>
              </a:r>
            </a:p>
          </p:txBody>
        </p:sp>
        <p:sp>
          <p:nvSpPr>
            <p:cNvPr id="19" name="Espace réservé du texte 12">
              <a:extLst>
                <a:ext uri="{FF2B5EF4-FFF2-40B4-BE49-F238E27FC236}">
                  <a16:creationId xmlns:a16="http://schemas.microsoft.com/office/drawing/2014/main" id="{469E4C7E-18EA-179C-0B0A-F40555BB0725}"/>
                </a:ext>
              </a:extLst>
            </p:cNvPr>
            <p:cNvSpPr txBox="1">
              <a:spLocks/>
            </p:cNvSpPr>
            <p:nvPr/>
          </p:nvSpPr>
          <p:spPr>
            <a:xfrm>
              <a:off x="6876030" y="4308940"/>
              <a:ext cx="2580750" cy="3770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 algn="l" defTabSz="457200" rtl="0" eaLnBrk="1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/>
                </a:buClr>
                <a:buFont typeface="Lucida Grande"/>
                <a:buNone/>
                <a:defRPr sz="1200" b="1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7988" indent="-222250" algn="l" defTabSz="457200" rtl="0" eaLnBrk="1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/>
                </a:buClr>
                <a:buFont typeface="Lucida Grande"/>
                <a:buChar char="−"/>
                <a:tabLst>
                  <a:tab pos="5380038" algn="l"/>
                </a:tabLst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68800" indent="-126000" algn="l" defTabSz="457200" rtl="0" eaLnBrk="1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/>
                </a:buClr>
                <a:buFont typeface="Arial"/>
                <a:buChar char="•"/>
                <a:tabLst>
                  <a:tab pos="5380038" algn="l"/>
                </a:tabLst>
                <a:defRPr sz="8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84800" indent="-205200" algn="l" defTabSz="457200" rtl="0" eaLnBrk="1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/>
                </a:buClr>
                <a:buFont typeface="Lucida Grande"/>
                <a:buChar char="−"/>
                <a:tabLst>
                  <a:tab pos="5380038" algn="l"/>
                </a:tabLst>
                <a:defRPr sz="8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90000" indent="-205200" algn="l" defTabSz="457200" rtl="0" eaLnBrk="1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tx1"/>
                </a:buClr>
                <a:buFont typeface="Lucida Grande"/>
                <a:buChar char="−"/>
                <a:tabLst>
                  <a:tab pos="5380038" algn="l"/>
                </a:tabLst>
                <a:defRPr sz="8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700"/>
                </a:lnSpc>
              </a:pPr>
              <a:r>
                <a:rPr lang="fr-FR" sz="900" dirty="0">
                  <a:solidFill>
                    <a:schemeClr val="accent1">
                      <a:lumMod val="50000"/>
                    </a:schemeClr>
                  </a:solidFill>
                </a:rPr>
                <a:t>• Julie Gaillot – </a:t>
              </a:r>
              <a:r>
                <a:rPr lang="fr-FR" sz="900" i="1" u="sng" dirty="0">
                  <a:solidFill>
                    <a:schemeClr val="accent1">
                      <a:lumMod val="50000"/>
                    </a:schemeClr>
                  </a:solidFill>
                </a:rPr>
                <a:t>julie.gaillot@csa.eu</a:t>
              </a:r>
            </a:p>
            <a:p>
              <a:pPr>
                <a:lnSpc>
                  <a:spcPts val="700"/>
                </a:lnSpc>
              </a:pPr>
              <a:r>
                <a:rPr lang="fr-FR" sz="900" dirty="0">
                  <a:solidFill>
                    <a:schemeClr val="accent1">
                      <a:lumMod val="50000"/>
                    </a:schemeClr>
                  </a:solidFill>
                </a:rPr>
                <a:t>• Maxime Duval – </a:t>
              </a:r>
              <a:r>
                <a:rPr lang="fr-FR" sz="900" i="1" u="sng" dirty="0">
                  <a:solidFill>
                    <a:schemeClr val="accent1">
                      <a:lumMod val="50000"/>
                    </a:schemeClr>
                  </a:solidFill>
                </a:rPr>
                <a:t>maxime.duval@csa.eu</a:t>
              </a:r>
            </a:p>
          </p:txBody>
        </p:sp>
      </p:grpSp>
      <p:pic>
        <p:nvPicPr>
          <p:cNvPr id="3" name="Picture 2" descr="Afficher l'image d'origine">
            <a:extLst>
              <a:ext uri="{FF2B5EF4-FFF2-40B4-BE49-F238E27FC236}">
                <a16:creationId xmlns:a16="http://schemas.microsoft.com/office/drawing/2014/main" id="{22DF748A-21DE-9420-BC8B-F3778DD7C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5480" r="8384"/>
          <a:stretch/>
        </p:blipFill>
        <p:spPr bwMode="auto">
          <a:xfrm>
            <a:off x="6102849" y="3536163"/>
            <a:ext cx="2922561" cy="1351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5970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44A3BB6-34E0-246C-74D8-E244DEAA6A6F}"/>
              </a:ext>
            </a:extLst>
          </p:cNvPr>
          <p:cNvSpPr/>
          <p:nvPr/>
        </p:nvSpPr>
        <p:spPr>
          <a:xfrm>
            <a:off x="2593204" y="2893346"/>
            <a:ext cx="2498438" cy="338553"/>
          </a:xfrm>
          <a:prstGeom prst="roundRect">
            <a:avLst/>
          </a:prstGeom>
          <a:solidFill>
            <a:srgbClr val="FFF4F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08D1F8C-7700-D419-AFF5-3F4A8FDE04CC}"/>
              </a:ext>
            </a:extLst>
          </p:cNvPr>
          <p:cNvSpPr/>
          <p:nvPr/>
        </p:nvSpPr>
        <p:spPr>
          <a:xfrm>
            <a:off x="2670445" y="1182222"/>
            <a:ext cx="4610687" cy="383369"/>
          </a:xfrm>
          <a:prstGeom prst="roundRect">
            <a:avLst/>
          </a:prstGeom>
          <a:solidFill>
            <a:srgbClr val="E5EC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F778FD8-6CD3-00B5-844F-192E96D3B67D}"/>
              </a:ext>
            </a:extLst>
          </p:cNvPr>
          <p:cNvGraphicFramePr/>
          <p:nvPr/>
        </p:nvGraphicFramePr>
        <p:xfrm>
          <a:off x="1432456" y="1077348"/>
          <a:ext cx="6495209" cy="395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ECA3DA-7F44-69DD-EAB9-981738E876BC}"/>
              </a:ext>
            </a:extLst>
          </p:cNvPr>
          <p:cNvSpPr txBox="1"/>
          <p:nvPr/>
        </p:nvSpPr>
        <p:spPr>
          <a:xfrm>
            <a:off x="94429" y="730392"/>
            <a:ext cx="817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Q4. Quel est le principal sentiment qui vous vient à l’esprit quand vous pensez à l’Allemagne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(n=1203)/ Jeunes 18-24 ans (n=301) 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12" name="Titre 5">
            <a:extLst>
              <a:ext uri="{FF2B5EF4-FFF2-40B4-BE49-F238E27FC236}">
                <a16:creationId xmlns:a16="http://schemas.microsoft.com/office/drawing/2014/main" id="{FB85B362-FEE2-8204-6A22-A6F236C1D009}"/>
              </a:ext>
            </a:extLst>
          </p:cNvPr>
          <p:cNvSpPr txBox="1">
            <a:spLocks/>
          </p:cNvSpPr>
          <p:nvPr/>
        </p:nvSpPr>
        <p:spPr>
          <a:xfrm>
            <a:off x="818907" y="155451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Des jeunes globalement en ligne avec l’ensemble des Français.</a:t>
            </a:r>
          </a:p>
          <a:p>
            <a:r>
              <a:rPr lang="fr-FR" b="0" dirty="0"/>
              <a:t>A noter : l’envie est 2 fois plus forte chez les jeunes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2E4207-783D-BF74-A10B-A88FC4B38FD6}"/>
              </a:ext>
            </a:extLst>
          </p:cNvPr>
          <p:cNvSpPr/>
          <p:nvPr/>
        </p:nvSpPr>
        <p:spPr>
          <a:xfrm>
            <a:off x="6969899" y="3143624"/>
            <a:ext cx="79318" cy="837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D2255E-A97A-2217-A729-462B35B69382}"/>
              </a:ext>
            </a:extLst>
          </p:cNvPr>
          <p:cNvSpPr/>
          <p:nvPr/>
        </p:nvSpPr>
        <p:spPr>
          <a:xfrm>
            <a:off x="6830020" y="3143624"/>
            <a:ext cx="79318" cy="837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B94CFA-049A-65AB-61F9-5617599B6C3A}"/>
              </a:ext>
            </a:extLst>
          </p:cNvPr>
          <p:cNvSpPr/>
          <p:nvPr/>
        </p:nvSpPr>
        <p:spPr>
          <a:xfrm>
            <a:off x="6830020" y="2884814"/>
            <a:ext cx="79318" cy="837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6884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F778FD8-6CD3-00B5-844F-192E96D3B67D}"/>
              </a:ext>
            </a:extLst>
          </p:cNvPr>
          <p:cNvGraphicFramePr/>
          <p:nvPr/>
        </p:nvGraphicFramePr>
        <p:xfrm>
          <a:off x="1370115" y="1167474"/>
          <a:ext cx="6495209" cy="386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0FBC5B6-EFAD-4CD4-D716-533DFD27FE60}"/>
              </a:ext>
            </a:extLst>
          </p:cNvPr>
          <p:cNvSpPr txBox="1"/>
          <p:nvPr/>
        </p:nvSpPr>
        <p:spPr>
          <a:xfrm>
            <a:off x="72255" y="1109817"/>
            <a:ext cx="228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chemeClr val="accent1"/>
                </a:solidFill>
              </a:rPr>
              <a:t>% TOTAL AIMERAIT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9C4664-DA47-D9DD-2762-EC5684CD5367}"/>
              </a:ext>
            </a:extLst>
          </p:cNvPr>
          <p:cNvSpPr txBox="1"/>
          <p:nvPr/>
        </p:nvSpPr>
        <p:spPr>
          <a:xfrm>
            <a:off x="94429" y="730392"/>
            <a:ext cx="817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Q22. A titre personnel, aimeriez-vous…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EED57EED-E7F6-C6F5-5C11-D5100177AF16}"/>
              </a:ext>
            </a:extLst>
          </p:cNvPr>
          <p:cNvSpPr txBox="1">
            <a:spLocks/>
          </p:cNvSpPr>
          <p:nvPr/>
        </p:nvSpPr>
        <p:spPr>
          <a:xfrm>
            <a:off x="818907" y="401673"/>
            <a:ext cx="8115120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Une envie d’Allemagne bien plus marquée chez les jeunes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BFBAE8-EC9A-66F0-66EC-033151878AA3}"/>
              </a:ext>
            </a:extLst>
          </p:cNvPr>
          <p:cNvSpPr txBox="1"/>
          <p:nvPr/>
        </p:nvSpPr>
        <p:spPr>
          <a:xfrm>
            <a:off x="6969899" y="1311662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900" dirty="0"/>
              <a:t> (-5pts)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953627B-5F9E-DB1D-CA3F-EF41CAD2311E}"/>
              </a:ext>
            </a:extLst>
          </p:cNvPr>
          <p:cNvSpPr txBox="1"/>
          <p:nvPr/>
        </p:nvSpPr>
        <p:spPr>
          <a:xfrm>
            <a:off x="5478209" y="2721748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(-3pts)</a:t>
            </a:r>
          </a:p>
        </p:txBody>
      </p:sp>
    </p:spTree>
    <p:extLst>
      <p:ext uri="{BB962C8B-B14F-4D97-AF65-F5344CB8AC3E}">
        <p14:creationId xmlns:p14="http://schemas.microsoft.com/office/powerpoint/2010/main" val="8380614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4526DD2-10CE-6EA0-2F7F-B859B3A44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694467"/>
              </p:ext>
            </p:extLst>
          </p:nvPr>
        </p:nvGraphicFramePr>
        <p:xfrm>
          <a:off x="-581285" y="1339485"/>
          <a:ext cx="7449370" cy="35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7A75700-5874-6563-02DA-5C9D16EAF911}"/>
              </a:ext>
            </a:extLst>
          </p:cNvPr>
          <p:cNvSpPr txBox="1"/>
          <p:nvPr/>
        </p:nvSpPr>
        <p:spPr>
          <a:xfrm>
            <a:off x="8194394" y="712622"/>
            <a:ext cx="854540" cy="54375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BONNE</a:t>
            </a:r>
            <a:endParaRPr lang="fr-FR" sz="2000" b="1" dirty="0">
              <a:solidFill>
                <a:schemeClr val="accent1"/>
              </a:solidFill>
              <a:latin typeface="Century Gothic" panose="020F03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87%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091A67-12B9-1E52-09A6-CB2D723F7EA9}"/>
              </a:ext>
            </a:extLst>
          </p:cNvPr>
          <p:cNvSpPr txBox="1"/>
          <p:nvPr/>
        </p:nvSpPr>
        <p:spPr>
          <a:xfrm>
            <a:off x="7311295" y="1754394"/>
            <a:ext cx="11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n w="12700">
                  <a:noFill/>
                </a:ln>
              </a:rPr>
              <a:t>18-24 ans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60ADA864-CD14-87C6-01D8-C0C7898EA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819690"/>
              </p:ext>
            </p:extLst>
          </p:nvPr>
        </p:nvGraphicFramePr>
        <p:xfrm>
          <a:off x="6758982" y="1065627"/>
          <a:ext cx="2212370" cy="202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70F08BBD-E2A8-E690-FC7D-9611D3BF9F0D}"/>
              </a:ext>
            </a:extLst>
          </p:cNvPr>
          <p:cNvGrpSpPr/>
          <p:nvPr/>
        </p:nvGrpSpPr>
        <p:grpSpPr>
          <a:xfrm>
            <a:off x="251846" y="2004535"/>
            <a:ext cx="1276247" cy="1195865"/>
            <a:chOff x="1463595" y="2480821"/>
            <a:chExt cx="1276247" cy="1195865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5E00641-43F1-848D-A886-E61FCF25DFF7}"/>
                </a:ext>
              </a:extLst>
            </p:cNvPr>
            <p:cNvSpPr txBox="1"/>
            <p:nvPr/>
          </p:nvSpPr>
          <p:spPr>
            <a:xfrm>
              <a:off x="1463595" y="2480821"/>
              <a:ext cx="1173834" cy="998557"/>
            </a:xfrm>
            <a:prstGeom prst="roundRect">
              <a:avLst/>
            </a:prstGeom>
            <a:solidFill>
              <a:srgbClr val="FFF4F3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MAUVAISE IMAGE</a:t>
              </a:r>
              <a:r>
                <a:rPr lang="fr-FR" sz="1200" b="1" dirty="0">
                  <a:solidFill>
                    <a:schemeClr val="accent4"/>
                  </a:solidFill>
                  <a:latin typeface="Century Gothic" panose="020F0302020204030204"/>
                </a:rPr>
                <a:t> </a:t>
              </a:r>
              <a:r>
                <a:rPr lang="fr-FR" sz="3200" b="1" dirty="0">
                  <a:solidFill>
                    <a:schemeClr val="accent4"/>
                  </a:solidFill>
                  <a:latin typeface="Century Gothic" panose="020F0302020204030204"/>
                </a:rPr>
                <a:t>12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0BE5994-EC1A-DF91-8E1F-6A27614931F2}"/>
                </a:ext>
              </a:extLst>
            </p:cNvPr>
            <p:cNvCxnSpPr>
              <a:cxnSpLocks/>
            </p:cNvCxnSpPr>
            <p:nvPr/>
          </p:nvCxnSpPr>
          <p:spPr>
            <a:xfrm>
              <a:off x="2739842" y="2480821"/>
              <a:ext cx="0" cy="119586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B8F4997-F3A5-8955-9D55-3A68A2C45E8D}"/>
              </a:ext>
            </a:extLst>
          </p:cNvPr>
          <p:cNvGrpSpPr/>
          <p:nvPr/>
        </p:nvGrpSpPr>
        <p:grpSpPr>
          <a:xfrm>
            <a:off x="4737611" y="1999420"/>
            <a:ext cx="1285237" cy="1690260"/>
            <a:chOff x="5332795" y="1911256"/>
            <a:chExt cx="1285237" cy="1690260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C5FB45B6-5FD1-D7CE-B348-794C8F7DE18F}"/>
                </a:ext>
              </a:extLst>
            </p:cNvPr>
            <p:cNvCxnSpPr>
              <a:cxnSpLocks/>
            </p:cNvCxnSpPr>
            <p:nvPr/>
          </p:nvCxnSpPr>
          <p:spPr>
            <a:xfrm>
              <a:off x="5332795" y="1918630"/>
              <a:ext cx="0" cy="168288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75D281F-F648-EDD1-C935-2A0EA1EF92B3}"/>
                </a:ext>
              </a:extLst>
            </p:cNvPr>
            <p:cNvSpPr txBox="1"/>
            <p:nvPr/>
          </p:nvSpPr>
          <p:spPr>
            <a:xfrm>
              <a:off x="5444199" y="1911256"/>
              <a:ext cx="1173833" cy="998557"/>
            </a:xfrm>
            <a:prstGeom prst="roundRect">
              <a:avLst/>
            </a:prstGeom>
            <a:solidFill>
              <a:srgbClr val="F1F5FD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chemeClr val="accent1">
                      <a:lumMod val="50000"/>
                    </a:schemeClr>
                  </a:solidFill>
                  <a:latin typeface="Century Gothic" panose="020F0302020204030204"/>
                </a:rPr>
                <a:t>BONNE IMAGE</a:t>
              </a:r>
              <a:r>
                <a:rPr lang="fr-FR" sz="1200" b="1" dirty="0">
                  <a:solidFill>
                    <a:schemeClr val="accent1"/>
                  </a:solidFill>
                  <a:latin typeface="Century Gothic" panose="020F0302020204030204"/>
                </a:rPr>
                <a:t> </a:t>
              </a:r>
              <a:r>
                <a:rPr lang="fr-FR" sz="3200" b="1" dirty="0">
                  <a:solidFill>
                    <a:schemeClr val="accent1"/>
                  </a:solidFill>
                  <a:latin typeface="Century Gothic" panose="020F0302020204030204"/>
                </a:rPr>
                <a:t>88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A5818A05-D1A0-E49E-17F3-4C7B24D9BCE4}"/>
              </a:ext>
            </a:extLst>
          </p:cNvPr>
          <p:cNvSpPr txBox="1"/>
          <p:nvPr/>
        </p:nvSpPr>
        <p:spPr>
          <a:xfrm>
            <a:off x="5206731" y="2902426"/>
            <a:ext cx="6474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chemeClr val="accent1"/>
                </a:solidFill>
                <a:sym typeface="Wingdings" panose="05000000000000000000" pitchFamily="2" charset="2"/>
              </a:rPr>
              <a:t>(-1pt)</a:t>
            </a:r>
            <a:endParaRPr lang="fr-FR" sz="1400" i="1" dirty="0">
              <a:solidFill>
                <a:schemeClr val="accent1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9F74E98-530E-B5CF-C570-3F253B7B1EE1}"/>
              </a:ext>
            </a:extLst>
          </p:cNvPr>
          <p:cNvSpPr txBox="1"/>
          <p:nvPr/>
        </p:nvSpPr>
        <p:spPr>
          <a:xfrm>
            <a:off x="560777" y="2902426"/>
            <a:ext cx="8294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(+1pt)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FE75CE-2B82-4D29-BCF4-1BD4BF8AD3B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420899B-0547-4A96-AE95-0B8B5023B263}"/>
              </a:ext>
            </a:extLst>
          </p:cNvPr>
          <p:cNvSpPr txBox="1"/>
          <p:nvPr/>
        </p:nvSpPr>
        <p:spPr>
          <a:xfrm>
            <a:off x="95066" y="778920"/>
            <a:ext cx="5668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Q2. De manière générale, avez-vous une très bonne, une assez bonne, une assez mauvaise ou une très mauvaise image de l’Allemagne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hors indifférents (n=857) / Jeunes 18-24 ans (n=224)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8B06A80-06DC-CC20-90AF-A06997FC98C2}"/>
              </a:ext>
            </a:extLst>
          </p:cNvPr>
          <p:cNvCxnSpPr>
            <a:cxnSpLocks/>
          </p:cNvCxnSpPr>
          <p:nvPr/>
        </p:nvCxnSpPr>
        <p:spPr>
          <a:xfrm>
            <a:off x="6538860" y="1104210"/>
            <a:ext cx="0" cy="1875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6B2933F-6921-44EE-DD1E-FA41FA9E1752}"/>
              </a:ext>
            </a:extLst>
          </p:cNvPr>
          <p:cNvCxnSpPr>
            <a:cxnSpLocks/>
          </p:cNvCxnSpPr>
          <p:nvPr/>
        </p:nvCxnSpPr>
        <p:spPr>
          <a:xfrm flipH="1">
            <a:off x="6538860" y="2979909"/>
            <a:ext cx="23839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9EB282D1-AF5F-95CB-548E-129942E6BC69}"/>
              </a:ext>
            </a:extLst>
          </p:cNvPr>
          <p:cNvSpPr txBox="1"/>
          <p:nvPr/>
        </p:nvSpPr>
        <p:spPr>
          <a:xfrm>
            <a:off x="6562101" y="716560"/>
            <a:ext cx="9281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MAUVAISE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13%</a:t>
            </a:r>
            <a:endParaRPr lang="fr-FR" sz="2000" dirty="0"/>
          </a:p>
        </p:txBody>
      </p:sp>
      <p:sp>
        <p:nvSpPr>
          <p:cNvPr id="56" name="Titre 5">
            <a:extLst>
              <a:ext uri="{FF2B5EF4-FFF2-40B4-BE49-F238E27FC236}">
                <a16:creationId xmlns:a16="http://schemas.microsoft.com/office/drawing/2014/main" id="{E19E1E91-EBDE-E45E-7C92-1B6E0D1008DB}"/>
              </a:ext>
            </a:extLst>
          </p:cNvPr>
          <p:cNvSpPr txBox="1">
            <a:spLocks/>
          </p:cNvSpPr>
          <p:nvPr/>
        </p:nvSpPr>
        <p:spPr>
          <a:xfrm>
            <a:off x="771204" y="31093"/>
            <a:ext cx="8298968" cy="73866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Malgré cette relative tiédeur observée sur l’ensemble des Français, la plupart d’entre eux continuent d’avoir une bonne image de l’Allemagne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11CB08B-23FF-EDBD-DD32-F63D1BD61507}"/>
              </a:ext>
            </a:extLst>
          </p:cNvPr>
          <p:cNvSpPr txBox="1"/>
          <p:nvPr/>
        </p:nvSpPr>
        <p:spPr>
          <a:xfrm>
            <a:off x="6945849" y="4904276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(xx) Évolution par rapport à 2022</a:t>
            </a:r>
            <a:endParaRPr lang="fr-FR" sz="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A60DC9D-1223-58D9-C919-F9190AB33361}"/>
              </a:ext>
            </a:extLst>
          </p:cNvPr>
          <p:cNvSpPr txBox="1"/>
          <p:nvPr/>
        </p:nvSpPr>
        <p:spPr>
          <a:xfrm>
            <a:off x="0" y="4052709"/>
            <a:ext cx="1966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>
                    <a:lumMod val="75000"/>
                  </a:schemeClr>
                </a:solidFill>
              </a:rPr>
              <a:t>INDIFFERENTS : 30%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220374-5027-AF53-DD9A-80F150268C0A}"/>
              </a:ext>
            </a:extLst>
          </p:cNvPr>
          <p:cNvSpPr txBox="1"/>
          <p:nvPr/>
        </p:nvSpPr>
        <p:spPr>
          <a:xfrm>
            <a:off x="2294665" y="2058760"/>
            <a:ext cx="82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bg2"/>
                </a:solidFill>
                <a:sym typeface="Wingdings" panose="05000000000000000000" pitchFamily="2" charset="2"/>
              </a:rPr>
              <a:t>(+5pts)</a:t>
            </a:r>
            <a:endParaRPr lang="fr-FR" sz="1200" i="1" dirty="0">
              <a:solidFill>
                <a:schemeClr val="bg2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E7F298-848E-6DF1-5C24-F4C887413376}"/>
              </a:ext>
            </a:extLst>
          </p:cNvPr>
          <p:cNvSpPr txBox="1"/>
          <p:nvPr/>
        </p:nvSpPr>
        <p:spPr>
          <a:xfrm>
            <a:off x="2156182" y="2049597"/>
            <a:ext cx="348665" cy="24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sym typeface="Wingdings" panose="05000000000000000000" pitchFamily="2" charset="2"/>
              </a:rPr>
              <a:t></a:t>
            </a:r>
            <a:endParaRPr lang="fr-FR" sz="1100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71AD66-8F1E-38E8-C3C9-A81E1BA0C20B}"/>
              </a:ext>
            </a:extLst>
          </p:cNvPr>
          <p:cNvSpPr txBox="1"/>
          <p:nvPr/>
        </p:nvSpPr>
        <p:spPr>
          <a:xfrm>
            <a:off x="4853252" y="3170530"/>
            <a:ext cx="24580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+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fr-FR" sz="1100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Parle allemand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lang="fr-FR" sz="1100" b="1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95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+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Connaît bien l’Allemagne :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9</a:t>
            </a:r>
            <a:r>
              <a:rPr lang="fr-FR" sz="1100" b="1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3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%</a:t>
            </a:r>
            <a:endParaRPr kumimoji="0" lang="fr-FR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2792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7A60947-687F-1D7A-5AB1-DAA222CEF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063FE9A-4EDA-2113-F48D-E1FD25DA3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9407528"/>
              </p:ext>
            </p:extLst>
          </p:nvPr>
        </p:nvGraphicFramePr>
        <p:xfrm>
          <a:off x="373553" y="1065710"/>
          <a:ext cx="8396895" cy="369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A1CE5F8-3546-9A4E-FDB0-90C39FDF37FB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584435-E64E-4AED-CB29-97EA731E7384}"/>
              </a:ext>
            </a:extLst>
          </p:cNvPr>
          <p:cNvSpPr txBox="1"/>
          <p:nvPr/>
        </p:nvSpPr>
        <p:spPr>
          <a:xfrm>
            <a:off x="308365" y="1015490"/>
            <a:ext cx="179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solidFill>
                  <a:schemeClr val="accent1"/>
                </a:solidFill>
              </a:rPr>
              <a:t>% BONNE IMAGE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DD5F74-49A1-D0BA-108F-A7C6BA7EC0D7}"/>
              </a:ext>
            </a:extLst>
          </p:cNvPr>
          <p:cNvSpPr txBox="1"/>
          <p:nvPr/>
        </p:nvSpPr>
        <p:spPr>
          <a:xfrm>
            <a:off x="758193" y="673168"/>
            <a:ext cx="314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Évolutions depuis 2012</a:t>
            </a: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7BB6973E-ACB2-071A-2C6D-DC6E05F98C09}"/>
              </a:ext>
            </a:extLst>
          </p:cNvPr>
          <p:cNvSpPr txBox="1">
            <a:spLocks/>
          </p:cNvSpPr>
          <p:nvPr/>
        </p:nvSpPr>
        <p:spPr>
          <a:xfrm>
            <a:off x="818907" y="401673"/>
            <a:ext cx="8298968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 score haut et assez stable depuis 2020</a:t>
            </a:r>
          </a:p>
        </p:txBody>
      </p:sp>
    </p:spTree>
    <p:extLst>
      <p:ext uri="{BB962C8B-B14F-4D97-AF65-F5344CB8AC3E}">
        <p14:creationId xmlns:p14="http://schemas.microsoft.com/office/powerpoint/2010/main" val="400137874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47B9E9-43A9-4EF1-34CE-4DA80274BD09}"/>
              </a:ext>
            </a:extLst>
          </p:cNvPr>
          <p:cNvSpPr/>
          <p:nvPr/>
        </p:nvSpPr>
        <p:spPr>
          <a:xfrm>
            <a:off x="3924610" y="-1"/>
            <a:ext cx="5272644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304966-243A-503E-5D9B-33DD8842D420}"/>
              </a:ext>
            </a:extLst>
          </p:cNvPr>
          <p:cNvSpPr txBox="1"/>
          <p:nvPr/>
        </p:nvSpPr>
        <p:spPr>
          <a:xfrm>
            <a:off x="249470" y="1526708"/>
            <a:ext cx="32807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chemeClr val="accent1"/>
                </a:solidFill>
              </a:rPr>
              <a:t>DEUXIEME</a:t>
            </a:r>
          </a:p>
          <a:p>
            <a:pPr algn="ctr"/>
            <a:r>
              <a:rPr lang="fr-FR" sz="7200" b="1" dirty="0">
                <a:solidFill>
                  <a:schemeClr val="accent1">
                    <a:lumMod val="50000"/>
                  </a:schemeClr>
                </a:solidFill>
              </a:rPr>
              <a:t>PARTIE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8CC329-4303-7DB7-7CD6-3B21A7AEABC0}"/>
              </a:ext>
            </a:extLst>
          </p:cNvPr>
          <p:cNvSpPr/>
          <p:nvPr/>
        </p:nvSpPr>
        <p:spPr>
          <a:xfrm>
            <a:off x="69850" y="4806950"/>
            <a:ext cx="431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D65C9-BAE1-512C-E86A-281C441D73C9}"/>
              </a:ext>
            </a:extLst>
          </p:cNvPr>
          <p:cNvSpPr/>
          <p:nvPr/>
        </p:nvSpPr>
        <p:spPr>
          <a:xfrm>
            <a:off x="3913218" y="0"/>
            <a:ext cx="5243854" cy="51435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E0D8C-3401-AD1C-3A6C-2659A8D9E72D}"/>
              </a:ext>
            </a:extLst>
          </p:cNvPr>
          <p:cNvSpPr>
            <a:spLocks/>
          </p:cNvSpPr>
          <p:nvPr/>
        </p:nvSpPr>
        <p:spPr>
          <a:xfrm>
            <a:off x="3773819" y="0"/>
            <a:ext cx="1507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5C5BD85-4F06-CFEC-EFDD-2A1D6F62A39E}"/>
              </a:ext>
            </a:extLst>
          </p:cNvPr>
          <p:cNvSpPr txBox="1">
            <a:spLocks/>
          </p:cNvSpPr>
          <p:nvPr/>
        </p:nvSpPr>
        <p:spPr>
          <a:xfrm>
            <a:off x="4168239" y="1"/>
            <a:ext cx="4745562" cy="5143498"/>
          </a:xfrm>
          <a:prstGeom prst="rect">
            <a:avLst/>
          </a:prstGeom>
          <a:noFill/>
        </p:spPr>
        <p:txBody>
          <a:bodyPr wrap="square" lIns="252000" tIns="252000" rIns="252000" bIns="25200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cap="all" dirty="0">
              <a:solidFill>
                <a:schemeClr val="bg2"/>
              </a:solidFill>
            </a:endParaRPr>
          </a:p>
          <a:p>
            <a:r>
              <a:rPr lang="fr-FR" sz="3200" cap="all" dirty="0">
                <a:solidFill>
                  <a:schemeClr val="bg2"/>
                </a:solidFill>
              </a:rPr>
              <a:t>PERCEPTION ET IMAGE</a:t>
            </a:r>
            <a:br>
              <a:rPr lang="fr-FR" sz="3200" cap="all" dirty="0">
                <a:solidFill>
                  <a:schemeClr val="bg2"/>
                </a:solidFill>
              </a:rPr>
            </a:br>
            <a:r>
              <a:rPr lang="fr-FR" sz="3200" cap="all" dirty="0">
                <a:solidFill>
                  <a:schemeClr val="bg2"/>
                </a:solidFill>
              </a:rPr>
              <a:t>DE L’ALLEMAGNE AUPRÈS DES FRANÇAIS.ES</a:t>
            </a:r>
          </a:p>
          <a:p>
            <a:br>
              <a:rPr lang="fr-FR" sz="4000" dirty="0"/>
            </a:br>
            <a:r>
              <a:rPr lang="fr-FR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Une image positive de l’Allemagne qui s’appuie toujours sur les mêmes forces : économie, travail, rigueur, </a:t>
            </a:r>
          </a:p>
          <a:p>
            <a:r>
              <a:rPr lang="fr-FR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mais nettement moins que par le passé. </a:t>
            </a:r>
          </a:p>
          <a:p>
            <a:endParaRPr lang="fr-FR" b="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708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351A015-5436-3E66-6849-ACDC73A90D1B}"/>
              </a:ext>
            </a:extLst>
          </p:cNvPr>
          <p:cNvSpPr/>
          <p:nvPr/>
        </p:nvSpPr>
        <p:spPr>
          <a:xfrm>
            <a:off x="7347677" y="1057508"/>
            <a:ext cx="580407" cy="3746797"/>
          </a:xfrm>
          <a:prstGeom prst="roundRect">
            <a:avLst/>
          </a:prstGeom>
          <a:solidFill>
            <a:srgbClr val="F1F5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86B7C4E-B45C-8EBD-07CE-252E32ED9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097042"/>
              </p:ext>
            </p:extLst>
          </p:nvPr>
        </p:nvGraphicFramePr>
        <p:xfrm>
          <a:off x="-9228" y="1122506"/>
          <a:ext cx="8360074" cy="389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05CF07C8-7291-11F6-DC3E-8AB556D81121}"/>
              </a:ext>
            </a:extLst>
          </p:cNvPr>
          <p:cNvSpPr txBox="1"/>
          <p:nvPr/>
        </p:nvSpPr>
        <p:spPr>
          <a:xfrm>
            <a:off x="7150561" y="803588"/>
            <a:ext cx="9746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326BD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Total OUI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5C100C1-7D29-8ABE-E0AB-E609DB1986A8}"/>
              </a:ext>
            </a:extLst>
          </p:cNvPr>
          <p:cNvSpPr/>
          <p:nvPr/>
        </p:nvSpPr>
        <p:spPr>
          <a:xfrm>
            <a:off x="274320" y="1121915"/>
            <a:ext cx="7653764" cy="990560"/>
          </a:xfrm>
          <a:prstGeom prst="round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19CF08F-2EF1-2FCF-9C0B-B41F3A3183E2}"/>
              </a:ext>
            </a:extLst>
          </p:cNvPr>
          <p:cNvSpPr txBox="1"/>
          <p:nvPr/>
        </p:nvSpPr>
        <p:spPr>
          <a:xfrm>
            <a:off x="0" y="4928056"/>
            <a:ext cx="1526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tabLst>
                <a:tab pos="457200" algn="l"/>
                <a:tab pos="4343400" algn="l"/>
                <a:tab pos="449580" algn="l"/>
                <a:tab pos="4343400" algn="l"/>
              </a:tabLst>
            </a:pPr>
            <a:r>
              <a:rPr lang="fr-FR" sz="800" dirty="0">
                <a:latin typeface="+mj-lt"/>
                <a:cs typeface="Times New Roman" panose="02020603050405020304" pitchFamily="18" charset="0"/>
              </a:rPr>
              <a:t>*en 2022 : La rigueur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1DC8E5-AE70-E7E6-1B91-4748D1473AA1}"/>
              </a:ext>
            </a:extLst>
          </p:cNvPr>
          <p:cNvSpPr txBox="1"/>
          <p:nvPr/>
        </p:nvSpPr>
        <p:spPr>
          <a:xfrm>
            <a:off x="94429" y="730392"/>
            <a:ext cx="817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Q5. Voici une liste de mots et adjectifs. Pour chacun d’eux, indiquez si vous l’associez à l’Allemagne…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17" name="Titre 5">
            <a:extLst>
              <a:ext uri="{FF2B5EF4-FFF2-40B4-BE49-F238E27FC236}">
                <a16:creationId xmlns:a16="http://schemas.microsoft.com/office/drawing/2014/main" id="{08C6878C-9D78-ED84-23B7-28C7DE4EFEDE}"/>
              </a:ext>
            </a:extLst>
          </p:cNvPr>
          <p:cNvSpPr txBox="1">
            <a:spLocks/>
          </p:cNvSpPr>
          <p:nvPr/>
        </p:nvSpPr>
        <p:spPr>
          <a:xfrm>
            <a:off x="818907" y="86052"/>
            <a:ext cx="8298968" cy="66479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L’Allemagne, puissance, rigueur et travail pour l’ensemble des Français.</a:t>
            </a:r>
          </a:p>
          <a:p>
            <a:r>
              <a:rPr lang="fr-FR" sz="1800" dirty="0"/>
              <a:t>Qualité de vie, convivialité et solidarité davantage soulignées par les jeunes</a:t>
            </a: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4F20C886-CB43-56BF-074C-1D0AA059A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274842"/>
              </p:ext>
            </p:extLst>
          </p:nvPr>
        </p:nvGraphicFramePr>
        <p:xfrm>
          <a:off x="7290044" y="1144035"/>
          <a:ext cx="695674" cy="3621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674">
                  <a:extLst>
                    <a:ext uri="{9D8B030D-6E8A-4147-A177-3AD203B41FA5}">
                      <a16:colId xmlns:a16="http://schemas.microsoft.com/office/drawing/2014/main" val="3169805414"/>
                    </a:ext>
                  </a:extLst>
                </a:gridCol>
              </a:tblGrid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89%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368658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596675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20291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83%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748319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79%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04318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77%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506564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76%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782352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91478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350184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69%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513854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63%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654219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481470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967047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380554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870"/>
                  </a:ext>
                </a:extLst>
              </a:tr>
            </a:tbl>
          </a:graphicData>
        </a:graphic>
      </p:graphicFrame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DA6E602-40E9-989D-C3D7-A8ECC4C7D48B}"/>
              </a:ext>
            </a:extLst>
          </p:cNvPr>
          <p:cNvSpPr/>
          <p:nvPr/>
        </p:nvSpPr>
        <p:spPr>
          <a:xfrm>
            <a:off x="8279034" y="1057508"/>
            <a:ext cx="468000" cy="3746797"/>
          </a:xfrm>
          <a:prstGeom prst="roundRect">
            <a:avLst/>
          </a:prstGeom>
          <a:solidFill>
            <a:srgbClr val="F1F5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2020839-6A81-3590-B4DB-05725682BABE}"/>
              </a:ext>
            </a:extLst>
          </p:cNvPr>
          <p:cNvSpPr txBox="1"/>
          <p:nvPr/>
        </p:nvSpPr>
        <p:spPr>
          <a:xfrm>
            <a:off x="8023862" y="839873"/>
            <a:ext cx="9746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18-24 ans</a:t>
            </a: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44FEBFC0-3E4A-27B2-C83B-B258A842D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31742"/>
              </p:ext>
            </p:extLst>
          </p:nvPr>
        </p:nvGraphicFramePr>
        <p:xfrm>
          <a:off x="8163345" y="1122264"/>
          <a:ext cx="695674" cy="3621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674">
                  <a:extLst>
                    <a:ext uri="{9D8B030D-6E8A-4147-A177-3AD203B41FA5}">
                      <a16:colId xmlns:a16="http://schemas.microsoft.com/office/drawing/2014/main" val="3169805414"/>
                    </a:ext>
                  </a:extLst>
                </a:gridCol>
              </a:tblGrid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368658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78%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596675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20291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748319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77%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04318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506564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77%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782352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76%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991478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76%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350184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75%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513854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654219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74%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481470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967047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380554"/>
                  </a:ext>
                </a:extLst>
              </a:tr>
              <a:tr h="2414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6350" marR="6350" marT="635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22870"/>
                  </a:ext>
                </a:extLst>
              </a:tr>
            </a:tbl>
          </a:graphicData>
        </a:graphic>
      </p:graphicFrame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5021CD7-6EB3-0B9A-4CEA-8A77DD15B664}"/>
              </a:ext>
            </a:extLst>
          </p:cNvPr>
          <p:cNvCxnSpPr>
            <a:cxnSpLocks/>
          </p:cNvCxnSpPr>
          <p:nvPr/>
        </p:nvCxnSpPr>
        <p:spPr>
          <a:xfrm>
            <a:off x="499012" y="3559773"/>
            <a:ext cx="7776000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CBD52E9-8052-15E2-A0E3-E2FAF88418F2}"/>
              </a:ext>
            </a:extLst>
          </p:cNvPr>
          <p:cNvCxnSpPr>
            <a:cxnSpLocks/>
          </p:cNvCxnSpPr>
          <p:nvPr/>
        </p:nvCxnSpPr>
        <p:spPr>
          <a:xfrm>
            <a:off x="495900" y="4042157"/>
            <a:ext cx="7776000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4C2EC61-9739-F8E4-9771-9F43AD7F5E48}"/>
              </a:ext>
            </a:extLst>
          </p:cNvPr>
          <p:cNvSpPr/>
          <p:nvPr/>
        </p:nvSpPr>
        <p:spPr>
          <a:xfrm>
            <a:off x="8309896" y="1382632"/>
            <a:ext cx="396000" cy="72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C72760-9DFE-6D76-652C-08973B695AFC}"/>
              </a:ext>
            </a:extLst>
          </p:cNvPr>
          <p:cNvSpPr/>
          <p:nvPr/>
        </p:nvSpPr>
        <p:spPr>
          <a:xfrm>
            <a:off x="8309896" y="3305767"/>
            <a:ext cx="396000" cy="97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70D99-9342-D24B-015A-BEE46CE4E6B4}"/>
              </a:ext>
            </a:extLst>
          </p:cNvPr>
          <p:cNvSpPr/>
          <p:nvPr/>
        </p:nvSpPr>
        <p:spPr>
          <a:xfrm>
            <a:off x="8309896" y="2340569"/>
            <a:ext cx="396000" cy="25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3118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919A3FA-F599-C40F-3D00-1505C7C9D896}"/>
              </a:ext>
            </a:extLst>
          </p:cNvPr>
          <p:cNvSpPr/>
          <p:nvPr/>
        </p:nvSpPr>
        <p:spPr>
          <a:xfrm>
            <a:off x="6281760" y="964947"/>
            <a:ext cx="2428777" cy="3951076"/>
          </a:xfrm>
          <a:prstGeom prst="roundRect">
            <a:avLst>
              <a:gd name="adj" fmla="val 815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86B7C4E-B45C-8EBD-07CE-252E32ED9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208970"/>
              </p:ext>
            </p:extLst>
          </p:nvPr>
        </p:nvGraphicFramePr>
        <p:xfrm>
          <a:off x="-257817" y="1276917"/>
          <a:ext cx="6720998" cy="3528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5238AF6-C665-66B3-5CF1-9180EF7D9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4781"/>
              </p:ext>
            </p:extLst>
          </p:nvPr>
        </p:nvGraphicFramePr>
        <p:xfrm>
          <a:off x="6451358" y="1033209"/>
          <a:ext cx="2132044" cy="3781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11">
                  <a:extLst>
                    <a:ext uri="{9D8B030D-6E8A-4147-A177-3AD203B41FA5}">
                      <a16:colId xmlns:a16="http://schemas.microsoft.com/office/drawing/2014/main" val="3237823055"/>
                    </a:ext>
                  </a:extLst>
                </a:gridCol>
                <a:gridCol w="533011">
                  <a:extLst>
                    <a:ext uri="{9D8B030D-6E8A-4147-A177-3AD203B41FA5}">
                      <a16:colId xmlns:a16="http://schemas.microsoft.com/office/drawing/2014/main" val="282629262"/>
                    </a:ext>
                  </a:extLst>
                </a:gridCol>
                <a:gridCol w="533011">
                  <a:extLst>
                    <a:ext uri="{9D8B030D-6E8A-4147-A177-3AD203B41FA5}">
                      <a16:colId xmlns:a16="http://schemas.microsoft.com/office/drawing/2014/main" val="2794658469"/>
                    </a:ext>
                  </a:extLst>
                </a:gridCol>
                <a:gridCol w="533011">
                  <a:extLst>
                    <a:ext uri="{9D8B030D-6E8A-4147-A177-3AD203B41FA5}">
                      <a16:colId xmlns:a16="http://schemas.microsoft.com/office/drawing/2014/main" val="1307378014"/>
                    </a:ext>
                  </a:extLst>
                </a:gridCol>
              </a:tblGrid>
              <a:tr h="242652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853292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092935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774029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91%*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218165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952272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768210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244571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235090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234481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83777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207899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846325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345959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763591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548917"/>
                  </a:ext>
                </a:extLst>
              </a:tr>
              <a:tr h="23530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055769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B6A098B0-D542-F6C0-7A99-D95AAC65D4DC}"/>
              </a:ext>
            </a:extLst>
          </p:cNvPr>
          <p:cNvSpPr txBox="1"/>
          <p:nvPr/>
        </p:nvSpPr>
        <p:spPr>
          <a:xfrm>
            <a:off x="6306359" y="4904276"/>
            <a:ext cx="24287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</a:t>
            </a:r>
            <a:endParaRPr lang="fr-FR" sz="800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6C78F6A8-D12E-E948-5EF5-E52853D8A524}"/>
              </a:ext>
            </a:extLst>
          </p:cNvPr>
          <p:cNvSpPr/>
          <p:nvPr/>
        </p:nvSpPr>
        <p:spPr>
          <a:xfrm>
            <a:off x="201997" y="1256495"/>
            <a:ext cx="8508541" cy="959167"/>
          </a:xfrm>
          <a:prstGeom prst="round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7B657C-D086-4BC7-7BC5-7FFDC16314EB}"/>
              </a:ext>
            </a:extLst>
          </p:cNvPr>
          <p:cNvSpPr txBox="1"/>
          <p:nvPr/>
        </p:nvSpPr>
        <p:spPr>
          <a:xfrm>
            <a:off x="5022601" y="979168"/>
            <a:ext cx="10589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1"/>
                </a:solidFill>
              </a:rPr>
              <a:t>% TOTAL OUI</a:t>
            </a:r>
          </a:p>
        </p:txBody>
      </p:sp>
      <p:sp>
        <p:nvSpPr>
          <p:cNvPr id="15" name="Titre 5">
            <a:extLst>
              <a:ext uri="{FF2B5EF4-FFF2-40B4-BE49-F238E27FC236}">
                <a16:creationId xmlns:a16="http://schemas.microsoft.com/office/drawing/2014/main" id="{8B152965-2193-03CF-48DC-7C7AC547BF77}"/>
              </a:ext>
            </a:extLst>
          </p:cNvPr>
          <p:cNvSpPr txBox="1">
            <a:spLocks/>
          </p:cNvSpPr>
          <p:nvPr/>
        </p:nvSpPr>
        <p:spPr>
          <a:xfrm>
            <a:off x="818907" y="155451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Rigueur budgétaire et stabilité politique sont nettement moins associées à l’Allemagne que par le passé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43DD294-99BC-D537-651B-7CA524305B5E}"/>
              </a:ext>
            </a:extLst>
          </p:cNvPr>
          <p:cNvSpPr txBox="1"/>
          <p:nvPr/>
        </p:nvSpPr>
        <p:spPr>
          <a:xfrm>
            <a:off x="6335750" y="686452"/>
            <a:ext cx="2374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Évolutions depuis 2017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0DC412F-6DD7-4A93-5622-614A83631DAB}"/>
              </a:ext>
            </a:extLst>
          </p:cNvPr>
          <p:cNvSpPr txBox="1"/>
          <p:nvPr/>
        </p:nvSpPr>
        <p:spPr>
          <a:xfrm>
            <a:off x="94429" y="730392"/>
            <a:ext cx="817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Q5. Voici une liste de mots et adjectifs. Pour chacun d’eux, indiquez si vous l’associez à l’Allemagne…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4577275-8F1E-6BCA-F577-D5B5D7907499}"/>
              </a:ext>
            </a:extLst>
          </p:cNvPr>
          <p:cNvSpPr txBox="1"/>
          <p:nvPr/>
        </p:nvSpPr>
        <p:spPr>
          <a:xfrm>
            <a:off x="0" y="4928056"/>
            <a:ext cx="1526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>
              <a:tabLst>
                <a:tab pos="457200" algn="l"/>
                <a:tab pos="4343400" algn="l"/>
                <a:tab pos="449580" algn="l"/>
                <a:tab pos="4343400" algn="l"/>
              </a:tabLst>
            </a:pPr>
            <a:r>
              <a:rPr lang="fr-FR" sz="800" dirty="0">
                <a:latin typeface="+mj-lt"/>
                <a:cs typeface="Times New Roman" panose="02020603050405020304" pitchFamily="18" charset="0"/>
              </a:rPr>
              <a:t>*en 2022 : La rigueur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9A50F95-4363-49FF-40DA-CBAE70F9B500}"/>
              </a:ext>
            </a:extLst>
          </p:cNvPr>
          <p:cNvCxnSpPr>
            <a:cxnSpLocks/>
          </p:cNvCxnSpPr>
          <p:nvPr/>
        </p:nvCxnSpPr>
        <p:spPr>
          <a:xfrm>
            <a:off x="499012" y="3608411"/>
            <a:ext cx="8211525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3DFCEC1-E188-3679-D69E-196C5FC8FFFA}"/>
              </a:ext>
            </a:extLst>
          </p:cNvPr>
          <p:cNvCxnSpPr>
            <a:cxnSpLocks/>
          </p:cNvCxnSpPr>
          <p:nvPr/>
        </p:nvCxnSpPr>
        <p:spPr>
          <a:xfrm>
            <a:off x="499012" y="4085070"/>
            <a:ext cx="8209368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aphicFrame>
        <p:nvGraphicFramePr>
          <p:cNvPr id="30" name="Tableau 30">
            <a:extLst>
              <a:ext uri="{FF2B5EF4-FFF2-40B4-BE49-F238E27FC236}">
                <a16:creationId xmlns:a16="http://schemas.microsoft.com/office/drawing/2014/main" id="{F6A71E19-6CFF-C8DE-FEE2-6EE64028D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527119"/>
              </p:ext>
            </p:extLst>
          </p:nvPr>
        </p:nvGraphicFramePr>
        <p:xfrm>
          <a:off x="5680546" y="1276917"/>
          <a:ext cx="652319" cy="3540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319">
                  <a:extLst>
                    <a:ext uri="{9D8B030D-6E8A-4147-A177-3AD203B41FA5}">
                      <a16:colId xmlns:a16="http://schemas.microsoft.com/office/drawing/2014/main" val="3497997938"/>
                    </a:ext>
                  </a:extLst>
                </a:gridCol>
              </a:tblGrid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(+1pt)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6311520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(-3pts)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5149002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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(-7pts)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0225672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(-3pts)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6357971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(-4pts)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4699735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(-3pts)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9365953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(-4pts)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6419184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(-3pts)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4303271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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(-13pts)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5982219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(=)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5625460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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(-5pts)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5691621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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(-6pts)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935688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</a:t>
                      </a: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(+6pts)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792694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(+3pts)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2767777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accent6"/>
                          </a:solidFill>
                        </a:rPr>
                        <a:t>(+2pts)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4218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00801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42ACA2-4636-3569-D0EF-DF513122D950}"/>
              </a:ext>
            </a:extLst>
          </p:cNvPr>
          <p:cNvSpPr txBox="1"/>
          <p:nvPr/>
        </p:nvSpPr>
        <p:spPr>
          <a:xfrm>
            <a:off x="6945849" y="4904276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</a:t>
            </a:r>
            <a:endParaRPr lang="fr-FR" sz="800" dirty="0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F99FDB2C-7943-5901-A42F-7C986F5E222C}"/>
              </a:ext>
            </a:extLst>
          </p:cNvPr>
          <p:cNvSpPr txBox="1"/>
          <p:nvPr/>
        </p:nvSpPr>
        <p:spPr>
          <a:xfrm>
            <a:off x="5747045" y="1381676"/>
            <a:ext cx="102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</a:rPr>
              <a:t>% ATOUT</a:t>
            </a:r>
          </a:p>
        </p:txBody>
      </p:sp>
      <p:sp>
        <p:nvSpPr>
          <p:cNvPr id="52" name="Titre 5">
            <a:extLst>
              <a:ext uri="{FF2B5EF4-FFF2-40B4-BE49-F238E27FC236}">
                <a16:creationId xmlns:a16="http://schemas.microsoft.com/office/drawing/2014/main" id="{108D1E5E-F38C-5C95-CD0A-A6DF383FD366}"/>
              </a:ext>
            </a:extLst>
          </p:cNvPr>
          <p:cNvSpPr txBox="1">
            <a:spLocks/>
          </p:cNvSpPr>
          <p:nvPr/>
        </p:nvSpPr>
        <p:spPr>
          <a:xfrm>
            <a:off x="818907" y="71149"/>
            <a:ext cx="8298968" cy="66479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L’ensemble des Français s’accordent sur les atouts de l’Allemagne :</a:t>
            </a:r>
            <a:br>
              <a:rPr lang="fr-FR" sz="1800" dirty="0"/>
            </a:br>
            <a:r>
              <a:rPr lang="fr-FR" sz="1800" dirty="0"/>
              <a:t>son économie et son système éducatif.</a:t>
            </a:r>
            <a:br>
              <a:rPr lang="fr-FR" sz="1800" dirty="0"/>
            </a:br>
            <a:r>
              <a:rPr lang="fr-FR" sz="1800" dirty="0"/>
              <a:t>En revanche, sa langue apparaît toujours comme un handicap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D1A452A-799C-63A7-302D-180AD3923A4F}"/>
              </a:ext>
            </a:extLst>
          </p:cNvPr>
          <p:cNvSpPr txBox="1"/>
          <p:nvPr/>
        </p:nvSpPr>
        <p:spPr>
          <a:xfrm>
            <a:off x="94429" y="730392"/>
            <a:ext cx="817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Q23. Pour chacun des éléments suivants, s’agit-il selon vous d’un atout ou d’un handicap pour l’Allemagne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 – réponse non-obligatoire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7826BDA5-6E48-AEF3-3DCC-630637F0FEE2}"/>
              </a:ext>
            </a:extLst>
          </p:cNvPr>
          <p:cNvSpPr/>
          <p:nvPr/>
        </p:nvSpPr>
        <p:spPr>
          <a:xfrm>
            <a:off x="3396340" y="1686296"/>
            <a:ext cx="1834852" cy="565182"/>
          </a:xfrm>
          <a:prstGeom prst="round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B1224516-D8BB-4CA5-EFAC-3BC5DA9EFE88}"/>
              </a:ext>
            </a:extLst>
          </p:cNvPr>
          <p:cNvGrpSpPr/>
          <p:nvPr/>
        </p:nvGrpSpPr>
        <p:grpSpPr>
          <a:xfrm>
            <a:off x="3471541" y="1745533"/>
            <a:ext cx="1687823" cy="434996"/>
            <a:chOff x="3471541" y="1745533"/>
            <a:chExt cx="1687823" cy="434996"/>
          </a:xfrm>
        </p:grpSpPr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BED2B13A-E8EC-23D0-9B0D-8BAA5A3D74F0}"/>
                </a:ext>
              </a:extLst>
            </p:cNvPr>
            <p:cNvSpPr txBox="1"/>
            <p:nvPr/>
          </p:nvSpPr>
          <p:spPr>
            <a:xfrm>
              <a:off x="3471541" y="1745533"/>
              <a:ext cx="1260000" cy="432000"/>
            </a:xfrm>
            <a:prstGeom prst="round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FR" sz="1400" b="1" cap="all" dirty="0"/>
                <a:t>SON SYSTÈME</a:t>
              </a:r>
            </a:p>
            <a:p>
              <a:pPr algn="ctr"/>
              <a:r>
                <a:rPr lang="fr-FR" sz="1400" b="1" cap="all" dirty="0"/>
                <a:t>EDUCATIF</a:t>
              </a:r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21540355-7C8C-3402-FBE4-B526B498E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364" y="1748529"/>
              <a:ext cx="432000" cy="432000"/>
            </a:xfrm>
            <a:prstGeom prst="rect">
              <a:avLst/>
            </a:prstGeom>
          </p:spPr>
        </p:pic>
      </p:grp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469E149-0668-B689-31A3-881E6813DF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981383"/>
              </p:ext>
            </p:extLst>
          </p:nvPr>
        </p:nvGraphicFramePr>
        <p:xfrm>
          <a:off x="5343288" y="1559125"/>
          <a:ext cx="2514606" cy="340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62ED5F8A-23AC-C6CD-06B8-58D355EBAF22}"/>
              </a:ext>
            </a:extLst>
          </p:cNvPr>
          <p:cNvSpPr txBox="1"/>
          <p:nvPr/>
        </p:nvSpPr>
        <p:spPr>
          <a:xfrm>
            <a:off x="7676289" y="1378107"/>
            <a:ext cx="9746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18-24 ans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2AD03D78-DC8B-8BE8-8B15-D5800A130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97740"/>
              </p:ext>
            </p:extLst>
          </p:nvPr>
        </p:nvGraphicFramePr>
        <p:xfrm>
          <a:off x="7815772" y="1588008"/>
          <a:ext cx="695674" cy="3313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674">
                  <a:extLst>
                    <a:ext uri="{9D8B030D-6E8A-4147-A177-3AD203B41FA5}">
                      <a16:colId xmlns:a16="http://schemas.microsoft.com/office/drawing/2014/main" val="3169805414"/>
                    </a:ext>
                  </a:extLst>
                </a:gridCol>
              </a:tblGrid>
              <a:tr h="662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84%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368658"/>
                  </a:ext>
                </a:extLst>
              </a:tr>
              <a:tr h="662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83%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596675"/>
                  </a:ext>
                </a:extLst>
              </a:tr>
              <a:tr h="662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76%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20291"/>
                  </a:ext>
                </a:extLst>
              </a:tr>
              <a:tr h="662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748319"/>
                  </a:ext>
                </a:extLst>
              </a:tr>
              <a:tr h="662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04318"/>
                  </a:ext>
                </a:extLst>
              </a:tr>
            </a:tbl>
          </a:graphicData>
        </a:graphic>
      </p:graphicFrame>
      <p:grpSp>
        <p:nvGrpSpPr>
          <p:cNvPr id="29" name="Groupe 28">
            <a:extLst>
              <a:ext uri="{FF2B5EF4-FFF2-40B4-BE49-F238E27FC236}">
                <a16:creationId xmlns:a16="http://schemas.microsoft.com/office/drawing/2014/main" id="{E477F337-F2CE-8A3B-9D34-325254BF3FCC}"/>
              </a:ext>
            </a:extLst>
          </p:cNvPr>
          <p:cNvGrpSpPr/>
          <p:nvPr/>
        </p:nvGrpSpPr>
        <p:grpSpPr>
          <a:xfrm>
            <a:off x="3471541" y="2409417"/>
            <a:ext cx="1687823" cy="432000"/>
            <a:chOff x="3270821" y="2393344"/>
            <a:chExt cx="1687823" cy="432000"/>
          </a:xfrm>
        </p:grpSpPr>
        <p:pic>
          <p:nvPicPr>
            <p:cNvPr id="63" name="Image 62">
              <a:extLst>
                <a:ext uri="{FF2B5EF4-FFF2-40B4-BE49-F238E27FC236}">
                  <a16:creationId xmlns:a16="http://schemas.microsoft.com/office/drawing/2014/main" id="{4DC80712-EAE6-3A86-18C6-D75BF99EC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644" y="2393344"/>
              <a:ext cx="432000" cy="432000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947E3CB-0E80-7AD5-B820-EC4DD953307F}"/>
                </a:ext>
              </a:extLst>
            </p:cNvPr>
            <p:cNvSpPr txBox="1"/>
            <p:nvPr/>
          </p:nvSpPr>
          <p:spPr>
            <a:xfrm>
              <a:off x="3270821" y="2393344"/>
              <a:ext cx="1260000" cy="432000"/>
            </a:xfrm>
            <a:prstGeom prst="round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FR" sz="1400" b="1" cap="all" dirty="0"/>
                <a:t>SON ECONOMIE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D95BC5E-1773-510C-EC11-FEAA2C00BD3D}"/>
              </a:ext>
            </a:extLst>
          </p:cNvPr>
          <p:cNvGrpSpPr/>
          <p:nvPr/>
        </p:nvGrpSpPr>
        <p:grpSpPr>
          <a:xfrm>
            <a:off x="3471541" y="3070305"/>
            <a:ext cx="1687823" cy="432000"/>
            <a:chOff x="3270821" y="2974625"/>
            <a:chExt cx="1687823" cy="432000"/>
          </a:xfrm>
        </p:grpSpPr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7D13EC04-353B-4760-2D32-43DF48A3A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644" y="2974625"/>
              <a:ext cx="432000" cy="432000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C3204B13-D2DC-1F64-941D-904CD759EF29}"/>
                </a:ext>
              </a:extLst>
            </p:cNvPr>
            <p:cNvSpPr txBox="1"/>
            <p:nvPr/>
          </p:nvSpPr>
          <p:spPr>
            <a:xfrm>
              <a:off x="3270821" y="2974625"/>
              <a:ext cx="1260000" cy="432000"/>
            </a:xfrm>
            <a:prstGeom prst="round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FR" sz="1400" b="1" cap="all" dirty="0"/>
                <a:t>SA  </a:t>
              </a:r>
            </a:p>
            <a:p>
              <a:pPr algn="ctr"/>
              <a:r>
                <a:rPr lang="fr-FR" sz="1400" b="1" cap="all" dirty="0"/>
                <a:t>CULTURE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8AE6E4B-DB5E-9FD9-7D04-3556C32412BB}"/>
              </a:ext>
            </a:extLst>
          </p:cNvPr>
          <p:cNvGrpSpPr/>
          <p:nvPr/>
        </p:nvGrpSpPr>
        <p:grpSpPr>
          <a:xfrm>
            <a:off x="3471541" y="3731193"/>
            <a:ext cx="1687823" cy="432000"/>
            <a:chOff x="3270821" y="3459101"/>
            <a:chExt cx="1687823" cy="432000"/>
          </a:xfrm>
        </p:grpSpPr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02A057C2-4EB1-CDD7-C19A-55FC19CB5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644" y="3459101"/>
              <a:ext cx="432000" cy="432000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F0BD5B7-26EA-26C4-F641-24964B30422E}"/>
                </a:ext>
              </a:extLst>
            </p:cNvPr>
            <p:cNvSpPr txBox="1"/>
            <p:nvPr/>
          </p:nvSpPr>
          <p:spPr>
            <a:xfrm>
              <a:off x="3270821" y="3459101"/>
              <a:ext cx="1260000" cy="432000"/>
            </a:xfrm>
            <a:prstGeom prst="round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FR" sz="1400" b="1" cap="all" dirty="0"/>
                <a:t>L’ACCUEIL </a:t>
              </a:r>
              <a:r>
                <a:rPr lang="fr-FR" sz="1400" b="1" cap="all" dirty="0" err="1"/>
                <a:t>DEs</a:t>
              </a:r>
              <a:r>
                <a:rPr lang="fr-FR" sz="1400" b="1" cap="all" dirty="0"/>
                <a:t> TOURISTES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6FF6BBF-E15D-E4CF-9B78-FD9580E43963}"/>
              </a:ext>
            </a:extLst>
          </p:cNvPr>
          <p:cNvGrpSpPr/>
          <p:nvPr/>
        </p:nvGrpSpPr>
        <p:grpSpPr>
          <a:xfrm>
            <a:off x="3471541" y="4392081"/>
            <a:ext cx="1687823" cy="432000"/>
            <a:chOff x="3270821" y="4726616"/>
            <a:chExt cx="1687823" cy="432000"/>
          </a:xfrm>
        </p:grpSpPr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291AE37D-816F-11AF-5B6E-440147D6F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6644" y="4726616"/>
              <a:ext cx="432000" cy="432000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B63B6ED-14AF-C1CF-15E7-D8347A950454}"/>
                </a:ext>
              </a:extLst>
            </p:cNvPr>
            <p:cNvSpPr txBox="1"/>
            <p:nvPr/>
          </p:nvSpPr>
          <p:spPr>
            <a:xfrm>
              <a:off x="3270821" y="4726616"/>
              <a:ext cx="1260000" cy="432000"/>
            </a:xfrm>
            <a:prstGeom prst="round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FR" sz="1400" b="1" cap="all" dirty="0"/>
                <a:t>SA  </a:t>
              </a:r>
            </a:p>
            <a:p>
              <a:pPr algn="ctr"/>
              <a:r>
                <a:rPr lang="fr-FR" sz="1400" b="1" cap="all" dirty="0"/>
                <a:t>LANGUE</a:t>
              </a:r>
            </a:p>
          </p:txBody>
        </p:sp>
      </p:grpSp>
      <p:graphicFrame>
        <p:nvGraphicFramePr>
          <p:cNvPr id="32" name="Graphique 31">
            <a:extLst>
              <a:ext uri="{FF2B5EF4-FFF2-40B4-BE49-F238E27FC236}">
                <a16:creationId xmlns:a16="http://schemas.microsoft.com/office/drawing/2014/main" id="{B297D609-A2BD-37FD-B1E5-BE2A32184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536192"/>
              </p:ext>
            </p:extLst>
          </p:nvPr>
        </p:nvGraphicFramePr>
        <p:xfrm>
          <a:off x="806360" y="1559125"/>
          <a:ext cx="2514606" cy="340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D4873BD1-FCFF-4A26-413F-047B071083F2}"/>
              </a:ext>
            </a:extLst>
          </p:cNvPr>
          <p:cNvSpPr txBox="1"/>
          <p:nvPr/>
        </p:nvSpPr>
        <p:spPr>
          <a:xfrm>
            <a:off x="1522106" y="1378519"/>
            <a:ext cx="134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4"/>
                </a:solidFill>
              </a:rPr>
              <a:t>% HANDICAP</a:t>
            </a:r>
          </a:p>
        </p:txBody>
      </p:sp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AD9A9EBA-B136-84B0-ABC7-87D0D5A6D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347403"/>
              </p:ext>
            </p:extLst>
          </p:nvPr>
        </p:nvGraphicFramePr>
        <p:xfrm>
          <a:off x="144396" y="1588008"/>
          <a:ext cx="828000" cy="3313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3169805414"/>
                    </a:ext>
                  </a:extLst>
                </a:gridCol>
              </a:tblGrid>
              <a:tr h="662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kern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se prononce pas : 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368658"/>
                  </a:ext>
                </a:extLst>
              </a:tr>
              <a:tr h="6626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1" u="none" strike="noStrike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j-lt"/>
                        </a:rPr>
                        <a:t>Ne se prononce pas : 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596675"/>
                  </a:ext>
                </a:extLst>
              </a:tr>
              <a:tr h="66268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E8385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Ne se prononce pas : 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20291"/>
                  </a:ext>
                </a:extLst>
              </a:tr>
              <a:tr h="66268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E8385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Ne se prononce pas : 2%</a:t>
                      </a:r>
                      <a:endParaRPr kumimoji="0" lang="fr-FR" sz="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E8385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Century Gothic" panose="020F03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748319"/>
                  </a:ext>
                </a:extLst>
              </a:tr>
              <a:tr h="66268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E8385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Ne se prononce pas : 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04318"/>
                  </a:ext>
                </a:extLst>
              </a:tr>
            </a:tbl>
          </a:graphicData>
        </a:graphic>
      </p:graphicFrame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719E15AB-0B13-5021-5687-F39B16A5FE3C}"/>
              </a:ext>
            </a:extLst>
          </p:cNvPr>
          <p:cNvSpPr/>
          <p:nvPr/>
        </p:nvSpPr>
        <p:spPr>
          <a:xfrm>
            <a:off x="3396340" y="2341252"/>
            <a:ext cx="1834852" cy="565182"/>
          </a:xfrm>
          <a:prstGeom prst="round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28E8AEB-8C81-1100-4D86-BBFA14D2B565}"/>
              </a:ext>
            </a:extLst>
          </p:cNvPr>
          <p:cNvSpPr/>
          <p:nvPr/>
        </p:nvSpPr>
        <p:spPr>
          <a:xfrm>
            <a:off x="3396340" y="2996208"/>
            <a:ext cx="1834852" cy="565182"/>
          </a:xfrm>
          <a:prstGeom prst="round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373A9C37-1EFD-1A1A-5235-6EE3A9BE1386}"/>
              </a:ext>
            </a:extLst>
          </p:cNvPr>
          <p:cNvSpPr/>
          <p:nvPr/>
        </p:nvSpPr>
        <p:spPr>
          <a:xfrm>
            <a:off x="3396340" y="3651164"/>
            <a:ext cx="1834852" cy="565182"/>
          </a:xfrm>
          <a:prstGeom prst="round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1679F1EC-2216-AB3A-D01E-B3EC917E4DCA}"/>
              </a:ext>
            </a:extLst>
          </p:cNvPr>
          <p:cNvSpPr/>
          <p:nvPr/>
        </p:nvSpPr>
        <p:spPr>
          <a:xfrm>
            <a:off x="3396340" y="4306118"/>
            <a:ext cx="1834852" cy="565182"/>
          </a:xfrm>
          <a:prstGeom prst="round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4BDAC3ED-009C-D9A5-6ABE-21FB9CB36E19}"/>
              </a:ext>
            </a:extLst>
          </p:cNvPr>
          <p:cNvSpPr txBox="1"/>
          <p:nvPr/>
        </p:nvSpPr>
        <p:spPr>
          <a:xfrm>
            <a:off x="7033109" y="2712874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900" dirty="0"/>
              <a:t> (-5pts)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ECA880-7248-F3E1-3F57-338CAC5AFB00}"/>
              </a:ext>
            </a:extLst>
          </p:cNvPr>
          <p:cNvSpPr txBox="1"/>
          <p:nvPr/>
        </p:nvSpPr>
        <p:spPr>
          <a:xfrm>
            <a:off x="7214714" y="2020646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(=)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B28C5C6-0943-500D-3084-D5ACF5A40C33}"/>
              </a:ext>
            </a:extLst>
          </p:cNvPr>
          <p:cNvSpPr txBox="1"/>
          <p:nvPr/>
        </p:nvSpPr>
        <p:spPr>
          <a:xfrm>
            <a:off x="6972244" y="3330558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(-1pt)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C96B7D-4598-00E7-17C4-64D4B777ADC5}"/>
              </a:ext>
            </a:extLst>
          </p:cNvPr>
          <p:cNvSpPr txBox="1"/>
          <p:nvPr/>
        </p:nvSpPr>
        <p:spPr>
          <a:xfrm>
            <a:off x="6928328" y="3988107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(+1pt)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4362FF-4551-A8AD-036A-D36D89845A3E}"/>
              </a:ext>
            </a:extLst>
          </p:cNvPr>
          <p:cNvSpPr txBox="1"/>
          <p:nvPr/>
        </p:nvSpPr>
        <p:spPr>
          <a:xfrm>
            <a:off x="6042212" y="4630196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(+3pts)</a:t>
            </a:r>
          </a:p>
        </p:txBody>
      </p:sp>
    </p:spTree>
    <p:extLst>
      <p:ext uri="{BB962C8B-B14F-4D97-AF65-F5344CB8AC3E}">
        <p14:creationId xmlns:p14="http://schemas.microsoft.com/office/powerpoint/2010/main" val="292098575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D0B40D6-649F-5C40-9469-C7D2F7999F5F}"/>
              </a:ext>
            </a:extLst>
          </p:cNvPr>
          <p:cNvSpPr/>
          <p:nvPr/>
        </p:nvSpPr>
        <p:spPr>
          <a:xfrm>
            <a:off x="6281760" y="1004605"/>
            <a:ext cx="2592000" cy="3824392"/>
          </a:xfrm>
          <a:prstGeom prst="roundRect">
            <a:avLst>
              <a:gd name="adj" fmla="val 815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9E672850-1173-B8B2-60B2-E7D71243D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08651"/>
              </p:ext>
            </p:extLst>
          </p:nvPr>
        </p:nvGraphicFramePr>
        <p:xfrm>
          <a:off x="6292735" y="898223"/>
          <a:ext cx="2592000" cy="3898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22220953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637313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79465846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07378014"/>
                    </a:ext>
                  </a:extLst>
                </a:gridCol>
              </a:tblGrid>
              <a:tr h="431501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853292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25089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092935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218165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952272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768210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735416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334491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414428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904065"/>
                  </a:ext>
                </a:extLst>
              </a:tr>
            </a:tbl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6320DA3D-B074-8975-5629-9C4835B912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448061"/>
              </p:ext>
            </p:extLst>
          </p:nvPr>
        </p:nvGraphicFramePr>
        <p:xfrm>
          <a:off x="41411" y="1085831"/>
          <a:ext cx="7050505" cy="385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AA8BD9FA-0471-D711-0B4A-47C380D5F5C6}"/>
              </a:ext>
            </a:extLst>
          </p:cNvPr>
          <p:cNvSpPr txBox="1"/>
          <p:nvPr/>
        </p:nvSpPr>
        <p:spPr>
          <a:xfrm>
            <a:off x="6335750" y="715950"/>
            <a:ext cx="2534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Évolutions depuis 2017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5" name="ZoneTexte 1">
            <a:extLst>
              <a:ext uri="{FF2B5EF4-FFF2-40B4-BE49-F238E27FC236}">
                <a16:creationId xmlns:a16="http://schemas.microsoft.com/office/drawing/2014/main" id="{F7245ADA-012E-7B1A-A4DA-AF5F33E5760E}"/>
              </a:ext>
            </a:extLst>
          </p:cNvPr>
          <p:cNvSpPr txBox="1"/>
          <p:nvPr/>
        </p:nvSpPr>
        <p:spPr>
          <a:xfrm>
            <a:off x="4311786" y="2869226"/>
            <a:ext cx="1227160" cy="811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fr-FR" sz="900" dirty="0"/>
              <a:t>En premier</a:t>
            </a:r>
          </a:p>
          <a:p>
            <a:r>
              <a:rPr lang="fr-FR" sz="900" dirty="0"/>
              <a:t>Au total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24324-AD81-5115-997B-04BB8B13B546}"/>
              </a:ext>
            </a:extLst>
          </p:cNvPr>
          <p:cNvSpPr/>
          <p:nvPr/>
        </p:nvSpPr>
        <p:spPr>
          <a:xfrm>
            <a:off x="4272629" y="3082361"/>
            <a:ext cx="78317" cy="75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CCC05-333F-628F-7402-7FB17B406C06}"/>
              </a:ext>
            </a:extLst>
          </p:cNvPr>
          <p:cNvSpPr/>
          <p:nvPr/>
        </p:nvSpPr>
        <p:spPr>
          <a:xfrm>
            <a:off x="4272628" y="3274759"/>
            <a:ext cx="78317" cy="758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08730AE-F366-FD63-CA27-317241423FDB}"/>
              </a:ext>
            </a:extLst>
          </p:cNvPr>
          <p:cNvSpPr txBox="1"/>
          <p:nvPr/>
        </p:nvSpPr>
        <p:spPr>
          <a:xfrm>
            <a:off x="6281760" y="4855964"/>
            <a:ext cx="25883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</a:t>
            </a:r>
            <a:endParaRPr lang="fr-FR" sz="800" dirty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AD0D6B6-FEAD-4BAF-1E62-155BFA5E7BB6}"/>
              </a:ext>
            </a:extLst>
          </p:cNvPr>
          <p:cNvCxnSpPr>
            <a:cxnSpLocks/>
          </p:cNvCxnSpPr>
          <p:nvPr/>
        </p:nvCxnSpPr>
        <p:spPr>
          <a:xfrm>
            <a:off x="818906" y="2110995"/>
            <a:ext cx="8051226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2" name="Titre 5">
            <a:extLst>
              <a:ext uri="{FF2B5EF4-FFF2-40B4-BE49-F238E27FC236}">
                <a16:creationId xmlns:a16="http://schemas.microsoft.com/office/drawing/2014/main" id="{0F8A1E3B-A50D-57E4-4B98-2F0A78E84E4C}"/>
              </a:ext>
            </a:extLst>
          </p:cNvPr>
          <p:cNvSpPr txBox="1">
            <a:spLocks/>
          </p:cNvSpPr>
          <p:nvPr/>
        </p:nvSpPr>
        <p:spPr>
          <a:xfrm>
            <a:off x="818906" y="219444"/>
            <a:ext cx="8325093" cy="4431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Les rayonnements politiques et économiques de l’Allemagne, bien que majeurs, continuent de perdre de leur intensité, au bénéfice de la culture</a:t>
            </a:r>
            <a:endParaRPr lang="fr-FR" sz="1800" b="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C82DDA7-528B-16A0-DA61-3D03403F6BC0}"/>
              </a:ext>
            </a:extLst>
          </p:cNvPr>
          <p:cNvSpPr txBox="1"/>
          <p:nvPr/>
        </p:nvSpPr>
        <p:spPr>
          <a:xfrm>
            <a:off x="94429" y="730392"/>
            <a:ext cx="817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Q7. D’après vous, le rayonnement de l’Allemagne est aujourd’hui surtout… ? En premier / en second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A5A7B4D-293E-62FA-D509-5EE606FD3B71}"/>
              </a:ext>
            </a:extLst>
          </p:cNvPr>
          <p:cNvSpPr txBox="1"/>
          <p:nvPr/>
        </p:nvSpPr>
        <p:spPr>
          <a:xfrm>
            <a:off x="5682207" y="1443977"/>
            <a:ext cx="711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900" dirty="0"/>
              <a:t> (-8pts)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31A5FA9-D291-2DEF-C35C-9A527AD38AF3}"/>
              </a:ext>
            </a:extLst>
          </p:cNvPr>
          <p:cNvSpPr txBox="1"/>
          <p:nvPr/>
        </p:nvSpPr>
        <p:spPr>
          <a:xfrm>
            <a:off x="4198789" y="1840257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900" dirty="0"/>
              <a:t> (-9pts)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1DCB2C1-AD61-A334-D5B7-1ABCFABC6339}"/>
              </a:ext>
            </a:extLst>
          </p:cNvPr>
          <p:cNvSpPr txBox="1"/>
          <p:nvPr/>
        </p:nvSpPr>
        <p:spPr>
          <a:xfrm>
            <a:off x="3271274" y="2211656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B050"/>
                </a:solidFill>
                <a:sym typeface="Wingdings" panose="05000000000000000000" pitchFamily="2" charset="2"/>
              </a:rPr>
              <a:t> </a:t>
            </a:r>
            <a:r>
              <a:rPr lang="fr-FR" sz="900" dirty="0"/>
              <a:t>(+6pts)</a:t>
            </a:r>
          </a:p>
        </p:txBody>
      </p:sp>
    </p:spTree>
    <p:extLst>
      <p:ext uri="{BB962C8B-B14F-4D97-AF65-F5344CB8AC3E}">
        <p14:creationId xmlns:p14="http://schemas.microsoft.com/office/powerpoint/2010/main" val="40373332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22F046D6-0CC8-863A-4634-603EE3ECF6EF}"/>
              </a:ext>
            </a:extLst>
          </p:cNvPr>
          <p:cNvSpPr txBox="1">
            <a:spLocks/>
          </p:cNvSpPr>
          <p:nvPr/>
        </p:nvSpPr>
        <p:spPr>
          <a:xfrm>
            <a:off x="715614" y="129776"/>
            <a:ext cx="8428385" cy="5444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Des jeunes toujours plus sensibles au rayonnement culturel de l’Allemagne mais également militaire, à l’heure où les conflits armés se multiplient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23ABE61-8EEE-45B1-0604-7C7CD30C7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80923"/>
              </p:ext>
            </p:extLst>
          </p:nvPr>
        </p:nvGraphicFramePr>
        <p:xfrm>
          <a:off x="581764" y="1039801"/>
          <a:ext cx="7980472" cy="40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EA0E224F-3FC7-BF3F-ACA1-0FEAE96621EA}"/>
              </a:ext>
            </a:extLst>
          </p:cNvPr>
          <p:cNvSpPr txBox="1"/>
          <p:nvPr/>
        </p:nvSpPr>
        <p:spPr>
          <a:xfrm>
            <a:off x="94429" y="730392"/>
            <a:ext cx="817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Q7. D’après vous, le rayonnement de l’Allemagne est aujourd’hui surtout… ? En premier / en second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7B0D43-DB34-6785-07D1-884475334603}"/>
              </a:ext>
            </a:extLst>
          </p:cNvPr>
          <p:cNvSpPr txBox="1"/>
          <p:nvPr/>
        </p:nvSpPr>
        <p:spPr>
          <a:xfrm>
            <a:off x="72255" y="1109817"/>
            <a:ext cx="228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chemeClr val="accent1"/>
                </a:solidFill>
              </a:rPr>
              <a:t>% TOTAL</a:t>
            </a:r>
          </a:p>
        </p:txBody>
      </p:sp>
    </p:spTree>
    <p:extLst>
      <p:ext uri="{BB962C8B-B14F-4D97-AF65-F5344CB8AC3E}">
        <p14:creationId xmlns:p14="http://schemas.microsoft.com/office/powerpoint/2010/main" val="30590356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D4C61-3BA8-3BF2-6BF7-F4D0A84E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38" y="400128"/>
            <a:ext cx="7379420" cy="278808"/>
          </a:xfrm>
        </p:spPr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2E0E92-09C1-CFDC-0517-0A027FC714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2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2091B8-8630-F774-62B2-C8CA31F623C4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B70649F-E893-AE9A-8620-351B5CFCDCBE}"/>
              </a:ext>
            </a:extLst>
          </p:cNvPr>
          <p:cNvGrpSpPr/>
          <p:nvPr/>
        </p:nvGrpSpPr>
        <p:grpSpPr>
          <a:xfrm>
            <a:off x="341449" y="1088954"/>
            <a:ext cx="8467017" cy="3266151"/>
            <a:chOff x="341449" y="1184206"/>
            <a:chExt cx="8467017" cy="3266151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9C730F6B-C2BC-B6B5-78FA-0239C817BCDC}"/>
                </a:ext>
              </a:extLst>
            </p:cNvPr>
            <p:cNvGrpSpPr/>
            <p:nvPr/>
          </p:nvGrpSpPr>
          <p:grpSpPr>
            <a:xfrm>
              <a:off x="341449" y="1184206"/>
              <a:ext cx="8467017" cy="3266151"/>
              <a:chOff x="219919" y="1224716"/>
              <a:chExt cx="8467017" cy="3266151"/>
            </a:xfrm>
          </p:grpSpPr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05392F37-8F7E-6D6E-E007-FA66045AAD8A}"/>
                  </a:ext>
                </a:extLst>
              </p:cNvPr>
              <p:cNvGrpSpPr/>
              <p:nvPr/>
            </p:nvGrpSpPr>
            <p:grpSpPr>
              <a:xfrm>
                <a:off x="219919" y="1224716"/>
                <a:ext cx="2571511" cy="3260474"/>
                <a:chOff x="219919" y="1224716"/>
                <a:chExt cx="2571511" cy="3260474"/>
              </a:xfrm>
            </p:grpSpPr>
            <p:sp>
              <p:nvSpPr>
                <p:cNvPr id="54" name="Rectangle : coins arrondis 53">
                  <a:extLst>
                    <a:ext uri="{FF2B5EF4-FFF2-40B4-BE49-F238E27FC236}">
                      <a16:creationId xmlns:a16="http://schemas.microsoft.com/office/drawing/2014/main" id="{0BAF693A-F9AF-D51E-6FEB-4FB18DF58A52}"/>
                    </a:ext>
                  </a:extLst>
                </p:cNvPr>
                <p:cNvSpPr/>
                <p:nvPr/>
              </p:nvSpPr>
              <p:spPr>
                <a:xfrm>
                  <a:off x="219919" y="1336876"/>
                  <a:ext cx="2571511" cy="3148314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5" name="Rectangle : coins arrondis 54">
                  <a:extLst>
                    <a:ext uri="{FF2B5EF4-FFF2-40B4-BE49-F238E27FC236}">
                      <a16:creationId xmlns:a16="http://schemas.microsoft.com/office/drawing/2014/main" id="{5C576001-D29B-1CBA-4B0B-C55FA863344C}"/>
                    </a:ext>
                  </a:extLst>
                </p:cNvPr>
                <p:cNvSpPr/>
                <p:nvPr/>
              </p:nvSpPr>
              <p:spPr>
                <a:xfrm>
                  <a:off x="408353" y="1224716"/>
                  <a:ext cx="2162042" cy="374571"/>
                </a:xfrm>
                <a:prstGeom prst="roundRect">
                  <a:avLst/>
                </a:prstGeom>
                <a:solidFill>
                  <a:srgbClr val="002060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-41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  <a:sym typeface="Rajdhani Semibold"/>
                    </a:rPr>
                    <a:t> MODE DE RECUEIL 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46" name="Straight Connector 109">
                <a:extLst>
                  <a:ext uri="{FF2B5EF4-FFF2-40B4-BE49-F238E27FC236}">
                    <a16:creationId xmlns:a16="http://schemas.microsoft.com/office/drawing/2014/main" id="{79F02E1E-520F-22AF-069E-9E3EEF8CD9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8749" y="1629938"/>
                <a:ext cx="0" cy="2590845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F6EBFEE3-8B37-E215-AE2D-019DD798E4A9}"/>
                  </a:ext>
                </a:extLst>
              </p:cNvPr>
              <p:cNvGrpSpPr/>
              <p:nvPr/>
            </p:nvGrpSpPr>
            <p:grpSpPr>
              <a:xfrm>
                <a:off x="3169275" y="1224716"/>
                <a:ext cx="2571511" cy="3260474"/>
                <a:chOff x="219919" y="1224716"/>
                <a:chExt cx="2571511" cy="3260474"/>
              </a:xfrm>
            </p:grpSpPr>
            <p:sp>
              <p:nvSpPr>
                <p:cNvPr id="52" name="Rectangle : coins arrondis 51">
                  <a:extLst>
                    <a:ext uri="{FF2B5EF4-FFF2-40B4-BE49-F238E27FC236}">
                      <a16:creationId xmlns:a16="http://schemas.microsoft.com/office/drawing/2014/main" id="{72302414-D20F-A712-0379-1498FDDD5BB5}"/>
                    </a:ext>
                  </a:extLst>
                </p:cNvPr>
                <p:cNvSpPr/>
                <p:nvPr/>
              </p:nvSpPr>
              <p:spPr>
                <a:xfrm>
                  <a:off x="219919" y="1336876"/>
                  <a:ext cx="2571511" cy="3148314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3" name="Rectangle : coins arrondis 52">
                  <a:extLst>
                    <a:ext uri="{FF2B5EF4-FFF2-40B4-BE49-F238E27FC236}">
                      <a16:creationId xmlns:a16="http://schemas.microsoft.com/office/drawing/2014/main" id="{245CDDA9-68F0-CD45-5870-8977B71CE984}"/>
                    </a:ext>
                  </a:extLst>
                </p:cNvPr>
                <p:cNvSpPr/>
                <p:nvPr/>
              </p:nvSpPr>
              <p:spPr>
                <a:xfrm>
                  <a:off x="408353" y="1224716"/>
                  <a:ext cx="2162042" cy="374571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-41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  <a:sym typeface="Rajdhani Semibold"/>
                    </a:rPr>
                    <a:t>DATES DE TERRAIN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48" name="Straight Connector 109">
                <a:extLst>
                  <a:ext uri="{FF2B5EF4-FFF2-40B4-BE49-F238E27FC236}">
                    <a16:creationId xmlns:a16="http://schemas.microsoft.com/office/drawing/2014/main" id="{881C5195-9F48-41B7-354C-5DFF5CD9E5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8105" y="1629938"/>
                <a:ext cx="0" cy="2590845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F42090F5-0C15-2227-E0E3-7CF643305D8E}"/>
                  </a:ext>
                </a:extLst>
              </p:cNvPr>
              <p:cNvGrpSpPr/>
              <p:nvPr/>
            </p:nvGrpSpPr>
            <p:grpSpPr>
              <a:xfrm>
                <a:off x="6115425" y="1230393"/>
                <a:ext cx="2571511" cy="3260474"/>
                <a:chOff x="219919" y="1224716"/>
                <a:chExt cx="2571511" cy="3260474"/>
              </a:xfrm>
            </p:grpSpPr>
            <p:sp>
              <p:nvSpPr>
                <p:cNvPr id="50" name="Rectangle : coins arrondis 49">
                  <a:extLst>
                    <a:ext uri="{FF2B5EF4-FFF2-40B4-BE49-F238E27FC236}">
                      <a16:creationId xmlns:a16="http://schemas.microsoft.com/office/drawing/2014/main" id="{0E097D15-D436-C353-85BD-B8274193784F}"/>
                    </a:ext>
                  </a:extLst>
                </p:cNvPr>
                <p:cNvSpPr/>
                <p:nvPr/>
              </p:nvSpPr>
              <p:spPr>
                <a:xfrm>
                  <a:off x="219919" y="1336876"/>
                  <a:ext cx="2571511" cy="3148314"/>
                </a:xfrm>
                <a:prstGeom prst="round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1" name="Rectangle : coins arrondis 50">
                  <a:extLst>
                    <a:ext uri="{FF2B5EF4-FFF2-40B4-BE49-F238E27FC236}">
                      <a16:creationId xmlns:a16="http://schemas.microsoft.com/office/drawing/2014/main" id="{166708F9-0718-8A0F-75E7-53F6DB6FE559}"/>
                    </a:ext>
                  </a:extLst>
                </p:cNvPr>
                <p:cNvSpPr/>
                <p:nvPr/>
              </p:nvSpPr>
              <p:spPr>
                <a:xfrm>
                  <a:off x="408353" y="1224716"/>
                  <a:ext cx="2162042" cy="374571"/>
                </a:xfrm>
                <a:prstGeom prst="round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-41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  <a:sym typeface="Rajdhani Semibold"/>
                    </a:rPr>
                    <a:t>CIBLE INT</a:t>
                  </a: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  <a:sym typeface="Rajdhani Semibold"/>
                    </a:rPr>
                    <a:t>ER</a:t>
                  </a:r>
                  <a:r>
                    <a:rPr kumimoji="0" lang="en-US" sz="1600" b="1" i="0" u="none" strike="noStrike" kern="1200" cap="none" spc="-41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  <a:sym typeface="Rajdhani Semibold"/>
                    </a:rPr>
                    <a:t>ROG</a:t>
                  </a:r>
                  <a:r>
                    <a:rPr kumimoji="0" lang="fr-FR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</a:rPr>
                    <a:t>É</a:t>
                  </a:r>
                  <a:r>
                    <a:rPr kumimoji="0" lang="en-US" sz="1600" b="1" i="0" u="none" strike="noStrike" kern="1200" cap="none" spc="-41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F0302020204030204"/>
                      <a:ea typeface="+mn-ea"/>
                      <a:cs typeface="+mn-cs"/>
                      <a:sym typeface="Rajdhani Semibold"/>
                    </a:rPr>
                    <a:t>E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F03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66A2A796-90F0-C77C-EA05-83BF319A72C1}"/>
                </a:ext>
              </a:extLst>
            </p:cNvPr>
            <p:cNvGrpSpPr/>
            <p:nvPr/>
          </p:nvGrpSpPr>
          <p:grpSpPr>
            <a:xfrm>
              <a:off x="4794395" y="2080651"/>
              <a:ext cx="820945" cy="1006617"/>
              <a:chOff x="4637481" y="2237563"/>
              <a:chExt cx="820945" cy="1006617"/>
            </a:xfrm>
          </p:grpSpPr>
          <p:sp>
            <p:nvSpPr>
              <p:cNvPr id="38" name="Textfeld 4">
                <a:extLst>
                  <a:ext uri="{FF2B5EF4-FFF2-40B4-BE49-F238E27FC236}">
                    <a16:creationId xmlns:a16="http://schemas.microsoft.com/office/drawing/2014/main" id="{0E625735-AD96-E372-9958-50044F672659}"/>
                  </a:ext>
                </a:extLst>
              </p:cNvPr>
              <p:cNvSpPr txBox="1"/>
              <p:nvPr/>
            </p:nvSpPr>
            <p:spPr>
              <a:xfrm>
                <a:off x="4716878" y="2670716"/>
                <a:ext cx="65612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1" i="0" u="none" strike="noStrike" kern="1200" cap="none" spc="0" normalizeH="0" baseline="0" noProof="0" dirty="0">
                    <a:ln w="19050">
                      <a:solidFill>
                        <a:srgbClr val="000000"/>
                      </a:solidFill>
                    </a:ln>
                    <a:noFill/>
                    <a:effectLst/>
                    <a:uLnTx/>
                    <a:uFillTx/>
                    <a:latin typeface="Century Gothic" panose="020F0302020204030204"/>
                    <a:ea typeface="+mn-ea"/>
                    <a:cs typeface="Tahoma"/>
                  </a:rPr>
                  <a:t>04</a:t>
                </a:r>
              </a:p>
            </p:txBody>
          </p:sp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A73159A6-5BA9-6E22-1BD6-DE9250F0ADB7}"/>
                  </a:ext>
                </a:extLst>
              </p:cNvPr>
              <p:cNvGrpSpPr/>
              <p:nvPr/>
            </p:nvGrpSpPr>
            <p:grpSpPr>
              <a:xfrm>
                <a:off x="4637481" y="2237563"/>
                <a:ext cx="820945" cy="1006617"/>
                <a:chOff x="4637481" y="2237563"/>
                <a:chExt cx="820945" cy="1006617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8FA99FDF-9B03-DFBA-2322-D890AA1189D3}"/>
                    </a:ext>
                  </a:extLst>
                </p:cNvPr>
                <p:cNvSpPr/>
                <p:nvPr/>
              </p:nvSpPr>
              <p:spPr>
                <a:xfrm>
                  <a:off x="4653491" y="2429382"/>
                  <a:ext cx="779788" cy="167407"/>
                </a:xfrm>
                <a:prstGeom prst="rect">
                  <a:avLst/>
                </a:prstGeom>
                <a:solidFill>
                  <a:srgbClr val="84A6E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41" name="Groupe 40">
                  <a:extLst>
                    <a:ext uri="{FF2B5EF4-FFF2-40B4-BE49-F238E27FC236}">
                      <a16:creationId xmlns:a16="http://schemas.microsoft.com/office/drawing/2014/main" id="{74773700-B8F9-B74D-02EC-E15AFC27805D}"/>
                    </a:ext>
                  </a:extLst>
                </p:cNvPr>
                <p:cNvGrpSpPr/>
                <p:nvPr/>
              </p:nvGrpSpPr>
              <p:grpSpPr>
                <a:xfrm>
                  <a:off x="4653491" y="2237563"/>
                  <a:ext cx="785041" cy="1006617"/>
                  <a:chOff x="4653491" y="2237563"/>
                  <a:chExt cx="785041" cy="1006617"/>
                </a:xfrm>
              </p:grpSpPr>
              <p:sp>
                <p:nvSpPr>
                  <p:cNvPr id="43" name="Shape 1021">
                    <a:extLst>
                      <a:ext uri="{FF2B5EF4-FFF2-40B4-BE49-F238E27FC236}">
                        <a16:creationId xmlns:a16="http://schemas.microsoft.com/office/drawing/2014/main" id="{61EB1FEE-A134-4B9F-3981-7545EAF17FB7}"/>
                      </a:ext>
                    </a:extLst>
                  </p:cNvPr>
                  <p:cNvSpPr/>
                  <p:nvPr/>
                </p:nvSpPr>
                <p:spPr>
                  <a:xfrm>
                    <a:off x="4659279" y="2352346"/>
                    <a:ext cx="774000" cy="891834"/>
                  </a:xfrm>
                  <a:prstGeom prst="roundRect">
                    <a:avLst/>
                  </a:prstGeom>
                  <a:noFill/>
                  <a:ln w="12700" cap="flat" cmpd="sng">
                    <a:solidFill>
                      <a:srgbClr val="84A6EB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/>
                    </a:pPr>
                    <a:endParaRPr kumimoji="0" sz="1100" b="1" i="0" u="none" strike="noStrike" kern="1200" cap="none" spc="-41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F0302020204030204"/>
                      <a:ea typeface="Rajdhani Semibold"/>
                      <a:cs typeface="Raleway"/>
                      <a:sym typeface="Rajdhani Semibold"/>
                    </a:endParaRPr>
                  </a:p>
                </p:txBody>
              </p:sp>
              <p:sp>
                <p:nvSpPr>
                  <p:cNvPr id="44" name="Shape 1021">
                    <a:extLst>
                      <a:ext uri="{FF2B5EF4-FFF2-40B4-BE49-F238E27FC236}">
                        <a16:creationId xmlns:a16="http://schemas.microsoft.com/office/drawing/2014/main" id="{AD607D64-61B2-60E5-D74E-ABDE125FE12F}"/>
                      </a:ext>
                    </a:extLst>
                  </p:cNvPr>
                  <p:cNvSpPr/>
                  <p:nvPr/>
                </p:nvSpPr>
                <p:spPr>
                  <a:xfrm>
                    <a:off x="4653491" y="2237563"/>
                    <a:ext cx="785041" cy="359226"/>
                  </a:xfrm>
                  <a:prstGeom prst="roundRect">
                    <a:avLst/>
                  </a:prstGeom>
                  <a:solidFill>
                    <a:srgbClr val="84A6EB"/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/>
                    </a:pPr>
                    <a:endParaRPr kumimoji="0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entury Gothic" panose="020F0302020204030204"/>
                      <a:ea typeface="Rajdhani Semibold"/>
                      <a:cs typeface="Raleway"/>
                      <a:sym typeface="Rajdhani Semibold"/>
                    </a:endParaRPr>
                  </a:p>
                </p:txBody>
              </p:sp>
            </p:grpSp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1C4A76BE-0588-C7D5-FD1A-35F7F3B3B346}"/>
                    </a:ext>
                  </a:extLst>
                </p:cNvPr>
                <p:cNvSpPr txBox="1"/>
                <p:nvPr/>
              </p:nvSpPr>
              <p:spPr>
                <a:xfrm>
                  <a:off x="4637481" y="2257114"/>
                  <a:ext cx="820945" cy="3416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/>
                  </a:pPr>
                  <a:r>
                    <a:rPr kumimoji="0" lang="fr-FR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entury Gothic" panose="020F0302020204030204"/>
                      <a:ea typeface="Rajdhani Semibold"/>
                      <a:cs typeface="Raleway"/>
                      <a:sym typeface="Rajdhani Semibold"/>
                    </a:rPr>
                    <a:t>DECEMBRE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/>
                  </a:pPr>
                  <a:r>
                    <a:rPr kumimoji="0" lang="fr-FR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entury Gothic" panose="020F0302020204030204"/>
                      <a:ea typeface="Rajdhani Semibold"/>
                      <a:cs typeface="Raleway"/>
                      <a:sym typeface="Rajdhani Semibold"/>
                    </a:rPr>
                    <a:t>2024</a:t>
                  </a:r>
                </a:p>
              </p:txBody>
            </p:sp>
          </p:grp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C08B3D56-EF33-67C2-34C2-DB8FBFB37557}"/>
                </a:ext>
              </a:extLst>
            </p:cNvPr>
            <p:cNvGrpSpPr/>
            <p:nvPr/>
          </p:nvGrpSpPr>
          <p:grpSpPr>
            <a:xfrm>
              <a:off x="3554409" y="2080651"/>
              <a:ext cx="785041" cy="1006617"/>
              <a:chOff x="4653491" y="2237563"/>
              <a:chExt cx="785041" cy="1006617"/>
            </a:xfrm>
          </p:grpSpPr>
          <p:sp>
            <p:nvSpPr>
              <p:cNvPr id="31" name="Textfeld 4">
                <a:extLst>
                  <a:ext uri="{FF2B5EF4-FFF2-40B4-BE49-F238E27FC236}">
                    <a16:creationId xmlns:a16="http://schemas.microsoft.com/office/drawing/2014/main" id="{054A3F1E-99C6-A14F-4D8C-E61DF2C2393C}"/>
                  </a:ext>
                </a:extLst>
              </p:cNvPr>
              <p:cNvSpPr txBox="1"/>
              <p:nvPr/>
            </p:nvSpPr>
            <p:spPr>
              <a:xfrm>
                <a:off x="4708423" y="2670716"/>
                <a:ext cx="656124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3200" b="1" dirty="0">
                    <a:ln w="19050">
                      <a:solidFill>
                        <a:srgbClr val="000000"/>
                      </a:solidFill>
                    </a:ln>
                    <a:noFill/>
                    <a:latin typeface="Century Gothic" panose="020F0302020204030204"/>
                    <a:cs typeface="Tahoma"/>
                  </a:rPr>
                  <a:t>28</a:t>
                </a:r>
                <a:endParaRPr kumimoji="0" lang="de-DE" sz="3200" b="1" i="0" u="none" strike="noStrike" kern="1200" cap="none" spc="0" normalizeH="0" baseline="0" noProof="0" dirty="0">
                  <a:ln w="19050">
                    <a:solidFill>
                      <a:srgbClr val="000000"/>
                    </a:solidFill>
                  </a:ln>
                  <a:noFill/>
                  <a:effectLst/>
                  <a:uLnTx/>
                  <a:uFillTx/>
                  <a:latin typeface="Century Gothic" panose="020F0302020204030204"/>
                  <a:ea typeface="+mn-ea"/>
                  <a:cs typeface="Tahoma"/>
                </a:endParaRPr>
              </a:p>
            </p:txBody>
          </p:sp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204E434C-7C0A-CA19-E10C-A3FE2284DE16}"/>
                  </a:ext>
                </a:extLst>
              </p:cNvPr>
              <p:cNvGrpSpPr/>
              <p:nvPr/>
            </p:nvGrpSpPr>
            <p:grpSpPr>
              <a:xfrm>
                <a:off x="4653491" y="2237563"/>
                <a:ext cx="785041" cy="1006617"/>
                <a:chOff x="4653491" y="2237563"/>
                <a:chExt cx="785041" cy="1006617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20654BE-CE87-2627-B924-874E1A36D1F8}"/>
                    </a:ext>
                  </a:extLst>
                </p:cNvPr>
                <p:cNvSpPr/>
                <p:nvPr/>
              </p:nvSpPr>
              <p:spPr>
                <a:xfrm>
                  <a:off x="4653491" y="2429382"/>
                  <a:ext cx="779788" cy="167407"/>
                </a:xfrm>
                <a:prstGeom prst="rect">
                  <a:avLst/>
                </a:prstGeom>
                <a:solidFill>
                  <a:srgbClr val="84A6E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34" name="Groupe 33">
                  <a:extLst>
                    <a:ext uri="{FF2B5EF4-FFF2-40B4-BE49-F238E27FC236}">
                      <a16:creationId xmlns:a16="http://schemas.microsoft.com/office/drawing/2014/main" id="{B93E2ABB-4CA7-29A8-CA81-9A8A3A592C76}"/>
                    </a:ext>
                  </a:extLst>
                </p:cNvPr>
                <p:cNvGrpSpPr/>
                <p:nvPr/>
              </p:nvGrpSpPr>
              <p:grpSpPr>
                <a:xfrm>
                  <a:off x="4653491" y="2237563"/>
                  <a:ext cx="785041" cy="1006617"/>
                  <a:chOff x="4653491" y="2237563"/>
                  <a:chExt cx="785041" cy="1006617"/>
                </a:xfrm>
              </p:grpSpPr>
              <p:sp>
                <p:nvSpPr>
                  <p:cNvPr id="36" name="Shape 1021">
                    <a:extLst>
                      <a:ext uri="{FF2B5EF4-FFF2-40B4-BE49-F238E27FC236}">
                        <a16:creationId xmlns:a16="http://schemas.microsoft.com/office/drawing/2014/main" id="{D40708BC-1FE1-B55E-4985-E90CEA08B37F}"/>
                      </a:ext>
                    </a:extLst>
                  </p:cNvPr>
                  <p:cNvSpPr/>
                  <p:nvPr/>
                </p:nvSpPr>
                <p:spPr>
                  <a:xfrm>
                    <a:off x="4659279" y="2352346"/>
                    <a:ext cx="774000" cy="891834"/>
                  </a:xfrm>
                  <a:prstGeom prst="roundRect">
                    <a:avLst/>
                  </a:prstGeom>
                  <a:noFill/>
                  <a:ln w="12700" cap="flat" cmpd="sng">
                    <a:solidFill>
                      <a:srgbClr val="84A6EB"/>
                    </a:solidFill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/>
                    </a:pPr>
                    <a:endParaRPr kumimoji="0" sz="1100" b="1" i="0" u="none" strike="noStrike" kern="1200" cap="none" spc="-41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 panose="020F0302020204030204"/>
                      <a:ea typeface="Rajdhani Semibold"/>
                      <a:cs typeface="Raleway"/>
                      <a:sym typeface="Rajdhani Semibold"/>
                    </a:endParaRPr>
                  </a:p>
                </p:txBody>
              </p:sp>
              <p:sp>
                <p:nvSpPr>
                  <p:cNvPr id="37" name="Shape 1021">
                    <a:extLst>
                      <a:ext uri="{FF2B5EF4-FFF2-40B4-BE49-F238E27FC236}">
                        <a16:creationId xmlns:a16="http://schemas.microsoft.com/office/drawing/2014/main" id="{E0B283F0-594E-830B-4D0B-0700BFBB6FB3}"/>
                      </a:ext>
                    </a:extLst>
                  </p:cNvPr>
                  <p:cNvSpPr/>
                  <p:nvPr/>
                </p:nvSpPr>
                <p:spPr>
                  <a:xfrm>
                    <a:off x="4653491" y="2237563"/>
                    <a:ext cx="785041" cy="359226"/>
                  </a:xfrm>
                  <a:prstGeom prst="roundRect">
                    <a:avLst/>
                  </a:prstGeom>
                  <a:solidFill>
                    <a:srgbClr val="84A6EB"/>
                  </a:solidFill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/>
                    </a:pPr>
                    <a:endParaRPr kumimoji="0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entury Gothic" panose="020F0302020204030204"/>
                      <a:ea typeface="Rajdhani Semibold"/>
                      <a:cs typeface="Raleway"/>
                      <a:sym typeface="Rajdhani Semibold"/>
                    </a:endParaRPr>
                  </a:p>
                </p:txBody>
              </p:sp>
            </p:grpSp>
          </p:grpSp>
        </p:grpSp>
        <p:sp>
          <p:nvSpPr>
            <p:cNvPr id="26" name="Flèche : droite 25">
              <a:extLst>
                <a:ext uri="{FF2B5EF4-FFF2-40B4-BE49-F238E27FC236}">
                  <a16:creationId xmlns:a16="http://schemas.microsoft.com/office/drawing/2014/main" id="{76C81EF3-43E2-5A06-E58D-1C63B5C5926B}"/>
                </a:ext>
              </a:extLst>
            </p:cNvPr>
            <p:cNvSpPr/>
            <p:nvPr/>
          </p:nvSpPr>
          <p:spPr>
            <a:xfrm>
              <a:off x="4393511" y="2607932"/>
              <a:ext cx="362893" cy="268244"/>
            </a:xfrm>
            <a:prstGeom prst="rightArrow">
              <a:avLst/>
            </a:prstGeom>
            <a:solidFill>
              <a:srgbClr val="13337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7" name="Image 26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687058B4-FE01-B388-804E-5ED02098C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98351" y="3394940"/>
              <a:ext cx="723817" cy="723817"/>
            </a:xfrm>
            <a:prstGeom prst="rect">
              <a:avLst/>
            </a:prstGeom>
          </p:spPr>
        </p:pic>
        <p:sp>
          <p:nvSpPr>
            <p:cNvPr id="28" name="TextBox 45">
              <a:extLst>
                <a:ext uri="{FF2B5EF4-FFF2-40B4-BE49-F238E27FC236}">
                  <a16:creationId xmlns:a16="http://schemas.microsoft.com/office/drawing/2014/main" id="{1D177680-9F06-4E4A-67A3-6D6B1EB3376E}"/>
                </a:ext>
              </a:extLst>
            </p:cNvPr>
            <p:cNvSpPr txBox="1"/>
            <p:nvPr/>
          </p:nvSpPr>
          <p:spPr>
            <a:xfrm>
              <a:off x="484660" y="2272019"/>
              <a:ext cx="22789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rgbClr val="000000"/>
                  </a:solidFill>
                  <a:latin typeface="Century Gothic" panose="020F0302020204030204"/>
                  <a:ea typeface="Roboto Light" panose="02000000000000000000" pitchFamily="2" charset="0"/>
                </a:rPr>
                <a:t>Questionnaire auto-administré </a:t>
              </a:r>
              <a:r>
                <a:rPr lang="fr-FR" sz="1400" b="1" dirty="0">
                  <a:solidFill>
                    <a:srgbClr val="000000"/>
                  </a:solidFill>
                  <a:latin typeface="Century Gothic" panose="020F0302020204030204"/>
                  <a:ea typeface="Roboto Light" panose="02000000000000000000" pitchFamily="2" charset="0"/>
                </a:rPr>
                <a:t>en ligne sur panel</a:t>
              </a:r>
            </a:p>
          </p:txBody>
        </p:sp>
        <p:pic>
          <p:nvPicPr>
            <p:cNvPr id="29" name="Image 28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3514A971-E84B-240E-C960-69C2A5C91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4393" y="3276538"/>
              <a:ext cx="859461" cy="859461"/>
            </a:xfrm>
            <a:prstGeom prst="rect">
              <a:avLst/>
            </a:prstGeom>
          </p:spPr>
        </p:pic>
        <p:sp>
          <p:nvSpPr>
            <p:cNvPr id="30" name="TextBox 45">
              <a:extLst>
                <a:ext uri="{FF2B5EF4-FFF2-40B4-BE49-F238E27FC236}">
                  <a16:creationId xmlns:a16="http://schemas.microsoft.com/office/drawing/2014/main" id="{3E4F7C0D-8AF7-18E9-61A8-A045164E21A8}"/>
                </a:ext>
              </a:extLst>
            </p:cNvPr>
            <p:cNvSpPr txBox="1"/>
            <p:nvPr/>
          </p:nvSpPr>
          <p:spPr>
            <a:xfrm>
              <a:off x="6256102" y="1759981"/>
              <a:ext cx="2546449" cy="2654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 panose="020F0302020204030204"/>
                  <a:ea typeface="Roboto Light" panose="02000000000000000000" pitchFamily="2" charset="0"/>
                  <a:cs typeface="+mn-cs"/>
                </a:rPr>
                <a:t> </a:t>
              </a:r>
              <a:r>
                <a:rPr lang="fr-FR" sz="1050" b="1" dirty="0">
                  <a:solidFill>
                    <a:srgbClr val="000000"/>
                  </a:solidFill>
                  <a:latin typeface="Century Gothic" panose="020F0302020204030204"/>
                  <a:ea typeface="Roboto Light" panose="02000000000000000000" pitchFamily="2" charset="0"/>
                </a:rPr>
                <a:t>Échantillon </a:t>
              </a:r>
              <a:r>
                <a:rPr lang="en-US" sz="1050" b="1" dirty="0">
                  <a:solidFill>
                    <a:srgbClr val="000000"/>
                  </a:solidFill>
                  <a:latin typeface="Century Gothic" panose="020F0302020204030204"/>
                  <a:ea typeface="Roboto Light" panose="02000000000000000000" pitchFamily="2" charset="0"/>
                </a:rPr>
                <a:t>national </a:t>
              </a:r>
              <a:r>
                <a:rPr lang="en-US" sz="1050" b="1" dirty="0" err="1">
                  <a:solidFill>
                    <a:srgbClr val="000000"/>
                  </a:solidFill>
                  <a:latin typeface="Century Gothic" panose="020F0302020204030204"/>
                  <a:ea typeface="Roboto Light" panose="02000000000000000000" pitchFamily="2" charset="0"/>
                </a:rPr>
                <a:t>représentatif</a:t>
              </a:r>
              <a:r>
                <a:rPr lang="en-US" sz="1050" b="1" dirty="0">
                  <a:solidFill>
                    <a:srgbClr val="000000"/>
                  </a:solidFill>
                  <a:latin typeface="Century Gothic" panose="020F0302020204030204"/>
                  <a:ea typeface="Roboto Light" panose="02000000000000000000" pitchFamily="2" charset="0"/>
                </a:rPr>
                <a:t> de</a:t>
              </a:r>
            </a:p>
            <a:p>
              <a:pPr algn="ctr"/>
              <a:r>
                <a:rPr lang="en-US" sz="1050" b="1" dirty="0">
                  <a:solidFill>
                    <a:schemeClr val="accent1"/>
                  </a:solidFill>
                  <a:latin typeface="Century Gothic" panose="020F0302020204030204"/>
                  <a:ea typeface="Roboto Light" panose="02000000000000000000" pitchFamily="2" charset="0"/>
                </a:rPr>
                <a:t>1203 </a:t>
              </a:r>
              <a:r>
                <a:rPr lang="en-US" sz="1050" b="1" dirty="0" err="1">
                  <a:solidFill>
                    <a:schemeClr val="accent1"/>
                  </a:solidFill>
                  <a:latin typeface="Century Gothic" panose="020F0302020204030204"/>
                  <a:ea typeface="Roboto Light" panose="02000000000000000000" pitchFamily="2" charset="0"/>
                </a:rPr>
                <a:t>personnes</a:t>
              </a:r>
              <a:r>
                <a:rPr lang="en-US" sz="1050" b="1" dirty="0">
                  <a:solidFill>
                    <a:schemeClr val="accent1"/>
                  </a:solidFill>
                  <a:latin typeface="Century Gothic" panose="020F0302020204030204"/>
                  <a:ea typeface="Roboto Light" panose="02000000000000000000" pitchFamily="2" charset="0"/>
                </a:rPr>
                <a:t> </a:t>
              </a:r>
              <a:r>
                <a:rPr lang="en-US" sz="1050" b="1" dirty="0" err="1">
                  <a:solidFill>
                    <a:schemeClr val="accent1"/>
                  </a:solidFill>
                  <a:latin typeface="Century Gothic" panose="020F0302020204030204"/>
                  <a:ea typeface="Roboto Light" panose="02000000000000000000" pitchFamily="2" charset="0"/>
                </a:rPr>
                <a:t>âgées</a:t>
              </a:r>
              <a:r>
                <a:rPr lang="en-US" sz="1050" b="1" dirty="0">
                  <a:solidFill>
                    <a:schemeClr val="accent1"/>
                  </a:solidFill>
                  <a:latin typeface="Century Gothic" panose="020F0302020204030204"/>
                  <a:ea typeface="Roboto Light" panose="02000000000000000000" pitchFamily="2" charset="0"/>
                </a:rPr>
                <a:t> de 18 </a:t>
              </a:r>
              <a:r>
                <a:rPr lang="en-US" sz="1050" b="1" dirty="0" err="1">
                  <a:solidFill>
                    <a:schemeClr val="accent1"/>
                  </a:solidFill>
                  <a:latin typeface="Century Gothic" panose="020F0302020204030204"/>
                  <a:ea typeface="Roboto Light" panose="02000000000000000000" pitchFamily="2" charset="0"/>
                </a:rPr>
                <a:t>ans</a:t>
              </a:r>
              <a:r>
                <a:rPr lang="en-US" sz="1050" b="1" dirty="0">
                  <a:solidFill>
                    <a:schemeClr val="accent1"/>
                  </a:solidFill>
                  <a:latin typeface="Century Gothic" panose="020F0302020204030204"/>
                  <a:ea typeface="Roboto Light" panose="02000000000000000000" pitchFamily="2" charset="0"/>
                </a:rPr>
                <a:t> et plus</a:t>
              </a:r>
            </a:p>
            <a:p>
              <a:pPr algn="ctr"/>
              <a:endParaRPr lang="en-US" sz="100" dirty="0">
                <a:ea typeface="Roboto Light" panose="02000000000000000000" pitchFamily="2" charset="0"/>
              </a:endParaRPr>
            </a:p>
            <a:p>
              <a:pPr algn="ctr"/>
              <a:r>
                <a:rPr lang="fr-FR" sz="800" i="1" dirty="0">
                  <a:solidFill>
                    <a:schemeClr val="bg1">
                      <a:lumMod val="50000"/>
                    </a:schemeClr>
                  </a:solidFill>
                  <a:latin typeface="Century Gothic" panose="020F0302020204030204"/>
                  <a:ea typeface="Roboto Light" panose="02000000000000000000" pitchFamily="2" charset="0"/>
                </a:rPr>
                <a:t>Méthode des quotas basée sur les critères de sexe, d’âge, de profession, de région du répondant et de catégorie d’agglomération. </a:t>
              </a:r>
            </a:p>
            <a:p>
              <a:pPr algn="ctr"/>
              <a:endParaRPr lang="fr-FR" sz="600" i="1" dirty="0">
                <a:ea typeface="Roboto Light" panose="02000000000000000000" pitchFamily="2" charset="0"/>
              </a:endParaRPr>
            </a:p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Century Gothic" panose="020F0302020204030204"/>
                  <a:ea typeface="Roboto Light" panose="02000000000000000000" pitchFamily="2" charset="0"/>
                </a:rPr>
                <a:t>+ Sur-</a:t>
              </a:r>
              <a:r>
                <a:rPr lang="en-US" sz="1050" b="1" dirty="0" err="1">
                  <a:solidFill>
                    <a:srgbClr val="000000"/>
                  </a:solidFill>
                  <a:latin typeface="Century Gothic" panose="020F0302020204030204"/>
                  <a:ea typeface="Roboto Light" panose="02000000000000000000" pitchFamily="2" charset="0"/>
                </a:rPr>
                <a:t>échantillon</a:t>
              </a:r>
              <a:r>
                <a:rPr lang="en-US" sz="1050" b="1" dirty="0">
                  <a:solidFill>
                    <a:srgbClr val="000000"/>
                  </a:solidFill>
                  <a:latin typeface="Century Gothic" panose="020F0302020204030204"/>
                  <a:ea typeface="Roboto Light" panose="02000000000000000000" pitchFamily="2" charset="0"/>
                </a:rPr>
                <a:t> national </a:t>
              </a:r>
              <a:r>
                <a:rPr lang="en-US" sz="1050" b="1" dirty="0" err="1">
                  <a:solidFill>
                    <a:srgbClr val="000000"/>
                  </a:solidFill>
                  <a:latin typeface="Century Gothic" panose="020F0302020204030204"/>
                  <a:ea typeface="Roboto Light" panose="02000000000000000000" pitchFamily="2" charset="0"/>
                </a:rPr>
                <a:t>représentatif</a:t>
              </a:r>
              <a:r>
                <a:rPr lang="en-US" sz="1050" b="1" dirty="0">
                  <a:solidFill>
                    <a:srgbClr val="000000"/>
                  </a:solidFill>
                  <a:latin typeface="Century Gothic" panose="020F0302020204030204"/>
                  <a:ea typeface="Roboto Light" panose="02000000000000000000" pitchFamily="2" charset="0"/>
                </a:rPr>
                <a:t> </a:t>
              </a:r>
              <a:r>
                <a:rPr lang="en-US" sz="1050" dirty="0">
                  <a:solidFill>
                    <a:srgbClr val="000000"/>
                  </a:solidFill>
                  <a:latin typeface="Century Gothic" panose="020F0302020204030204"/>
                  <a:ea typeface="Roboto Light" panose="02000000000000000000" pitchFamily="2" charset="0"/>
                </a:rPr>
                <a:t>de </a:t>
              </a:r>
              <a:r>
                <a:rPr lang="en-US" sz="1050" b="1" dirty="0">
                  <a:solidFill>
                    <a:schemeClr val="accent1"/>
                  </a:solidFill>
                  <a:latin typeface="Century Gothic" panose="020F0302020204030204"/>
                  <a:ea typeface="Roboto Light" panose="02000000000000000000" pitchFamily="2" charset="0"/>
                </a:rPr>
                <a:t>200 </a:t>
              </a:r>
              <a:r>
                <a:rPr lang="en-US" sz="1050" b="1" dirty="0" err="1">
                  <a:solidFill>
                    <a:schemeClr val="accent1"/>
                  </a:solidFill>
                  <a:latin typeface="Century Gothic" panose="020F0302020204030204"/>
                  <a:ea typeface="Roboto Light" panose="02000000000000000000" pitchFamily="2" charset="0"/>
                </a:rPr>
                <a:t>jeunes</a:t>
              </a:r>
              <a:r>
                <a:rPr lang="en-US" sz="1050" b="1" dirty="0">
                  <a:solidFill>
                    <a:schemeClr val="accent1"/>
                  </a:solidFill>
                  <a:latin typeface="Century Gothic" panose="020F0302020204030204"/>
                  <a:ea typeface="Roboto Light" panose="02000000000000000000" pitchFamily="2" charset="0"/>
                </a:rPr>
                <a:t> </a:t>
              </a:r>
              <a:r>
                <a:rPr lang="en-US" sz="1050" b="1" dirty="0" err="1">
                  <a:solidFill>
                    <a:schemeClr val="accent1"/>
                  </a:solidFill>
                  <a:latin typeface="Century Gothic" panose="020F0302020204030204"/>
                  <a:ea typeface="Roboto Light" panose="02000000000000000000" pitchFamily="2" charset="0"/>
                </a:rPr>
                <a:t>âgés</a:t>
              </a:r>
              <a:r>
                <a:rPr lang="en-US" sz="1050" b="1" dirty="0">
                  <a:solidFill>
                    <a:schemeClr val="accent1"/>
                  </a:solidFill>
                  <a:latin typeface="Century Gothic" panose="020F0302020204030204"/>
                  <a:ea typeface="Roboto Light" panose="02000000000000000000" pitchFamily="2" charset="0"/>
                </a:rPr>
                <a:t> de 18 à 24 </a:t>
              </a:r>
              <a:r>
                <a:rPr lang="en-US" sz="1050" b="1" dirty="0" err="1">
                  <a:solidFill>
                    <a:schemeClr val="accent1"/>
                  </a:solidFill>
                  <a:latin typeface="Century Gothic" panose="020F0302020204030204"/>
                  <a:ea typeface="Roboto Light" panose="02000000000000000000" pitchFamily="2" charset="0"/>
                </a:rPr>
                <a:t>ans</a:t>
              </a:r>
              <a:endParaRPr lang="en-US" sz="1050" b="1" dirty="0">
                <a:solidFill>
                  <a:schemeClr val="accent1"/>
                </a:solidFill>
                <a:latin typeface="Century Gothic" panose="020F0302020204030204"/>
                <a:ea typeface="Roboto Light" panose="02000000000000000000" pitchFamily="2" charset="0"/>
              </a:endParaRPr>
            </a:p>
            <a:p>
              <a:pPr algn="ctr"/>
              <a:endParaRPr lang="en-US" sz="700" dirty="0">
                <a:ea typeface="Roboto Light" panose="02000000000000000000" pitchFamily="2" charset="0"/>
              </a:endParaRPr>
            </a:p>
            <a:p>
              <a:pPr algn="ctr"/>
              <a:r>
                <a:rPr lang="fr-FR" sz="800" i="1" dirty="0">
                  <a:solidFill>
                    <a:schemeClr val="bg1">
                      <a:lumMod val="50000"/>
                    </a:schemeClr>
                  </a:solidFill>
                  <a:latin typeface="Century Gothic" panose="020F0302020204030204"/>
                  <a:ea typeface="Roboto Light" panose="02000000000000000000" pitchFamily="2" charset="0"/>
                </a:rPr>
                <a:t>Méthode des quotas basée sur les critères de sexe, de profession et de région du répondant. </a:t>
              </a:r>
            </a:p>
            <a:p>
              <a:pPr algn="ctr"/>
              <a:endParaRPr lang="fr-FR" sz="800" i="1" dirty="0">
                <a:solidFill>
                  <a:schemeClr val="bg1">
                    <a:lumMod val="50000"/>
                  </a:schemeClr>
                </a:solidFill>
                <a:latin typeface="Century Gothic" panose="020F0302020204030204"/>
                <a:ea typeface="Roboto Light" panose="02000000000000000000" pitchFamily="2" charset="0"/>
              </a:endParaRPr>
            </a:p>
            <a:p>
              <a:pPr algn="ctr"/>
              <a:r>
                <a:rPr lang="fr-FR" sz="800" i="1" dirty="0">
                  <a:solidFill>
                    <a:schemeClr val="bg1">
                      <a:lumMod val="50000"/>
                    </a:schemeClr>
                  </a:solidFill>
                  <a:latin typeface="Century Gothic" panose="020F0302020204030204"/>
                  <a:ea typeface="Roboto Light" panose="02000000000000000000" pitchFamily="2" charset="0"/>
                </a:rPr>
                <a:t>Afin d’assurer la représentativité des résultats, les données de l’échantillon global ont été redressées sur les variables de sexe, âge, profession, région et catégorie d’agglomération.</a:t>
              </a:r>
              <a:endParaRPr lang="en-US" sz="800" i="1" dirty="0">
                <a:solidFill>
                  <a:schemeClr val="bg1">
                    <a:lumMod val="50000"/>
                  </a:schemeClr>
                </a:solidFill>
                <a:latin typeface="Century Gothic" panose="020F0302020204030204"/>
                <a:ea typeface="Roboto Light" panose="02000000000000000000" pitchFamily="2" charset="0"/>
              </a:endParaRPr>
            </a:p>
          </p:txBody>
        </p:sp>
      </p:grpSp>
      <p:sp>
        <p:nvSpPr>
          <p:cNvPr id="57" name="ZoneTexte 56">
            <a:extLst>
              <a:ext uri="{FF2B5EF4-FFF2-40B4-BE49-F238E27FC236}">
                <a16:creationId xmlns:a16="http://schemas.microsoft.com/office/drawing/2014/main" id="{8A8FADE8-A68C-9343-979C-3A6441F8BE07}"/>
              </a:ext>
            </a:extLst>
          </p:cNvPr>
          <p:cNvSpPr txBox="1"/>
          <p:nvPr/>
        </p:nvSpPr>
        <p:spPr>
          <a:xfrm>
            <a:off x="3533830" y="2002993"/>
            <a:ext cx="82094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Rajdhani Semibold"/>
                <a:cs typeface="Raleway"/>
                <a:sym typeface="Rajdhani Semibold"/>
              </a:rPr>
              <a:t>NOVEMBRE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Rajdhani Semibold"/>
                <a:cs typeface="Raleway"/>
                <a:sym typeface="Rajdhani Semibold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80138487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4526DD2-10CE-6EA0-2F7F-B859B3A44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932896"/>
              </p:ext>
            </p:extLst>
          </p:nvPr>
        </p:nvGraphicFramePr>
        <p:xfrm>
          <a:off x="-581285" y="1339485"/>
          <a:ext cx="7449370" cy="35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091A67-12B9-1E52-09A6-CB2D723F7EA9}"/>
              </a:ext>
            </a:extLst>
          </p:cNvPr>
          <p:cNvSpPr txBox="1"/>
          <p:nvPr/>
        </p:nvSpPr>
        <p:spPr>
          <a:xfrm>
            <a:off x="7311295" y="1754394"/>
            <a:ext cx="11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n w="12700">
                  <a:noFill/>
                </a:ln>
              </a:rPr>
              <a:t>18-24 ans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60ADA864-CD14-87C6-01D8-C0C7898EA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067410"/>
              </p:ext>
            </p:extLst>
          </p:nvPr>
        </p:nvGraphicFramePr>
        <p:xfrm>
          <a:off x="6758982" y="1065627"/>
          <a:ext cx="2212370" cy="202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3DFE75CE-2B82-4D29-BCF4-1BD4BF8AD3B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420899B-0547-4A96-AE95-0B8B5023B263}"/>
              </a:ext>
            </a:extLst>
          </p:cNvPr>
          <p:cNvSpPr txBox="1"/>
          <p:nvPr/>
        </p:nvSpPr>
        <p:spPr>
          <a:xfrm>
            <a:off x="94430" y="730392"/>
            <a:ext cx="5668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Q9. Pensez-vous que l’Allemagne se met trop / pas assez / comme il faut en avant dans les négociations sur la scène internationale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hors NSP (n=942) / Jeunes 18-24 ans (n=301)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8B06A80-06DC-CC20-90AF-A06997FC98C2}"/>
              </a:ext>
            </a:extLst>
          </p:cNvPr>
          <p:cNvCxnSpPr>
            <a:cxnSpLocks/>
          </p:cNvCxnSpPr>
          <p:nvPr/>
        </p:nvCxnSpPr>
        <p:spPr>
          <a:xfrm>
            <a:off x="6538860" y="1104210"/>
            <a:ext cx="0" cy="1875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6B2933F-6921-44EE-DD1E-FA41FA9E1752}"/>
              </a:ext>
            </a:extLst>
          </p:cNvPr>
          <p:cNvCxnSpPr>
            <a:cxnSpLocks/>
          </p:cNvCxnSpPr>
          <p:nvPr/>
        </p:nvCxnSpPr>
        <p:spPr>
          <a:xfrm flipH="1">
            <a:off x="6538860" y="2979909"/>
            <a:ext cx="23839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re 5">
            <a:extLst>
              <a:ext uri="{FF2B5EF4-FFF2-40B4-BE49-F238E27FC236}">
                <a16:creationId xmlns:a16="http://schemas.microsoft.com/office/drawing/2014/main" id="{E19E1E91-EBDE-E45E-7C92-1B6E0D1008DB}"/>
              </a:ext>
            </a:extLst>
          </p:cNvPr>
          <p:cNvSpPr txBox="1">
            <a:spLocks/>
          </p:cNvSpPr>
          <p:nvPr/>
        </p:nvSpPr>
        <p:spPr>
          <a:xfrm>
            <a:off x="818907" y="78024"/>
            <a:ext cx="8298968" cy="66479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Sur le plan international, l’Allemagne joue son juste rôle pour la plupart</a:t>
            </a:r>
            <a:br>
              <a:rPr lang="fr-FR" sz="1800" dirty="0"/>
            </a:br>
            <a:r>
              <a:rPr lang="fr-FR" sz="1800" dirty="0"/>
              <a:t>des Français bien que de plus en plus souhaiteraient qu’elle s’impose davantage, notamment les jeunes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11CB08B-23FF-EDBD-DD32-F63D1BD61507}"/>
              </a:ext>
            </a:extLst>
          </p:cNvPr>
          <p:cNvSpPr txBox="1"/>
          <p:nvPr/>
        </p:nvSpPr>
        <p:spPr>
          <a:xfrm>
            <a:off x="6945849" y="4904276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(xx) Évolution par rapport à 2022</a:t>
            </a:r>
            <a:endParaRPr lang="fr-FR" sz="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220374-5027-AF53-DD9A-80F150268C0A}"/>
              </a:ext>
            </a:extLst>
          </p:cNvPr>
          <p:cNvSpPr txBox="1"/>
          <p:nvPr/>
        </p:nvSpPr>
        <p:spPr>
          <a:xfrm>
            <a:off x="2211365" y="2068105"/>
            <a:ext cx="5931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bg2"/>
                </a:solidFill>
                <a:sym typeface="Wingdings" panose="05000000000000000000" pitchFamily="2" charset="2"/>
              </a:rPr>
              <a:t>(+3pts)</a:t>
            </a:r>
            <a:endParaRPr lang="fr-FR" sz="1200" i="1" dirty="0">
              <a:solidFill>
                <a:schemeClr val="bg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06B663-B46F-E692-78C7-F4BB3D3C1E52}"/>
              </a:ext>
            </a:extLst>
          </p:cNvPr>
          <p:cNvSpPr txBox="1"/>
          <p:nvPr/>
        </p:nvSpPr>
        <p:spPr>
          <a:xfrm>
            <a:off x="4014822" y="3119760"/>
            <a:ext cx="7610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</a:t>
            </a:r>
            <a:r>
              <a:rPr lang="fr-FR" sz="900" i="1" dirty="0">
                <a:solidFill>
                  <a:schemeClr val="bg2"/>
                </a:solidFill>
                <a:latin typeface="Century Gothic" panose="020F0302020204030204"/>
                <a:sym typeface="Wingdings" panose="05000000000000000000" pitchFamily="2" charset="2"/>
              </a:rPr>
              <a:t>1pt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)</a:t>
            </a:r>
            <a:endParaRPr lang="fr-FR" sz="1100" dirty="0">
              <a:solidFill>
                <a:schemeClr val="bg2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931A633-B991-EC0B-B042-737DB42A0898}"/>
              </a:ext>
            </a:extLst>
          </p:cNvPr>
          <p:cNvSpPr txBox="1"/>
          <p:nvPr/>
        </p:nvSpPr>
        <p:spPr>
          <a:xfrm>
            <a:off x="415947" y="4082248"/>
            <a:ext cx="1375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>
                    <a:lumMod val="75000"/>
                  </a:schemeClr>
                </a:solidFill>
              </a:rPr>
              <a:t>NE SAVENT PAS : 24%</a:t>
            </a:r>
            <a:endParaRPr lang="fr-FR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65416C-9EC7-6865-3CE2-B3DAD5121F78}"/>
              </a:ext>
            </a:extLst>
          </p:cNvPr>
          <p:cNvSpPr txBox="1"/>
          <p:nvPr/>
        </p:nvSpPr>
        <p:spPr>
          <a:xfrm>
            <a:off x="2108086" y="3889888"/>
            <a:ext cx="7997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2"/>
                </a:solidFill>
              </a:rPr>
              <a:t>(-4pts)</a:t>
            </a:r>
          </a:p>
        </p:txBody>
      </p:sp>
    </p:spTree>
    <p:extLst>
      <p:ext uri="{BB962C8B-B14F-4D97-AF65-F5344CB8AC3E}">
        <p14:creationId xmlns:p14="http://schemas.microsoft.com/office/powerpoint/2010/main" val="19660104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CD60F8-246F-E3A8-376D-5F5B24C3E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21</a:t>
            </a:fld>
            <a:endParaRPr lang="fr-FR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3303B46C-0E50-F3E7-B2F4-EE7E2B43D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304321"/>
              </p:ext>
            </p:extLst>
          </p:nvPr>
        </p:nvGraphicFramePr>
        <p:xfrm>
          <a:off x="388796" y="938689"/>
          <a:ext cx="8396895" cy="369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DB1533B-D0B1-5082-6383-A2E3AB5AC104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29219E-05FA-EEA1-C63F-74387EDCCFA3}"/>
              </a:ext>
            </a:extLst>
          </p:cNvPr>
          <p:cNvSpPr txBox="1"/>
          <p:nvPr/>
        </p:nvSpPr>
        <p:spPr>
          <a:xfrm rot="20249707">
            <a:off x="5800955" y="2310680"/>
            <a:ext cx="5082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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10531D8-252E-096C-97E6-8FD4BA4D3DE5}"/>
              </a:ext>
            </a:extLst>
          </p:cNvPr>
          <p:cNvSpPr txBox="1"/>
          <p:nvPr/>
        </p:nvSpPr>
        <p:spPr>
          <a:xfrm rot="723350">
            <a:off x="5788527" y="2951924"/>
            <a:ext cx="3801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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E51946-8FC4-935E-4B63-8F9BF2882BE8}"/>
              </a:ext>
            </a:extLst>
          </p:cNvPr>
          <p:cNvSpPr txBox="1"/>
          <p:nvPr/>
        </p:nvSpPr>
        <p:spPr>
          <a:xfrm>
            <a:off x="758193" y="673168"/>
            <a:ext cx="314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Évolutions depuis 2017</a:t>
            </a: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E70B2326-3CB4-D654-D888-4E27AB6BE8D8}"/>
              </a:ext>
            </a:extLst>
          </p:cNvPr>
          <p:cNvSpPr txBox="1">
            <a:spLocks/>
          </p:cNvSpPr>
          <p:nvPr/>
        </p:nvSpPr>
        <p:spPr>
          <a:xfrm>
            <a:off x="818907" y="416421"/>
            <a:ext cx="8298968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 croisement des opinions à venir ?</a:t>
            </a:r>
          </a:p>
        </p:txBody>
      </p:sp>
    </p:spTree>
    <p:extLst>
      <p:ext uri="{BB962C8B-B14F-4D97-AF65-F5344CB8AC3E}">
        <p14:creationId xmlns:p14="http://schemas.microsoft.com/office/powerpoint/2010/main" val="7959756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4526DD2-10CE-6EA0-2F7F-B859B3A44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840174"/>
              </p:ext>
            </p:extLst>
          </p:nvPr>
        </p:nvGraphicFramePr>
        <p:xfrm>
          <a:off x="-581285" y="1339485"/>
          <a:ext cx="7449370" cy="35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091A67-12B9-1E52-09A6-CB2D723F7EA9}"/>
              </a:ext>
            </a:extLst>
          </p:cNvPr>
          <p:cNvSpPr txBox="1"/>
          <p:nvPr/>
        </p:nvSpPr>
        <p:spPr>
          <a:xfrm>
            <a:off x="7311295" y="1754394"/>
            <a:ext cx="11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n w="12700">
                  <a:noFill/>
                </a:ln>
              </a:rPr>
              <a:t>18-24 ans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60ADA864-CD14-87C6-01D8-C0C7898EA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045415"/>
              </p:ext>
            </p:extLst>
          </p:nvPr>
        </p:nvGraphicFramePr>
        <p:xfrm>
          <a:off x="6758982" y="1065627"/>
          <a:ext cx="2212370" cy="202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:a16="http://schemas.microsoft.com/office/drawing/2014/main" id="{B9F74E98-530E-B5CF-C570-3F253B7B1EE1}"/>
              </a:ext>
            </a:extLst>
          </p:cNvPr>
          <p:cNvSpPr txBox="1"/>
          <p:nvPr/>
        </p:nvSpPr>
        <p:spPr>
          <a:xfrm>
            <a:off x="1830717" y="3590641"/>
            <a:ext cx="8079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00B050"/>
                </a:solidFill>
                <a:sym typeface="Wingdings" panose="05000000000000000000" pitchFamily="2" charset="2"/>
              </a:rPr>
              <a:t>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(+5pts)</a:t>
            </a:r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FE75CE-2B82-4D29-BCF4-1BD4BF8AD3B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8B06A80-06DC-CC20-90AF-A06997FC98C2}"/>
              </a:ext>
            </a:extLst>
          </p:cNvPr>
          <p:cNvCxnSpPr>
            <a:cxnSpLocks/>
          </p:cNvCxnSpPr>
          <p:nvPr/>
        </p:nvCxnSpPr>
        <p:spPr>
          <a:xfrm>
            <a:off x="6538860" y="1104210"/>
            <a:ext cx="0" cy="1875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6B2933F-6921-44EE-DD1E-FA41FA9E1752}"/>
              </a:ext>
            </a:extLst>
          </p:cNvPr>
          <p:cNvCxnSpPr>
            <a:cxnSpLocks/>
          </p:cNvCxnSpPr>
          <p:nvPr/>
        </p:nvCxnSpPr>
        <p:spPr>
          <a:xfrm flipH="1">
            <a:off x="6538860" y="2979909"/>
            <a:ext cx="23839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re 5">
            <a:extLst>
              <a:ext uri="{FF2B5EF4-FFF2-40B4-BE49-F238E27FC236}">
                <a16:creationId xmlns:a16="http://schemas.microsoft.com/office/drawing/2014/main" id="{E19E1E91-EBDE-E45E-7C92-1B6E0D1008DB}"/>
              </a:ext>
            </a:extLst>
          </p:cNvPr>
          <p:cNvSpPr txBox="1">
            <a:spLocks/>
          </p:cNvSpPr>
          <p:nvPr/>
        </p:nvSpPr>
        <p:spPr>
          <a:xfrm>
            <a:off x="818907" y="155452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L’influence économique de l’Allemagne dans l’UE convient à la plus grande part des Français, particulièrement les jeunes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11CB08B-23FF-EDBD-DD32-F63D1BD61507}"/>
              </a:ext>
            </a:extLst>
          </p:cNvPr>
          <p:cNvSpPr txBox="1"/>
          <p:nvPr/>
        </p:nvSpPr>
        <p:spPr>
          <a:xfrm>
            <a:off x="6945849" y="4904276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</a:t>
            </a:r>
            <a:endParaRPr lang="fr-FR" sz="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220374-5027-AF53-DD9A-80F150268C0A}"/>
              </a:ext>
            </a:extLst>
          </p:cNvPr>
          <p:cNvSpPr txBox="1"/>
          <p:nvPr/>
        </p:nvSpPr>
        <p:spPr>
          <a:xfrm>
            <a:off x="2233721" y="2092948"/>
            <a:ext cx="5629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bg2"/>
                </a:solidFill>
                <a:sym typeface="Wingdings" panose="05000000000000000000" pitchFamily="2" charset="2"/>
              </a:rPr>
              <a:t>(-3pts)</a:t>
            </a:r>
            <a:endParaRPr lang="fr-FR" sz="1200" i="1" dirty="0">
              <a:solidFill>
                <a:schemeClr val="bg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06B663-B46F-E692-78C7-F4BB3D3C1E52}"/>
              </a:ext>
            </a:extLst>
          </p:cNvPr>
          <p:cNvSpPr txBox="1"/>
          <p:nvPr/>
        </p:nvSpPr>
        <p:spPr>
          <a:xfrm>
            <a:off x="3721987" y="2323780"/>
            <a:ext cx="5629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</a:t>
            </a:r>
            <a:r>
              <a:rPr lang="fr-FR" sz="900" i="1" dirty="0">
                <a:solidFill>
                  <a:schemeClr val="bg2"/>
                </a:solidFill>
                <a:latin typeface="Century Gothic" panose="020F0302020204030204"/>
                <a:sym typeface="Wingdings" panose="05000000000000000000" pitchFamily="2" charset="2"/>
              </a:rPr>
              <a:t>1p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t)</a:t>
            </a:r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C84A2-03FE-EAA5-B51F-10EF2603D472}"/>
              </a:ext>
            </a:extLst>
          </p:cNvPr>
          <p:cNvSpPr txBox="1"/>
          <p:nvPr/>
        </p:nvSpPr>
        <p:spPr>
          <a:xfrm>
            <a:off x="94429" y="730392"/>
            <a:ext cx="817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Q11. Considérez-vous l’influence économique de l’Allemagne dans l’Union Européenne comme... ? 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9C14C0-D39D-2D55-AD86-986461FB9F8E}"/>
              </a:ext>
            </a:extLst>
          </p:cNvPr>
          <p:cNvSpPr txBox="1"/>
          <p:nvPr/>
        </p:nvSpPr>
        <p:spPr>
          <a:xfrm>
            <a:off x="3440533" y="3988063"/>
            <a:ext cx="5629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bg2"/>
                </a:solidFill>
                <a:sym typeface="Wingdings" panose="05000000000000000000" pitchFamily="2" charset="2"/>
              </a:rPr>
              <a:t>(-3pts)</a:t>
            </a:r>
            <a:endParaRPr lang="fr-FR" sz="12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7349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CD60F8-246F-E3A8-376D-5F5B24C3E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23</a:t>
            </a:fld>
            <a:endParaRPr lang="fr-FR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3303B46C-0E50-F3E7-B2F4-EE7E2B43D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86876"/>
              </p:ext>
            </p:extLst>
          </p:nvPr>
        </p:nvGraphicFramePr>
        <p:xfrm>
          <a:off x="388796" y="938689"/>
          <a:ext cx="8396895" cy="369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DB1533B-D0B1-5082-6383-A2E3AB5AC104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4DB894-5E04-6F2F-71A5-E83AAB895913}"/>
              </a:ext>
            </a:extLst>
          </p:cNvPr>
          <p:cNvSpPr txBox="1"/>
          <p:nvPr/>
        </p:nvSpPr>
        <p:spPr>
          <a:xfrm>
            <a:off x="758193" y="673168"/>
            <a:ext cx="314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Évolutions depuis 2020</a:t>
            </a: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BA9D0C58-9636-B6BA-AB59-7EDEBC0FB2D4}"/>
              </a:ext>
            </a:extLst>
          </p:cNvPr>
          <p:cNvSpPr txBox="1">
            <a:spLocks/>
          </p:cNvSpPr>
          <p:nvPr/>
        </p:nvSpPr>
        <p:spPr>
          <a:xfrm>
            <a:off x="818907" y="401673"/>
            <a:ext cx="8298968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… bien qu’elle semble de moins en moins perceptible</a:t>
            </a:r>
          </a:p>
        </p:txBody>
      </p:sp>
    </p:spTree>
    <p:extLst>
      <p:ext uri="{BB962C8B-B14F-4D97-AF65-F5344CB8AC3E}">
        <p14:creationId xmlns:p14="http://schemas.microsoft.com/office/powerpoint/2010/main" val="75109894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4526DD2-10CE-6EA0-2F7F-B859B3A44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767952"/>
              </p:ext>
            </p:extLst>
          </p:nvPr>
        </p:nvGraphicFramePr>
        <p:xfrm>
          <a:off x="-581285" y="1339485"/>
          <a:ext cx="7449370" cy="35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091A67-12B9-1E52-09A6-CB2D723F7EA9}"/>
              </a:ext>
            </a:extLst>
          </p:cNvPr>
          <p:cNvSpPr txBox="1"/>
          <p:nvPr/>
        </p:nvSpPr>
        <p:spPr>
          <a:xfrm>
            <a:off x="7311295" y="1754394"/>
            <a:ext cx="11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n w="12700">
                  <a:noFill/>
                </a:ln>
              </a:rPr>
              <a:t>18-24 ans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60ADA864-CD14-87C6-01D8-C0C7898EA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476772"/>
              </p:ext>
            </p:extLst>
          </p:nvPr>
        </p:nvGraphicFramePr>
        <p:xfrm>
          <a:off x="6758982" y="1065627"/>
          <a:ext cx="2212370" cy="202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3DFE75CE-2B82-4D29-BCF4-1BD4BF8AD3B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420899B-0547-4A96-AE95-0B8B5023B263}"/>
              </a:ext>
            </a:extLst>
          </p:cNvPr>
          <p:cNvSpPr txBox="1"/>
          <p:nvPr/>
        </p:nvSpPr>
        <p:spPr>
          <a:xfrm>
            <a:off x="94430" y="730392"/>
            <a:ext cx="5668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Q28. Diriez-vous que l’Allemagne joue un rôle important ou secondaire en matière de défense et de sécurité en Europe ? 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8B06A80-06DC-CC20-90AF-A06997FC98C2}"/>
              </a:ext>
            </a:extLst>
          </p:cNvPr>
          <p:cNvCxnSpPr>
            <a:cxnSpLocks/>
          </p:cNvCxnSpPr>
          <p:nvPr/>
        </p:nvCxnSpPr>
        <p:spPr>
          <a:xfrm>
            <a:off x="6538860" y="1104210"/>
            <a:ext cx="0" cy="1875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6B2933F-6921-44EE-DD1E-FA41FA9E1752}"/>
              </a:ext>
            </a:extLst>
          </p:cNvPr>
          <p:cNvCxnSpPr>
            <a:cxnSpLocks/>
          </p:cNvCxnSpPr>
          <p:nvPr/>
        </p:nvCxnSpPr>
        <p:spPr>
          <a:xfrm flipH="1">
            <a:off x="6538860" y="2979909"/>
            <a:ext cx="23839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re 5">
            <a:extLst>
              <a:ext uri="{FF2B5EF4-FFF2-40B4-BE49-F238E27FC236}">
                <a16:creationId xmlns:a16="http://schemas.microsoft.com/office/drawing/2014/main" id="{E19E1E91-EBDE-E45E-7C92-1B6E0D1008DB}"/>
              </a:ext>
            </a:extLst>
          </p:cNvPr>
          <p:cNvSpPr txBox="1">
            <a:spLocks/>
          </p:cNvSpPr>
          <p:nvPr/>
        </p:nvSpPr>
        <p:spPr>
          <a:xfrm>
            <a:off x="818907" y="155453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Français sont partagés sur le rôle de l’Allemagne en matière de sécurité européenne</a:t>
            </a:r>
          </a:p>
        </p:txBody>
      </p:sp>
      <p:sp>
        <p:nvSpPr>
          <p:cNvPr id="7" name="Rectangle : avec coin arrondi et coin rogné en haut 6">
            <a:extLst>
              <a:ext uri="{FF2B5EF4-FFF2-40B4-BE49-F238E27FC236}">
                <a16:creationId xmlns:a16="http://schemas.microsoft.com/office/drawing/2014/main" id="{FDBF8447-1F0C-770A-000D-F63F043B58B2}"/>
              </a:ext>
            </a:extLst>
          </p:cNvPr>
          <p:cNvSpPr/>
          <p:nvPr/>
        </p:nvSpPr>
        <p:spPr>
          <a:xfrm flipH="1">
            <a:off x="-1" y="4505632"/>
            <a:ext cx="1297859" cy="637868"/>
          </a:xfrm>
          <a:prstGeom prst="snipRoundRect">
            <a:avLst>
              <a:gd name="adj1" fmla="val 49608"/>
              <a:gd name="adj2" fmla="val 0"/>
            </a:avLst>
          </a:prstGeom>
          <a:solidFill>
            <a:srgbClr val="E5EC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b="1" dirty="0">
                <a:solidFill>
                  <a:schemeClr val="accent1">
                    <a:lumMod val="50000"/>
                  </a:schemeClr>
                </a:solidFill>
              </a:rPr>
              <a:t>Nouvelle question 2024</a:t>
            </a:r>
          </a:p>
        </p:txBody>
      </p:sp>
    </p:spTree>
    <p:extLst>
      <p:ext uri="{BB962C8B-B14F-4D97-AF65-F5344CB8AC3E}">
        <p14:creationId xmlns:p14="http://schemas.microsoft.com/office/powerpoint/2010/main" val="33768135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47B9E9-43A9-4EF1-34CE-4DA80274BD09}"/>
              </a:ext>
            </a:extLst>
          </p:cNvPr>
          <p:cNvSpPr/>
          <p:nvPr/>
        </p:nvSpPr>
        <p:spPr>
          <a:xfrm>
            <a:off x="3924610" y="-1"/>
            <a:ext cx="5272644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304966-243A-503E-5D9B-33DD8842D420}"/>
              </a:ext>
            </a:extLst>
          </p:cNvPr>
          <p:cNvSpPr txBox="1"/>
          <p:nvPr/>
        </p:nvSpPr>
        <p:spPr>
          <a:xfrm>
            <a:off x="18231" y="1526708"/>
            <a:ext cx="370396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chemeClr val="accent1"/>
                </a:solidFill>
              </a:rPr>
              <a:t>TROISIEME</a:t>
            </a:r>
          </a:p>
          <a:p>
            <a:pPr algn="ctr"/>
            <a:r>
              <a:rPr lang="fr-FR" sz="7200" b="1" dirty="0">
                <a:solidFill>
                  <a:schemeClr val="accent1">
                    <a:lumMod val="50000"/>
                  </a:schemeClr>
                </a:solidFill>
              </a:rPr>
              <a:t>PARTIE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8CC329-4303-7DB7-7CD6-3B21A7AEABC0}"/>
              </a:ext>
            </a:extLst>
          </p:cNvPr>
          <p:cNvSpPr/>
          <p:nvPr/>
        </p:nvSpPr>
        <p:spPr>
          <a:xfrm>
            <a:off x="69850" y="4806950"/>
            <a:ext cx="431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D65C9-BAE1-512C-E86A-281C441D73C9}"/>
              </a:ext>
            </a:extLst>
          </p:cNvPr>
          <p:cNvSpPr/>
          <p:nvPr/>
        </p:nvSpPr>
        <p:spPr>
          <a:xfrm>
            <a:off x="3913218" y="0"/>
            <a:ext cx="5243854" cy="51435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E0D8C-3401-AD1C-3A6C-2659A8D9E72D}"/>
              </a:ext>
            </a:extLst>
          </p:cNvPr>
          <p:cNvSpPr>
            <a:spLocks/>
          </p:cNvSpPr>
          <p:nvPr/>
        </p:nvSpPr>
        <p:spPr>
          <a:xfrm>
            <a:off x="3773819" y="0"/>
            <a:ext cx="1507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5C5BD85-4F06-CFEC-EFDD-2A1D6F62A39E}"/>
              </a:ext>
            </a:extLst>
          </p:cNvPr>
          <p:cNvSpPr txBox="1">
            <a:spLocks/>
          </p:cNvSpPr>
          <p:nvPr/>
        </p:nvSpPr>
        <p:spPr>
          <a:xfrm>
            <a:off x="4168239" y="1"/>
            <a:ext cx="4745562" cy="5143498"/>
          </a:xfrm>
          <a:prstGeom prst="rect">
            <a:avLst/>
          </a:prstGeom>
          <a:noFill/>
        </p:spPr>
        <p:txBody>
          <a:bodyPr wrap="square" lIns="252000" tIns="252000" rIns="252000" bIns="25200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cap="all" dirty="0">
              <a:solidFill>
                <a:schemeClr val="bg2"/>
              </a:solidFill>
            </a:endParaRPr>
          </a:p>
          <a:p>
            <a:endParaRPr lang="fr-FR" sz="3200" cap="all" dirty="0">
              <a:solidFill>
                <a:schemeClr val="bg2"/>
              </a:solidFill>
            </a:endParaRPr>
          </a:p>
          <a:p>
            <a:endParaRPr lang="fr-FR" sz="3200" cap="all" dirty="0">
              <a:solidFill>
                <a:schemeClr val="bg2"/>
              </a:solidFill>
            </a:endParaRPr>
          </a:p>
          <a:p>
            <a:r>
              <a:rPr lang="fr-FR" sz="3200" cap="all" dirty="0">
                <a:solidFill>
                  <a:schemeClr val="bg2"/>
                </a:solidFill>
              </a:rPr>
              <a:t>L’état des lieux de la relation franco-allemande</a:t>
            </a:r>
          </a:p>
          <a:p>
            <a:br>
              <a:rPr lang="fr-FR" sz="4000" dirty="0"/>
            </a:br>
            <a:r>
              <a:rPr lang="fr-FR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Une relation toujours bonne</a:t>
            </a:r>
            <a:br>
              <a:rPr lang="fr-FR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fr-FR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mais en perte de vitesse</a:t>
            </a:r>
          </a:p>
        </p:txBody>
      </p:sp>
    </p:spTree>
    <p:extLst>
      <p:ext uri="{BB962C8B-B14F-4D97-AF65-F5344CB8AC3E}">
        <p14:creationId xmlns:p14="http://schemas.microsoft.com/office/powerpoint/2010/main" val="161869756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4526DD2-10CE-6EA0-2F7F-B859B3A44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668118"/>
              </p:ext>
            </p:extLst>
          </p:nvPr>
        </p:nvGraphicFramePr>
        <p:xfrm>
          <a:off x="-581285" y="1339485"/>
          <a:ext cx="7449370" cy="35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7A75700-5874-6563-02DA-5C9D16EAF911}"/>
              </a:ext>
            </a:extLst>
          </p:cNvPr>
          <p:cNvSpPr txBox="1"/>
          <p:nvPr/>
        </p:nvSpPr>
        <p:spPr>
          <a:xfrm>
            <a:off x="8043519" y="649836"/>
            <a:ext cx="1199849" cy="67555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BONNES</a:t>
            </a:r>
            <a:endParaRPr lang="fr-FR" sz="2000" b="1" dirty="0">
              <a:solidFill>
                <a:schemeClr val="accent1"/>
              </a:solidFill>
              <a:latin typeface="Century Gothic" panose="020F03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accent1"/>
                </a:solidFill>
                <a:latin typeface="Century Gothic" panose="020F0302020204030204"/>
              </a:rPr>
              <a:t>88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091A67-12B9-1E52-09A6-CB2D723F7EA9}"/>
              </a:ext>
            </a:extLst>
          </p:cNvPr>
          <p:cNvSpPr txBox="1"/>
          <p:nvPr/>
        </p:nvSpPr>
        <p:spPr>
          <a:xfrm>
            <a:off x="7311295" y="1754394"/>
            <a:ext cx="11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n w="12700">
                  <a:noFill/>
                </a:ln>
              </a:rPr>
              <a:t>18-24 ans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60ADA864-CD14-87C6-01D8-C0C7898EA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36328"/>
              </p:ext>
            </p:extLst>
          </p:nvPr>
        </p:nvGraphicFramePr>
        <p:xfrm>
          <a:off x="6758982" y="1065627"/>
          <a:ext cx="2212370" cy="202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70F08BBD-E2A8-E690-FC7D-9611D3BF9F0D}"/>
              </a:ext>
            </a:extLst>
          </p:cNvPr>
          <p:cNvGrpSpPr/>
          <p:nvPr/>
        </p:nvGrpSpPr>
        <p:grpSpPr>
          <a:xfrm>
            <a:off x="251846" y="2004535"/>
            <a:ext cx="1276247" cy="1685145"/>
            <a:chOff x="1463595" y="2480821"/>
            <a:chExt cx="1276247" cy="1685145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5E00641-43F1-848D-A886-E61FCF25DFF7}"/>
                </a:ext>
              </a:extLst>
            </p:cNvPr>
            <p:cNvSpPr txBox="1"/>
            <p:nvPr/>
          </p:nvSpPr>
          <p:spPr>
            <a:xfrm>
              <a:off x="1463595" y="2480821"/>
              <a:ext cx="1173834" cy="998557"/>
            </a:xfrm>
            <a:prstGeom prst="roundRect">
              <a:avLst/>
            </a:prstGeom>
            <a:solidFill>
              <a:srgbClr val="FFF4F3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MAUVAISES</a:t>
              </a:r>
              <a:r>
                <a:rPr lang="fr-FR" sz="2800" b="1" dirty="0">
                  <a:solidFill>
                    <a:schemeClr val="accent4"/>
                  </a:solidFill>
                  <a:latin typeface="Century Gothic" panose="020F0302020204030204"/>
                </a:rPr>
                <a:t>26</a:t>
              </a: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</a:t>
              </a: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0BE5994-EC1A-DF91-8E1F-6A27614931F2}"/>
                </a:ext>
              </a:extLst>
            </p:cNvPr>
            <p:cNvCxnSpPr>
              <a:cxnSpLocks/>
            </p:cNvCxnSpPr>
            <p:nvPr/>
          </p:nvCxnSpPr>
          <p:spPr>
            <a:xfrm>
              <a:off x="2739842" y="2480821"/>
              <a:ext cx="0" cy="168514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B8F4997-F3A5-8955-9D55-3A68A2C45E8D}"/>
              </a:ext>
            </a:extLst>
          </p:cNvPr>
          <p:cNvGrpSpPr/>
          <p:nvPr/>
        </p:nvGrpSpPr>
        <p:grpSpPr>
          <a:xfrm>
            <a:off x="4737611" y="1999420"/>
            <a:ext cx="1285237" cy="1690260"/>
            <a:chOff x="5332795" y="1911256"/>
            <a:chExt cx="1285237" cy="1690260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C5FB45B6-5FD1-D7CE-B348-794C8F7DE18F}"/>
                </a:ext>
              </a:extLst>
            </p:cNvPr>
            <p:cNvCxnSpPr>
              <a:cxnSpLocks/>
            </p:cNvCxnSpPr>
            <p:nvPr/>
          </p:nvCxnSpPr>
          <p:spPr>
            <a:xfrm>
              <a:off x="5332795" y="1918630"/>
              <a:ext cx="0" cy="168288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75D281F-F648-EDD1-C935-2A0EA1EF92B3}"/>
                </a:ext>
              </a:extLst>
            </p:cNvPr>
            <p:cNvSpPr txBox="1"/>
            <p:nvPr/>
          </p:nvSpPr>
          <p:spPr>
            <a:xfrm>
              <a:off x="5444199" y="1911256"/>
              <a:ext cx="1173833" cy="998557"/>
            </a:xfrm>
            <a:prstGeom prst="roundRect">
              <a:avLst/>
            </a:prstGeom>
            <a:solidFill>
              <a:srgbClr val="F1F5FD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chemeClr val="accent1">
                      <a:lumMod val="50000"/>
                    </a:schemeClr>
                  </a:solidFill>
                  <a:latin typeface="Century Gothic" panose="020F0302020204030204"/>
                </a:rPr>
                <a:t>BONNES </a:t>
              </a:r>
              <a:r>
                <a:rPr lang="fr-FR" sz="3200" b="1" dirty="0">
                  <a:solidFill>
                    <a:schemeClr val="accent1"/>
                  </a:solidFill>
                  <a:latin typeface="Century Gothic" panose="020F0302020204030204"/>
                </a:rPr>
                <a:t>74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A5818A05-D1A0-E49E-17F3-4C7B24D9BCE4}"/>
              </a:ext>
            </a:extLst>
          </p:cNvPr>
          <p:cNvSpPr txBox="1"/>
          <p:nvPr/>
        </p:nvSpPr>
        <p:spPr>
          <a:xfrm>
            <a:off x="5150501" y="2770436"/>
            <a:ext cx="6713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chemeClr val="accent1"/>
                </a:solidFill>
                <a:sym typeface="Wingdings" panose="05000000000000000000" pitchFamily="2" charset="2"/>
              </a:rPr>
              <a:t>(-1pt)</a:t>
            </a:r>
            <a:endParaRPr lang="fr-FR" sz="1400" i="1" dirty="0">
              <a:solidFill>
                <a:schemeClr val="accent1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9F74E98-530E-B5CF-C570-3F253B7B1EE1}"/>
              </a:ext>
            </a:extLst>
          </p:cNvPr>
          <p:cNvSpPr txBox="1"/>
          <p:nvPr/>
        </p:nvSpPr>
        <p:spPr>
          <a:xfrm>
            <a:off x="547940" y="2770436"/>
            <a:ext cx="6393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(+1pt)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FE75CE-2B82-4D29-BCF4-1BD4BF8AD3B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420899B-0547-4A96-AE95-0B8B5023B263}"/>
              </a:ext>
            </a:extLst>
          </p:cNvPr>
          <p:cNvSpPr txBox="1"/>
          <p:nvPr/>
        </p:nvSpPr>
        <p:spPr>
          <a:xfrm>
            <a:off x="94430" y="730392"/>
            <a:ext cx="5668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Q26. Diriez-vous qu’aujourd’hui, les relations entre la France et l’Allemagne sont très bonnes, plutôt bonnes, plutôt mauvaises ou très mauvaises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(n=70)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8B06A80-06DC-CC20-90AF-A06997FC98C2}"/>
              </a:ext>
            </a:extLst>
          </p:cNvPr>
          <p:cNvCxnSpPr>
            <a:cxnSpLocks/>
          </p:cNvCxnSpPr>
          <p:nvPr/>
        </p:nvCxnSpPr>
        <p:spPr>
          <a:xfrm>
            <a:off x="6538860" y="1104210"/>
            <a:ext cx="0" cy="1875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6B2933F-6921-44EE-DD1E-FA41FA9E1752}"/>
              </a:ext>
            </a:extLst>
          </p:cNvPr>
          <p:cNvCxnSpPr>
            <a:cxnSpLocks/>
          </p:cNvCxnSpPr>
          <p:nvPr/>
        </p:nvCxnSpPr>
        <p:spPr>
          <a:xfrm flipH="1">
            <a:off x="6538860" y="2979909"/>
            <a:ext cx="23839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9EB282D1-AF5F-95CB-548E-129942E6BC69}"/>
              </a:ext>
            </a:extLst>
          </p:cNvPr>
          <p:cNvSpPr txBox="1"/>
          <p:nvPr/>
        </p:nvSpPr>
        <p:spPr>
          <a:xfrm>
            <a:off x="6562100" y="716560"/>
            <a:ext cx="972899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MAUVAISES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12%</a:t>
            </a:r>
            <a:endParaRPr lang="fr-FR" sz="2000" dirty="0"/>
          </a:p>
        </p:txBody>
      </p:sp>
      <p:sp>
        <p:nvSpPr>
          <p:cNvPr id="56" name="Titre 5">
            <a:extLst>
              <a:ext uri="{FF2B5EF4-FFF2-40B4-BE49-F238E27FC236}">
                <a16:creationId xmlns:a16="http://schemas.microsoft.com/office/drawing/2014/main" id="{E19E1E91-EBDE-E45E-7C92-1B6E0D1008DB}"/>
              </a:ext>
            </a:extLst>
          </p:cNvPr>
          <p:cNvSpPr txBox="1">
            <a:spLocks/>
          </p:cNvSpPr>
          <p:nvPr/>
        </p:nvSpPr>
        <p:spPr>
          <a:xfrm>
            <a:off x="818907" y="155451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Une relation franco-allemande toujours bonne pour la grande majorité des Français, d’autant plus pour les jeunes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11CB08B-23FF-EDBD-DD32-F63D1BD61507}"/>
              </a:ext>
            </a:extLst>
          </p:cNvPr>
          <p:cNvSpPr txBox="1"/>
          <p:nvPr/>
        </p:nvSpPr>
        <p:spPr>
          <a:xfrm>
            <a:off x="6945849" y="4904276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(xx) Évolution par rapport à 2022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9361089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CD60F8-246F-E3A8-376D-5F5B24C3E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27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1533B-D0B1-5082-6383-A2E3AB5AC104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A83BC37A-7F2E-78BD-7C27-70337F6B0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207822"/>
              </p:ext>
            </p:extLst>
          </p:nvPr>
        </p:nvGraphicFramePr>
        <p:xfrm>
          <a:off x="373553" y="913627"/>
          <a:ext cx="8396895" cy="369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5DB67E65-F9EA-F5A0-5D93-D42C0D7D0AE7}"/>
              </a:ext>
            </a:extLst>
          </p:cNvPr>
          <p:cNvSpPr txBox="1"/>
          <p:nvPr/>
        </p:nvSpPr>
        <p:spPr>
          <a:xfrm>
            <a:off x="293617" y="245107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chemeClr val="accent1"/>
                </a:solidFill>
              </a:rPr>
              <a:t>% BONNES RELATIONS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71FCC4B-3635-B18F-E462-7E4F9A318173}"/>
              </a:ext>
            </a:extLst>
          </p:cNvPr>
          <p:cNvSpPr txBox="1"/>
          <p:nvPr/>
        </p:nvSpPr>
        <p:spPr>
          <a:xfrm>
            <a:off x="758193" y="673168"/>
            <a:ext cx="314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Évolutions depuis 2017</a:t>
            </a:r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A44DBF8E-5641-D19A-F64C-47F0AC6232DF}"/>
              </a:ext>
            </a:extLst>
          </p:cNvPr>
          <p:cNvSpPr txBox="1">
            <a:spLocks/>
          </p:cNvSpPr>
          <p:nvPr/>
        </p:nvSpPr>
        <p:spPr>
          <a:xfrm>
            <a:off x="818907" y="170199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 score stable par rapport à 2022 et qui reste sous l’excellent niveau de 2017</a:t>
            </a:r>
          </a:p>
        </p:txBody>
      </p:sp>
    </p:spTree>
    <p:extLst>
      <p:ext uri="{BB962C8B-B14F-4D97-AF65-F5344CB8AC3E}">
        <p14:creationId xmlns:p14="http://schemas.microsoft.com/office/powerpoint/2010/main" val="353579121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4526DD2-10CE-6EA0-2F7F-B859B3A44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819925"/>
              </p:ext>
            </p:extLst>
          </p:nvPr>
        </p:nvGraphicFramePr>
        <p:xfrm>
          <a:off x="-581285" y="1339485"/>
          <a:ext cx="7449370" cy="35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091A67-12B9-1E52-09A6-CB2D723F7EA9}"/>
              </a:ext>
            </a:extLst>
          </p:cNvPr>
          <p:cNvSpPr txBox="1"/>
          <p:nvPr/>
        </p:nvSpPr>
        <p:spPr>
          <a:xfrm>
            <a:off x="7311295" y="1754394"/>
            <a:ext cx="11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n w="12700">
                  <a:noFill/>
                </a:ln>
              </a:rPr>
              <a:t>18-24 ans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60ADA864-CD14-87C6-01D8-C0C7898EA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960649"/>
              </p:ext>
            </p:extLst>
          </p:nvPr>
        </p:nvGraphicFramePr>
        <p:xfrm>
          <a:off x="6758982" y="1065627"/>
          <a:ext cx="2212370" cy="202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3DFE75CE-2B82-4D29-BCF4-1BD4BF8AD3B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420899B-0547-4A96-AE95-0B8B5023B263}"/>
              </a:ext>
            </a:extLst>
          </p:cNvPr>
          <p:cNvSpPr txBox="1"/>
          <p:nvPr/>
        </p:nvSpPr>
        <p:spPr>
          <a:xfrm>
            <a:off x="94430" y="730392"/>
            <a:ext cx="5668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Q8. Ces dernières années, diriez-vous que les relations entre la France et l’Allemagne sont meilleures, moins bonnes ou n’ont pas changé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8B06A80-06DC-CC20-90AF-A06997FC98C2}"/>
              </a:ext>
            </a:extLst>
          </p:cNvPr>
          <p:cNvCxnSpPr>
            <a:cxnSpLocks/>
          </p:cNvCxnSpPr>
          <p:nvPr/>
        </p:nvCxnSpPr>
        <p:spPr>
          <a:xfrm>
            <a:off x="6538860" y="1104210"/>
            <a:ext cx="0" cy="1875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6B2933F-6921-44EE-DD1E-FA41FA9E1752}"/>
              </a:ext>
            </a:extLst>
          </p:cNvPr>
          <p:cNvCxnSpPr>
            <a:cxnSpLocks/>
          </p:cNvCxnSpPr>
          <p:nvPr/>
        </p:nvCxnSpPr>
        <p:spPr>
          <a:xfrm flipH="1">
            <a:off x="6538860" y="2979909"/>
            <a:ext cx="23839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re 5">
            <a:extLst>
              <a:ext uri="{FF2B5EF4-FFF2-40B4-BE49-F238E27FC236}">
                <a16:creationId xmlns:a16="http://schemas.microsoft.com/office/drawing/2014/main" id="{E19E1E91-EBDE-E45E-7C92-1B6E0D1008DB}"/>
              </a:ext>
            </a:extLst>
          </p:cNvPr>
          <p:cNvSpPr txBox="1">
            <a:spLocks/>
          </p:cNvSpPr>
          <p:nvPr/>
        </p:nvSpPr>
        <p:spPr>
          <a:xfrm>
            <a:off x="818907" y="60075"/>
            <a:ext cx="8298968" cy="68942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Une relation qui s’est cependant dégradée ces dernières années pour la majorité des Français.</a:t>
            </a:r>
          </a:p>
          <a:p>
            <a:r>
              <a:rPr lang="fr-FR" sz="1800" b="0" dirty="0"/>
              <a:t>Une perception contraire chez les moins de 25 ans, plus optimistes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11CB08B-23FF-EDBD-DD32-F63D1BD61507}"/>
              </a:ext>
            </a:extLst>
          </p:cNvPr>
          <p:cNvSpPr txBox="1"/>
          <p:nvPr/>
        </p:nvSpPr>
        <p:spPr>
          <a:xfrm>
            <a:off x="6945849" y="4904276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(xx) Évolution par rapport à 2022</a:t>
            </a:r>
            <a:endParaRPr lang="fr-FR" sz="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9728B8F-A861-88D1-C1DC-C580F1AB0157}"/>
              </a:ext>
            </a:extLst>
          </p:cNvPr>
          <p:cNvSpPr txBox="1"/>
          <p:nvPr/>
        </p:nvSpPr>
        <p:spPr>
          <a:xfrm>
            <a:off x="427552" y="1303395"/>
            <a:ext cx="1948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solidFill>
                  <a:schemeClr val="accent1"/>
                </a:solidFill>
              </a:rPr>
              <a:t>Les relations</a:t>
            </a:r>
          </a:p>
          <a:p>
            <a:pPr algn="r"/>
            <a:r>
              <a:rPr lang="fr-FR" sz="1400" b="1" dirty="0">
                <a:solidFill>
                  <a:schemeClr val="accent1"/>
                </a:solidFill>
              </a:rPr>
              <a:t>entre les deux pays sont meilleures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6705A6E-F408-90BC-931F-7F99F0B50555}"/>
              </a:ext>
            </a:extLst>
          </p:cNvPr>
          <p:cNvSpPr txBox="1"/>
          <p:nvPr/>
        </p:nvSpPr>
        <p:spPr>
          <a:xfrm>
            <a:off x="4480004" y="2019368"/>
            <a:ext cx="1948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</a:rPr>
              <a:t>Les relations</a:t>
            </a:r>
          </a:p>
          <a:p>
            <a:r>
              <a:rPr lang="fr-FR" sz="1400" b="1" dirty="0">
                <a:solidFill>
                  <a:schemeClr val="accent4"/>
                </a:solidFill>
              </a:rPr>
              <a:t>entre les deux pays</a:t>
            </a:r>
          </a:p>
          <a:p>
            <a:r>
              <a:rPr lang="fr-FR" sz="1400" b="1" dirty="0">
                <a:solidFill>
                  <a:schemeClr val="accent4"/>
                </a:solidFill>
              </a:rPr>
              <a:t>sont moins bonnes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77B31B6-5ADE-7A0D-5C02-87AB0171A5AC}"/>
              </a:ext>
            </a:extLst>
          </p:cNvPr>
          <p:cNvSpPr txBox="1"/>
          <p:nvPr/>
        </p:nvSpPr>
        <p:spPr>
          <a:xfrm>
            <a:off x="0" y="3838295"/>
            <a:ext cx="2020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Les relations entre les deux pays n’ont pas changé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20739D2-C0E0-D1B1-1AAC-6192846FB460}"/>
              </a:ext>
            </a:extLst>
          </p:cNvPr>
          <p:cNvSpPr txBox="1"/>
          <p:nvPr/>
        </p:nvSpPr>
        <p:spPr>
          <a:xfrm>
            <a:off x="1893415" y="3585950"/>
            <a:ext cx="5638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(-4pts)</a:t>
            </a: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56F59D-FB54-CFA5-7F89-A23118E4B69D}"/>
              </a:ext>
            </a:extLst>
          </p:cNvPr>
          <p:cNvSpPr txBox="1"/>
          <p:nvPr/>
        </p:nvSpPr>
        <p:spPr>
          <a:xfrm>
            <a:off x="4607802" y="2765817"/>
            <a:ext cx="16276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+ </a:t>
            </a:r>
            <a:r>
              <a:rPr lang="fr-FR" sz="1000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65</a:t>
            </a:r>
            <a:r>
              <a:rPr kumimoji="0" lang="fr-FR" sz="1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ans et + : </a:t>
            </a:r>
            <a:r>
              <a:rPr lang="fr-FR" sz="1000" b="1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71</a:t>
            </a:r>
            <a:r>
              <a:rPr kumimoji="0" lang="fr-FR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EC9622-B1E0-70A3-B24C-63EFF8EC6009}"/>
              </a:ext>
            </a:extLst>
          </p:cNvPr>
          <p:cNvSpPr txBox="1"/>
          <p:nvPr/>
        </p:nvSpPr>
        <p:spPr>
          <a:xfrm>
            <a:off x="3966199" y="3281434"/>
            <a:ext cx="5638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(+4pts)</a:t>
            </a: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B1F4FF-02BA-DA93-C4B8-428620BDE59D}"/>
              </a:ext>
            </a:extLst>
          </p:cNvPr>
          <p:cNvSpPr txBox="1"/>
          <p:nvPr/>
        </p:nvSpPr>
        <p:spPr>
          <a:xfrm>
            <a:off x="2364798" y="2123305"/>
            <a:ext cx="5638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</a:t>
            </a:r>
            <a:r>
              <a:rPr lang="fr-FR" sz="900" i="1" dirty="0">
                <a:solidFill>
                  <a:schemeClr val="bg2"/>
                </a:solidFill>
                <a:latin typeface="Century Gothic" panose="020F0302020204030204"/>
                <a:sym typeface="Wingdings" panose="05000000000000000000" pitchFamily="2" charset="2"/>
              </a:rPr>
              <a:t>=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)</a:t>
            </a:r>
            <a:endParaRPr lang="fr-FR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6761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81AF9D-77D8-9BEE-B839-13FE63671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29</a:t>
            </a:fld>
            <a:endParaRPr lang="fr-FR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1E2E68F-1978-3E10-8BA0-3B9A24DA2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417897"/>
              </p:ext>
            </p:extLst>
          </p:nvPr>
        </p:nvGraphicFramePr>
        <p:xfrm>
          <a:off x="673277" y="938689"/>
          <a:ext cx="8396895" cy="369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A42A84E-0A5D-EC5D-EBDB-EFD19043899C}"/>
              </a:ext>
            </a:extLst>
          </p:cNvPr>
          <p:cNvSpPr txBox="1"/>
          <p:nvPr/>
        </p:nvSpPr>
        <p:spPr>
          <a:xfrm>
            <a:off x="118110" y="2514808"/>
            <a:ext cx="21645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i="0" u="none" strike="noStrike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Les relations entre les deux pays n'ont pas changé</a:t>
            </a:r>
            <a:r>
              <a:rPr lang="fr-FR" sz="11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BCD501-7767-ADE6-46C9-1CBBAD0F34CF}"/>
              </a:ext>
            </a:extLst>
          </p:cNvPr>
          <p:cNvSpPr txBox="1"/>
          <p:nvPr/>
        </p:nvSpPr>
        <p:spPr>
          <a:xfrm>
            <a:off x="205992" y="3101912"/>
            <a:ext cx="1988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1"/>
                </a:solidFill>
              </a:rPr>
              <a:t>Les relations entre les deux pays sont meilleures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27655F-E55F-FDAE-A84B-A442EAE422C1}"/>
              </a:ext>
            </a:extLst>
          </p:cNvPr>
          <p:cNvSpPr txBox="1"/>
          <p:nvPr/>
        </p:nvSpPr>
        <p:spPr>
          <a:xfrm>
            <a:off x="118110" y="2028109"/>
            <a:ext cx="2253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4"/>
                </a:solidFill>
              </a:rPr>
              <a:t>Les relations entre les deux pays sont moins bonnes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B497A7-90C7-9FBD-34FA-281E6DC2208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A3815FE-7BB1-73C4-124F-EB3066127427}"/>
              </a:ext>
            </a:extLst>
          </p:cNvPr>
          <p:cNvSpPr txBox="1"/>
          <p:nvPr/>
        </p:nvSpPr>
        <p:spPr>
          <a:xfrm rot="20582954">
            <a:off x="6080449" y="3623046"/>
            <a:ext cx="3609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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43D833B-BED8-855C-1633-A24D1947DA86}"/>
              </a:ext>
            </a:extLst>
          </p:cNvPr>
          <p:cNvSpPr txBox="1"/>
          <p:nvPr/>
        </p:nvSpPr>
        <p:spPr>
          <a:xfrm rot="723350">
            <a:off x="5932552" y="3030485"/>
            <a:ext cx="3801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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AC83891-60F0-D069-E770-EF1C6913B912}"/>
              </a:ext>
            </a:extLst>
          </p:cNvPr>
          <p:cNvSpPr txBox="1"/>
          <p:nvPr/>
        </p:nvSpPr>
        <p:spPr>
          <a:xfrm rot="20052622">
            <a:off x="6081748" y="2536624"/>
            <a:ext cx="5082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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09B088E-6105-CFB0-ADA1-AA556449E510}"/>
              </a:ext>
            </a:extLst>
          </p:cNvPr>
          <p:cNvSpPr txBox="1"/>
          <p:nvPr/>
        </p:nvSpPr>
        <p:spPr>
          <a:xfrm>
            <a:off x="758193" y="673168"/>
            <a:ext cx="314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Évolutions depuis 2017</a:t>
            </a:r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0862198F-5E90-A2BE-54A8-27EAFD57BA32}"/>
              </a:ext>
            </a:extLst>
          </p:cNvPr>
          <p:cNvSpPr txBox="1">
            <a:spLocks/>
          </p:cNvSpPr>
          <p:nvPr/>
        </p:nvSpPr>
        <p:spPr>
          <a:xfrm>
            <a:off x="818907" y="416421"/>
            <a:ext cx="8298968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déclin de la relation entre les deux pays se confirme</a:t>
            </a:r>
          </a:p>
        </p:txBody>
      </p:sp>
    </p:spTree>
    <p:extLst>
      <p:ext uri="{BB962C8B-B14F-4D97-AF65-F5344CB8AC3E}">
        <p14:creationId xmlns:p14="http://schemas.microsoft.com/office/powerpoint/2010/main" val="34972696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47B9E9-43A9-4EF1-34CE-4DA80274BD09}"/>
              </a:ext>
            </a:extLst>
          </p:cNvPr>
          <p:cNvSpPr/>
          <p:nvPr/>
        </p:nvSpPr>
        <p:spPr>
          <a:xfrm>
            <a:off x="3924610" y="-1"/>
            <a:ext cx="5272644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304966-243A-503E-5D9B-33DD8842D420}"/>
              </a:ext>
            </a:extLst>
          </p:cNvPr>
          <p:cNvSpPr txBox="1"/>
          <p:nvPr/>
        </p:nvSpPr>
        <p:spPr>
          <a:xfrm>
            <a:off x="331160" y="1526708"/>
            <a:ext cx="311390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b="1" dirty="0">
                <a:solidFill>
                  <a:schemeClr val="accent1"/>
                </a:solidFill>
              </a:rPr>
              <a:t>PREMIÈRE</a:t>
            </a:r>
          </a:p>
          <a:p>
            <a:r>
              <a:rPr lang="fr-FR" sz="7200" b="1" dirty="0">
                <a:solidFill>
                  <a:schemeClr val="accent1">
                    <a:lumMod val="50000"/>
                  </a:schemeClr>
                </a:solidFill>
              </a:rPr>
              <a:t>PARTIE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8CC329-4303-7DB7-7CD6-3B21A7AEABC0}"/>
              </a:ext>
            </a:extLst>
          </p:cNvPr>
          <p:cNvSpPr/>
          <p:nvPr/>
        </p:nvSpPr>
        <p:spPr>
          <a:xfrm>
            <a:off x="69850" y="4806950"/>
            <a:ext cx="431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D65C9-BAE1-512C-E86A-281C441D73C9}"/>
              </a:ext>
            </a:extLst>
          </p:cNvPr>
          <p:cNvSpPr/>
          <p:nvPr/>
        </p:nvSpPr>
        <p:spPr>
          <a:xfrm>
            <a:off x="3913218" y="0"/>
            <a:ext cx="5243854" cy="51435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E0D8C-3401-AD1C-3A6C-2659A8D9E72D}"/>
              </a:ext>
            </a:extLst>
          </p:cNvPr>
          <p:cNvSpPr>
            <a:spLocks/>
          </p:cNvSpPr>
          <p:nvPr/>
        </p:nvSpPr>
        <p:spPr>
          <a:xfrm>
            <a:off x="3773819" y="0"/>
            <a:ext cx="1507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5C5BD85-4F06-CFEC-EFDD-2A1D6F62A39E}"/>
              </a:ext>
            </a:extLst>
          </p:cNvPr>
          <p:cNvSpPr txBox="1">
            <a:spLocks/>
          </p:cNvSpPr>
          <p:nvPr/>
        </p:nvSpPr>
        <p:spPr>
          <a:xfrm>
            <a:off x="4168239" y="1"/>
            <a:ext cx="4745562" cy="5143498"/>
          </a:xfrm>
          <a:prstGeom prst="rect">
            <a:avLst/>
          </a:prstGeom>
          <a:noFill/>
        </p:spPr>
        <p:txBody>
          <a:bodyPr wrap="square" lIns="252000" tIns="252000" rIns="252000" bIns="25200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cap="all" dirty="0">
              <a:solidFill>
                <a:schemeClr val="bg2"/>
              </a:solidFill>
            </a:endParaRPr>
          </a:p>
          <a:p>
            <a:endParaRPr lang="fr-FR" sz="3200" cap="all" dirty="0">
              <a:solidFill>
                <a:schemeClr val="bg2"/>
              </a:solidFill>
            </a:endParaRPr>
          </a:p>
          <a:p>
            <a:endParaRPr lang="fr-FR" sz="3200" cap="all" dirty="0">
              <a:solidFill>
                <a:schemeClr val="bg2"/>
              </a:solidFill>
            </a:endParaRPr>
          </a:p>
          <a:p>
            <a:r>
              <a:rPr lang="fr-FR" sz="3200" cap="all" dirty="0">
                <a:solidFill>
                  <a:schemeClr val="bg2"/>
                </a:solidFill>
              </a:rPr>
              <a:t>L’Allemagne</a:t>
            </a:r>
            <a:br>
              <a:rPr lang="fr-FR" sz="3200" cap="all" dirty="0">
                <a:solidFill>
                  <a:schemeClr val="bg2"/>
                </a:solidFill>
              </a:rPr>
            </a:br>
            <a:r>
              <a:rPr lang="fr-FR" sz="3200" cap="all" dirty="0">
                <a:solidFill>
                  <a:schemeClr val="bg2"/>
                </a:solidFill>
              </a:rPr>
              <a:t>ET LES FRANÇAIS</a:t>
            </a:r>
            <a:br>
              <a:rPr lang="fr-FR" sz="3200" cap="all" dirty="0">
                <a:solidFill>
                  <a:schemeClr val="bg2"/>
                </a:solidFill>
              </a:rPr>
            </a:br>
            <a:br>
              <a:rPr lang="fr-FR" sz="4000" dirty="0"/>
            </a:br>
            <a:r>
              <a:rPr lang="fr-FR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Un voisin dont on ne se sent pas vraiment proche, même si on en a une bonne image.</a:t>
            </a:r>
          </a:p>
          <a:p>
            <a:endParaRPr lang="fr-FR" b="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fr-FR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noter, l’autre regard des jeunes.</a:t>
            </a:r>
          </a:p>
        </p:txBody>
      </p:sp>
    </p:spTree>
    <p:extLst>
      <p:ext uri="{BB962C8B-B14F-4D97-AF65-F5344CB8AC3E}">
        <p14:creationId xmlns:p14="http://schemas.microsoft.com/office/powerpoint/2010/main" val="96033389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3A8AACA-580A-7DC2-8811-DADFBE1F390C}"/>
              </a:ext>
            </a:extLst>
          </p:cNvPr>
          <p:cNvSpPr/>
          <p:nvPr/>
        </p:nvSpPr>
        <p:spPr>
          <a:xfrm>
            <a:off x="5412187" y="1040548"/>
            <a:ext cx="3615111" cy="3876937"/>
          </a:xfrm>
          <a:prstGeom prst="roundRect">
            <a:avLst>
              <a:gd name="adj" fmla="val 815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2BD2944-C888-C833-B173-F11FDF513F58}"/>
              </a:ext>
            </a:extLst>
          </p:cNvPr>
          <p:cNvSpPr/>
          <p:nvPr/>
        </p:nvSpPr>
        <p:spPr>
          <a:xfrm>
            <a:off x="390833" y="2917495"/>
            <a:ext cx="5551248" cy="356608"/>
          </a:xfrm>
          <a:prstGeom prst="roundRect">
            <a:avLst/>
          </a:prstGeom>
          <a:solidFill>
            <a:srgbClr val="FFE9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3CD36CE-49C3-5D5D-61A9-059335A056C9}"/>
              </a:ext>
            </a:extLst>
          </p:cNvPr>
          <p:cNvSpPr/>
          <p:nvPr/>
        </p:nvSpPr>
        <p:spPr>
          <a:xfrm>
            <a:off x="465646" y="1339820"/>
            <a:ext cx="5476435" cy="356609"/>
          </a:xfrm>
          <a:prstGeom prst="roundRect">
            <a:avLst/>
          </a:prstGeom>
          <a:solidFill>
            <a:srgbClr val="E5EC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Tableau 10">
            <a:extLst>
              <a:ext uri="{FF2B5EF4-FFF2-40B4-BE49-F238E27FC236}">
                <a16:creationId xmlns:a16="http://schemas.microsoft.com/office/drawing/2014/main" id="{D48D87D9-49E8-2997-515A-371F3544B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073559"/>
              </p:ext>
            </p:extLst>
          </p:nvPr>
        </p:nvGraphicFramePr>
        <p:xfrm>
          <a:off x="5414444" y="992254"/>
          <a:ext cx="3600000" cy="38366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0000">
                  <a:extLst>
                    <a:ext uri="{9D8B030D-6E8A-4147-A177-3AD203B41FA5}">
                      <a16:colId xmlns:a16="http://schemas.microsoft.com/office/drawing/2014/main" val="1285363341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1377293350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514808068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3262748800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159739350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1682214320"/>
                    </a:ext>
                  </a:extLst>
                </a:gridCol>
              </a:tblGrid>
              <a:tr h="399409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2022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2020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2018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2017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2013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2012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57817141"/>
                  </a:ext>
                </a:extLst>
              </a:tr>
              <a:tr h="283808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dirty="0"/>
                        <a:t>81%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i="1" dirty="0"/>
                        <a:t>New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_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_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_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_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346238413"/>
                  </a:ext>
                </a:extLst>
              </a:tr>
              <a:tr h="315342">
                <a:tc>
                  <a:txBody>
                    <a:bodyPr/>
                    <a:lstStyle/>
                    <a:p>
                      <a:pPr algn="ctr"/>
                      <a:r>
                        <a:rPr lang="fr-FR" sz="1050" i="0" dirty="0"/>
                        <a:t>53%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56%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55%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58%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69%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67%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676039154"/>
                  </a:ext>
                </a:extLst>
              </a:tr>
              <a:tr h="315342">
                <a:tc>
                  <a:txBody>
                    <a:bodyPr/>
                    <a:lstStyle/>
                    <a:p>
                      <a:pPr algn="ctr"/>
                      <a:r>
                        <a:rPr lang="fr-FR" sz="1050" i="0" dirty="0"/>
                        <a:t>32%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36%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38%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31%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30%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24%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952207445"/>
                  </a:ext>
                </a:extLst>
              </a:tr>
              <a:tr h="315342">
                <a:tc>
                  <a:txBody>
                    <a:bodyPr/>
                    <a:lstStyle/>
                    <a:p>
                      <a:pPr algn="ctr"/>
                      <a:r>
                        <a:rPr lang="fr-FR" sz="1050" i="0" dirty="0"/>
                        <a:t>29%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27%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23%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24%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16%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19%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968742622"/>
                  </a:ext>
                </a:extLst>
              </a:tr>
              <a:tr h="315342">
                <a:tc>
                  <a:txBody>
                    <a:bodyPr/>
                    <a:lstStyle/>
                    <a:p>
                      <a:pPr algn="ctr"/>
                      <a:r>
                        <a:rPr lang="fr-FR" sz="1050" i="0" dirty="0"/>
                        <a:t>26%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22%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18%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17%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13%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18%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41296078"/>
                  </a:ext>
                </a:extLst>
              </a:tr>
              <a:tr h="315342">
                <a:tc>
                  <a:txBody>
                    <a:bodyPr/>
                    <a:lstStyle/>
                    <a:p>
                      <a:pPr algn="ctr"/>
                      <a:r>
                        <a:rPr lang="fr-FR" sz="1050" b="0" i="0" dirty="0"/>
                        <a:t>41%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0" i="1" dirty="0"/>
                        <a:t>New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_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_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_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/>
                        <a:t>_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195548713"/>
                  </a:ext>
                </a:extLst>
              </a:tr>
              <a:tr h="315342">
                <a:tc>
                  <a:txBody>
                    <a:bodyPr/>
                    <a:lstStyle/>
                    <a:p>
                      <a:pPr algn="ctr"/>
                      <a:r>
                        <a:rPr lang="fr-FR" sz="1050" i="0" dirty="0"/>
                        <a:t>18%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12%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13%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16%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18%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17%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76838348"/>
                  </a:ext>
                </a:extLst>
              </a:tr>
              <a:tr h="315342">
                <a:tc>
                  <a:txBody>
                    <a:bodyPr/>
                    <a:lstStyle/>
                    <a:p>
                      <a:pPr algn="ctr"/>
                      <a:r>
                        <a:rPr lang="fr-FR" sz="1050" i="0" dirty="0"/>
                        <a:t>19%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9%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11%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17%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14%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12%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97399813"/>
                  </a:ext>
                </a:extLst>
              </a:tr>
              <a:tr h="315342">
                <a:tc>
                  <a:txBody>
                    <a:bodyPr/>
                    <a:lstStyle/>
                    <a:p>
                      <a:pPr algn="ctr"/>
                      <a:r>
                        <a:rPr lang="fr-FR" sz="1050" i="0" dirty="0"/>
                        <a:t>11%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5%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6%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10%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5%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3%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287121512"/>
                  </a:ext>
                </a:extLst>
              </a:tr>
              <a:tr h="315342">
                <a:tc>
                  <a:txBody>
                    <a:bodyPr/>
                    <a:lstStyle/>
                    <a:p>
                      <a:pPr algn="ctr"/>
                      <a:r>
                        <a:rPr lang="fr-FR" sz="1050" i="0" dirty="0"/>
                        <a:t>7%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3%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5%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4%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2%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3%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958813974"/>
                  </a:ext>
                </a:extLst>
              </a:tr>
              <a:tr h="315342">
                <a:tc>
                  <a:txBody>
                    <a:bodyPr/>
                    <a:lstStyle/>
                    <a:p>
                      <a:pPr algn="ctr"/>
                      <a:r>
                        <a:rPr lang="fr-FR" sz="1050" i="0" dirty="0"/>
                        <a:t>5%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2%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3%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2%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2%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1%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86060390"/>
                  </a:ext>
                </a:extLst>
              </a:tr>
            </a:tbl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F778FD8-6CD3-00B5-844F-192E96D3B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142175"/>
              </p:ext>
            </p:extLst>
          </p:nvPr>
        </p:nvGraphicFramePr>
        <p:xfrm>
          <a:off x="145400" y="1232141"/>
          <a:ext cx="5428443" cy="359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80F422-96F4-0EE5-BA13-FA9E57C1C03B}"/>
              </a:ext>
            </a:extLst>
          </p:cNvPr>
          <p:cNvSpPr txBox="1"/>
          <p:nvPr/>
        </p:nvSpPr>
        <p:spPr>
          <a:xfrm>
            <a:off x="5412186" y="4926398"/>
            <a:ext cx="3580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</a:t>
            </a:r>
            <a:endParaRPr lang="fr-FR" sz="8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9DD5E58-2993-8ACE-8E2B-4623156B96E8}"/>
              </a:ext>
            </a:extLst>
          </p:cNvPr>
          <p:cNvSpPr txBox="1"/>
          <p:nvPr/>
        </p:nvSpPr>
        <p:spPr>
          <a:xfrm>
            <a:off x="5412186" y="767568"/>
            <a:ext cx="3615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Évolutions depuis 2012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5BC2404-2A65-A71C-C145-ECA7E7E30E4E}"/>
              </a:ext>
            </a:extLst>
          </p:cNvPr>
          <p:cNvSpPr txBox="1"/>
          <p:nvPr/>
        </p:nvSpPr>
        <p:spPr>
          <a:xfrm>
            <a:off x="94429" y="730392"/>
            <a:ext cx="494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Q14. Quels sont, selon vous, les deux qualificatifs qui expriment le mieux les relations entre la France et l’Allemagne ? </a:t>
            </a: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</a:t>
            </a:r>
          </a:p>
        </p:txBody>
      </p:sp>
      <p:sp>
        <p:nvSpPr>
          <p:cNvPr id="23" name="Titre 5">
            <a:extLst>
              <a:ext uri="{FF2B5EF4-FFF2-40B4-BE49-F238E27FC236}">
                <a16:creationId xmlns:a16="http://schemas.microsoft.com/office/drawing/2014/main" id="{8DD7DF95-677F-8F41-955E-6DDC035AD95C}"/>
              </a:ext>
            </a:extLst>
          </p:cNvPr>
          <p:cNvSpPr txBox="1">
            <a:spLocks/>
          </p:cNvSpPr>
          <p:nvPr/>
        </p:nvSpPr>
        <p:spPr>
          <a:xfrm>
            <a:off x="818907" y="155938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Une relation de partenariat avant tout, même si les deux pays</a:t>
            </a:r>
            <a:br>
              <a:rPr lang="fr-FR" dirty="0"/>
            </a:br>
            <a:r>
              <a:rPr lang="fr-FR" dirty="0"/>
              <a:t>ne semblent plus autant avancer main dans la main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3E2AAFE-7AFC-AF32-933C-76749EB40916}"/>
              </a:ext>
            </a:extLst>
          </p:cNvPr>
          <p:cNvSpPr txBox="1"/>
          <p:nvPr/>
        </p:nvSpPr>
        <p:spPr>
          <a:xfrm>
            <a:off x="4847596" y="1424268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900" dirty="0"/>
              <a:t> (-5pts)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90B2DAD-0BA4-DF9D-CAB6-1EB6DEABD992}"/>
              </a:ext>
            </a:extLst>
          </p:cNvPr>
          <p:cNvSpPr txBox="1"/>
          <p:nvPr/>
        </p:nvSpPr>
        <p:spPr>
          <a:xfrm>
            <a:off x="3731814" y="1745194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900" dirty="0"/>
              <a:t> (-5pts)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4D92C83-38F0-BD34-07C0-AA573EA11874}"/>
              </a:ext>
            </a:extLst>
          </p:cNvPr>
          <p:cNvSpPr txBox="1"/>
          <p:nvPr/>
        </p:nvSpPr>
        <p:spPr>
          <a:xfrm>
            <a:off x="2749291" y="3293207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B050"/>
                </a:solidFill>
                <a:sym typeface="Wingdings" panose="05000000000000000000" pitchFamily="2" charset="2"/>
              </a:rPr>
              <a:t></a:t>
            </a:r>
            <a:r>
              <a:rPr lang="fr-FR" sz="900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sz="900" dirty="0"/>
              <a:t>(+5pts)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19F8E6-592D-5C93-22CB-0F989C111EFF}"/>
              </a:ext>
            </a:extLst>
          </p:cNvPr>
          <p:cNvSpPr txBox="1"/>
          <p:nvPr/>
        </p:nvSpPr>
        <p:spPr>
          <a:xfrm>
            <a:off x="2534823" y="2688687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900" dirty="0"/>
              <a:t> (-8pts)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9891129-8D63-3462-64C6-B2D6D5EC789E}"/>
              </a:ext>
            </a:extLst>
          </p:cNvPr>
          <p:cNvSpPr txBox="1"/>
          <p:nvPr/>
        </p:nvSpPr>
        <p:spPr>
          <a:xfrm>
            <a:off x="3767993" y="3011897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B050"/>
                </a:solidFill>
                <a:sym typeface="Wingdings" panose="05000000000000000000" pitchFamily="2" charset="2"/>
              </a:rPr>
              <a:t></a:t>
            </a:r>
            <a:r>
              <a:rPr lang="fr-FR" sz="900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sz="900" dirty="0"/>
              <a:t>(+8pts)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11D6274-D4AE-33B7-07E1-95B91083E007}"/>
              </a:ext>
            </a:extLst>
          </p:cNvPr>
          <p:cNvSpPr txBox="1"/>
          <p:nvPr/>
        </p:nvSpPr>
        <p:spPr>
          <a:xfrm>
            <a:off x="2489450" y="3932590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00B050"/>
                </a:solidFill>
                <a:sym typeface="Wingdings" panose="05000000000000000000" pitchFamily="2" charset="2"/>
              </a:rPr>
              <a:t></a:t>
            </a:r>
            <a:r>
              <a:rPr lang="fr-FR" sz="900" i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sz="900" dirty="0"/>
              <a:t>(+4pts)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0DD06C-A97D-1EAF-D732-39989C8E1E30}"/>
              </a:ext>
            </a:extLst>
          </p:cNvPr>
          <p:cNvSpPr txBox="1"/>
          <p:nvPr/>
        </p:nvSpPr>
        <p:spPr>
          <a:xfrm>
            <a:off x="2873167" y="2358881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</a:t>
            </a:r>
            <a:r>
              <a:rPr lang="fr-FR" sz="900" dirty="0"/>
              <a:t> (-4pts)</a:t>
            </a:r>
          </a:p>
        </p:txBody>
      </p:sp>
    </p:spTree>
    <p:extLst>
      <p:ext uri="{BB962C8B-B14F-4D97-AF65-F5344CB8AC3E}">
        <p14:creationId xmlns:p14="http://schemas.microsoft.com/office/powerpoint/2010/main" val="41298375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2BD2944-C888-C833-B173-F11FDF513F58}"/>
              </a:ext>
            </a:extLst>
          </p:cNvPr>
          <p:cNvSpPr/>
          <p:nvPr/>
        </p:nvSpPr>
        <p:spPr>
          <a:xfrm>
            <a:off x="1145571" y="2917495"/>
            <a:ext cx="5551248" cy="356608"/>
          </a:xfrm>
          <a:prstGeom prst="roundRect">
            <a:avLst/>
          </a:prstGeom>
          <a:solidFill>
            <a:srgbClr val="FFE9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3CD36CE-49C3-5D5D-61A9-059335A056C9}"/>
              </a:ext>
            </a:extLst>
          </p:cNvPr>
          <p:cNvSpPr/>
          <p:nvPr/>
        </p:nvSpPr>
        <p:spPr>
          <a:xfrm>
            <a:off x="1220384" y="1339820"/>
            <a:ext cx="5476435" cy="356609"/>
          </a:xfrm>
          <a:prstGeom prst="roundRect">
            <a:avLst/>
          </a:prstGeom>
          <a:solidFill>
            <a:srgbClr val="E5EC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F778FD8-6CD3-00B5-844F-192E96D3B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13197"/>
              </p:ext>
            </p:extLst>
          </p:nvPr>
        </p:nvGraphicFramePr>
        <p:xfrm>
          <a:off x="900138" y="1232141"/>
          <a:ext cx="5428443" cy="359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31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5BC2404-2A65-A71C-C145-ECA7E7E30E4E}"/>
              </a:ext>
            </a:extLst>
          </p:cNvPr>
          <p:cNvSpPr txBox="1"/>
          <p:nvPr/>
        </p:nvSpPr>
        <p:spPr>
          <a:xfrm>
            <a:off x="94429" y="730392"/>
            <a:ext cx="494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Q14. Quels sont, selon vous, les deux qualificatifs qui expriment le mieux les relations entre la France et l’Allemagne ? </a:t>
            </a: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</a:p>
        </p:txBody>
      </p:sp>
      <p:sp>
        <p:nvSpPr>
          <p:cNvPr id="23" name="Titre 5">
            <a:extLst>
              <a:ext uri="{FF2B5EF4-FFF2-40B4-BE49-F238E27FC236}">
                <a16:creationId xmlns:a16="http://schemas.microsoft.com/office/drawing/2014/main" id="{8DD7DF95-677F-8F41-955E-6DDC035AD95C}"/>
              </a:ext>
            </a:extLst>
          </p:cNvPr>
          <p:cNvSpPr txBox="1">
            <a:spLocks/>
          </p:cNvSpPr>
          <p:nvPr/>
        </p:nvSpPr>
        <p:spPr>
          <a:xfrm>
            <a:off x="818907" y="155938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Une vision plus positive chez les jeunes français qui soulignent davantage la dimension solidarité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4CFE64-4432-80EE-A5BA-3336E20E96F2}"/>
              </a:ext>
            </a:extLst>
          </p:cNvPr>
          <p:cNvSpPr txBox="1"/>
          <p:nvPr/>
        </p:nvSpPr>
        <p:spPr>
          <a:xfrm>
            <a:off x="7614219" y="2137354"/>
            <a:ext cx="949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1200" dirty="0">
                <a:solidFill>
                  <a:srgbClr val="000000"/>
                </a:solidFill>
                <a:latin typeface="Century Gothic" panose="020F0302020204030204"/>
              </a:rPr>
              <a:t>Ensemble</a:t>
            </a:r>
            <a:endParaRPr lang="fr-FR" sz="1200" i="1" dirty="0">
              <a:solidFill>
                <a:srgbClr val="7E8385"/>
              </a:solidFill>
              <a:latin typeface="Century Gothic" panose="020F03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C81D27-8D4A-FA01-BA26-DFA5BD60F9AA}"/>
              </a:ext>
            </a:extLst>
          </p:cNvPr>
          <p:cNvSpPr txBox="1"/>
          <p:nvPr/>
        </p:nvSpPr>
        <p:spPr>
          <a:xfrm>
            <a:off x="7614219" y="2414353"/>
            <a:ext cx="949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1200" dirty="0">
                <a:solidFill>
                  <a:srgbClr val="000000"/>
                </a:solidFill>
                <a:latin typeface="Century Gothic" panose="020F0302020204030204"/>
              </a:rPr>
              <a:t>18-24 ans</a:t>
            </a:r>
            <a:endParaRPr lang="fr-FR" sz="1200" i="1" dirty="0">
              <a:solidFill>
                <a:srgbClr val="7E8385"/>
              </a:solidFill>
              <a:latin typeface="Century Gothic" panose="020F03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3DD616-1C50-8703-E29B-0AB638F446C2}"/>
              </a:ext>
            </a:extLst>
          </p:cNvPr>
          <p:cNvSpPr/>
          <p:nvPr/>
        </p:nvSpPr>
        <p:spPr>
          <a:xfrm>
            <a:off x="7534901" y="2513724"/>
            <a:ext cx="79318" cy="837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922A43-9EB0-B0AB-DAB6-B0DEB4607F99}"/>
              </a:ext>
            </a:extLst>
          </p:cNvPr>
          <p:cNvSpPr/>
          <p:nvPr/>
        </p:nvSpPr>
        <p:spPr>
          <a:xfrm>
            <a:off x="7395022" y="2513724"/>
            <a:ext cx="79318" cy="837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71BC8-551F-09D6-DC77-5112143C092A}"/>
              </a:ext>
            </a:extLst>
          </p:cNvPr>
          <p:cNvSpPr/>
          <p:nvPr/>
        </p:nvSpPr>
        <p:spPr>
          <a:xfrm>
            <a:off x="7395022" y="2254914"/>
            <a:ext cx="79318" cy="837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5F1DE0-0B90-2876-E587-E6F7C1A3C567}"/>
              </a:ext>
            </a:extLst>
          </p:cNvPr>
          <p:cNvSpPr/>
          <p:nvPr/>
        </p:nvSpPr>
        <p:spPr>
          <a:xfrm>
            <a:off x="7534901" y="2254914"/>
            <a:ext cx="79318" cy="83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910639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32</a:t>
            </a:fld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FB116E5-9C69-C00B-84C9-69A8C617A5BE}"/>
              </a:ext>
            </a:extLst>
          </p:cNvPr>
          <p:cNvSpPr/>
          <p:nvPr/>
        </p:nvSpPr>
        <p:spPr>
          <a:xfrm>
            <a:off x="7426608" y="1337062"/>
            <a:ext cx="687986" cy="3252372"/>
          </a:xfrm>
          <a:prstGeom prst="roundRect">
            <a:avLst/>
          </a:prstGeom>
          <a:solidFill>
            <a:srgbClr val="F1F5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86B7C4E-B45C-8EBD-07CE-252E32ED9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844884"/>
              </p:ext>
            </p:extLst>
          </p:nvPr>
        </p:nvGraphicFramePr>
        <p:xfrm>
          <a:off x="317305" y="1276987"/>
          <a:ext cx="7611223" cy="365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3F2D646-55CE-3AD7-87BF-406A3DF82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001035"/>
              </p:ext>
            </p:extLst>
          </p:nvPr>
        </p:nvGraphicFramePr>
        <p:xfrm>
          <a:off x="7385350" y="1353624"/>
          <a:ext cx="747961" cy="3176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961">
                  <a:extLst>
                    <a:ext uri="{9D8B030D-6E8A-4147-A177-3AD203B41FA5}">
                      <a16:colId xmlns:a16="http://schemas.microsoft.com/office/drawing/2014/main" val="1983997120"/>
                    </a:ext>
                  </a:extLst>
                </a:gridCol>
              </a:tblGrid>
              <a:tr h="5293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572652"/>
                  </a:ext>
                </a:extLst>
              </a:tr>
              <a:tr h="5293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683027"/>
                  </a:ext>
                </a:extLst>
              </a:tr>
              <a:tr h="5293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302688"/>
                  </a:ext>
                </a:extLst>
              </a:tr>
              <a:tr h="5293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0608557"/>
                  </a:ext>
                </a:extLst>
              </a:tr>
              <a:tr h="5293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532578"/>
                  </a:ext>
                </a:extLst>
              </a:tr>
              <a:tr h="5293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906255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8630AC43-6AC2-2E7E-E655-FBFCFAEC2C39}"/>
              </a:ext>
            </a:extLst>
          </p:cNvPr>
          <p:cNvSpPr txBox="1"/>
          <p:nvPr/>
        </p:nvSpPr>
        <p:spPr>
          <a:xfrm>
            <a:off x="7190394" y="1035128"/>
            <a:ext cx="1100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</a:rPr>
              <a:t>CONNAÎT</a:t>
            </a:r>
          </a:p>
        </p:txBody>
      </p:sp>
      <p:graphicFrame>
        <p:nvGraphicFramePr>
          <p:cNvPr id="6" name="Tableau 9">
            <a:extLst>
              <a:ext uri="{FF2B5EF4-FFF2-40B4-BE49-F238E27FC236}">
                <a16:creationId xmlns:a16="http://schemas.microsoft.com/office/drawing/2014/main" id="{8A231A1E-6C1F-EB57-80EB-26FBD186A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34520"/>
              </p:ext>
            </p:extLst>
          </p:nvPr>
        </p:nvGraphicFramePr>
        <p:xfrm>
          <a:off x="7963045" y="1051470"/>
          <a:ext cx="687986" cy="349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986">
                  <a:extLst>
                    <a:ext uri="{9D8B030D-6E8A-4147-A177-3AD203B41FA5}">
                      <a16:colId xmlns:a16="http://schemas.microsoft.com/office/drawing/2014/main" val="388159344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61943146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/>
                          </a:solidFill>
                        </a:rPr>
                        <a:t>(=)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8039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/>
                          </a:solidFill>
                        </a:rPr>
                        <a:t>(-7pts)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706797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/>
                          </a:solidFill>
                        </a:rPr>
                        <a:t>(+1pt)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928648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/>
                          </a:solidFill>
                        </a:rPr>
                        <a:t>(=)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60696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/>
                          </a:solidFill>
                        </a:rPr>
                        <a:t>(-1pt)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7746028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 algn="ctr"/>
                      <a:r>
                        <a:rPr lang="fr-FR" sz="900" i="1" dirty="0">
                          <a:solidFill>
                            <a:schemeClr val="accent6"/>
                          </a:solidFill>
                        </a:rPr>
                        <a:t>(+1pt)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273882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75BD47AE-3336-40E7-03D6-DB3B211C287B}"/>
              </a:ext>
            </a:extLst>
          </p:cNvPr>
          <p:cNvSpPr txBox="1"/>
          <p:nvPr/>
        </p:nvSpPr>
        <p:spPr>
          <a:xfrm>
            <a:off x="6945849" y="4904276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</a:t>
            </a:r>
            <a:endParaRPr lang="fr-FR" sz="8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AEC32A6-7D08-AD40-F22D-8CD8F6808170}"/>
              </a:ext>
            </a:extLst>
          </p:cNvPr>
          <p:cNvSpPr txBox="1"/>
          <p:nvPr/>
        </p:nvSpPr>
        <p:spPr>
          <a:xfrm>
            <a:off x="8397203" y="2055569"/>
            <a:ext cx="2569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endParaRPr lang="fr-FR" sz="1100" dirty="0">
              <a:solidFill>
                <a:srgbClr val="FF0000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34C8B6C-301E-2640-109C-2FA7982573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17" y="1439830"/>
            <a:ext cx="279001" cy="279001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6DC348B-F6BF-FACD-B384-4486878ED162}"/>
              </a:ext>
            </a:extLst>
          </p:cNvPr>
          <p:cNvCxnSpPr>
            <a:cxnSpLocks/>
          </p:cNvCxnSpPr>
          <p:nvPr/>
        </p:nvCxnSpPr>
        <p:spPr>
          <a:xfrm>
            <a:off x="702543" y="1839615"/>
            <a:ext cx="7412051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647881-38E0-311C-1751-DCD66F713E48}"/>
              </a:ext>
            </a:extLst>
          </p:cNvPr>
          <p:cNvCxnSpPr>
            <a:cxnSpLocks/>
          </p:cNvCxnSpPr>
          <p:nvPr/>
        </p:nvCxnSpPr>
        <p:spPr>
          <a:xfrm>
            <a:off x="702543" y="2385428"/>
            <a:ext cx="7412051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" name="ZoneTexte 1">
            <a:extLst>
              <a:ext uri="{FF2B5EF4-FFF2-40B4-BE49-F238E27FC236}">
                <a16:creationId xmlns:a16="http://schemas.microsoft.com/office/drawing/2014/main" id="{A3152FA3-F83D-076E-6CAE-AD6C21C089F6}"/>
              </a:ext>
            </a:extLst>
          </p:cNvPr>
          <p:cNvSpPr txBox="1"/>
          <p:nvPr/>
        </p:nvSpPr>
        <p:spPr>
          <a:xfrm>
            <a:off x="-184" y="4332235"/>
            <a:ext cx="178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N’EN CONNAÎT AUCUN : 13%</a:t>
            </a: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21F85E77-91D1-8482-7E5C-81606D0C1FD9}"/>
              </a:ext>
            </a:extLst>
          </p:cNvPr>
          <p:cNvSpPr txBox="1">
            <a:spLocks/>
          </p:cNvSpPr>
          <p:nvPr/>
        </p:nvSpPr>
        <p:spPr>
          <a:xfrm>
            <a:off x="818907" y="204696"/>
            <a:ext cx="8298968" cy="4431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Parmi les instruments de coopération bilatérale, Arte reste le seul véritablement connu alors que le Conseil des ministres perd en notoriété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FA0FD0E-33FF-D512-AB5D-7F07706D62CA}"/>
              </a:ext>
            </a:extLst>
          </p:cNvPr>
          <p:cNvSpPr txBox="1"/>
          <p:nvPr/>
        </p:nvSpPr>
        <p:spPr>
          <a:xfrm>
            <a:off x="94430" y="730392"/>
            <a:ext cx="89328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Q15. Après le Traité de l’Élysée en 1963, la France et l’Allemagne ont signé en 2019 le Traité d’Aix-la-Chapelle afin d’élargir et d’intensifier encore leur coopération. Parmi les instruments de coopération bilatérale instaurés par ces traités, lesquels connaissez-vous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</a:t>
            </a:r>
          </a:p>
        </p:txBody>
      </p:sp>
    </p:spTree>
    <p:extLst>
      <p:ext uri="{BB962C8B-B14F-4D97-AF65-F5344CB8AC3E}">
        <p14:creationId xmlns:p14="http://schemas.microsoft.com/office/powerpoint/2010/main" val="302859015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7DE063D4-E29A-624F-8280-F516D02DC3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839947"/>
              </p:ext>
            </p:extLst>
          </p:nvPr>
        </p:nvGraphicFramePr>
        <p:xfrm>
          <a:off x="225469" y="971718"/>
          <a:ext cx="7344757" cy="391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F29799B1-A300-D4F9-4F62-E974BB288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001370"/>
              </p:ext>
            </p:extLst>
          </p:nvPr>
        </p:nvGraphicFramePr>
        <p:xfrm>
          <a:off x="225469" y="1161879"/>
          <a:ext cx="7344757" cy="391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33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 hidden="1">
            <a:extLst>
              <a:ext uri="{FF2B5EF4-FFF2-40B4-BE49-F238E27FC236}">
                <a16:creationId xmlns:a16="http://schemas.microsoft.com/office/drawing/2014/main" id="{B86B7C4E-B45C-8EBD-07CE-252E32ED9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600349"/>
              </p:ext>
            </p:extLst>
          </p:nvPr>
        </p:nvGraphicFramePr>
        <p:xfrm>
          <a:off x="0" y="960874"/>
          <a:ext cx="9037038" cy="403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ZoneTexte 1">
            <a:extLst>
              <a:ext uri="{FF2B5EF4-FFF2-40B4-BE49-F238E27FC236}">
                <a16:creationId xmlns:a16="http://schemas.microsoft.com/office/drawing/2014/main" id="{A1DF70F5-3BE0-4590-387A-8B6EC5EA0D6A}"/>
              </a:ext>
            </a:extLst>
          </p:cNvPr>
          <p:cNvSpPr txBox="1"/>
          <p:nvPr/>
        </p:nvSpPr>
        <p:spPr>
          <a:xfrm>
            <a:off x="7275539" y="2852729"/>
            <a:ext cx="1850960" cy="2336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Total Connait </a:t>
            </a:r>
            <a:r>
              <a:rPr lang="fr-FR" sz="900" i="1" dirty="0"/>
              <a:t>- Ensemble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AAC214-2BB6-812F-068B-3FA30D99B4F3}"/>
              </a:ext>
            </a:extLst>
          </p:cNvPr>
          <p:cNvSpPr/>
          <p:nvPr/>
        </p:nvSpPr>
        <p:spPr>
          <a:xfrm>
            <a:off x="7211430" y="2923477"/>
            <a:ext cx="78317" cy="75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0A3E908-7B30-FE07-34DC-49B9F1C9B3EE}"/>
              </a:ext>
            </a:extLst>
          </p:cNvPr>
          <p:cNvCxnSpPr>
            <a:cxnSpLocks/>
          </p:cNvCxnSpPr>
          <p:nvPr/>
        </p:nvCxnSpPr>
        <p:spPr>
          <a:xfrm>
            <a:off x="1522226" y="1909335"/>
            <a:ext cx="6048000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34" name="ZoneTexte 1">
            <a:extLst>
              <a:ext uri="{FF2B5EF4-FFF2-40B4-BE49-F238E27FC236}">
                <a16:creationId xmlns:a16="http://schemas.microsoft.com/office/drawing/2014/main" id="{4C7EBE38-56FB-70E8-F156-ACBB7E9B59C2}"/>
              </a:ext>
            </a:extLst>
          </p:cNvPr>
          <p:cNvSpPr txBox="1"/>
          <p:nvPr/>
        </p:nvSpPr>
        <p:spPr>
          <a:xfrm>
            <a:off x="7275539" y="3111443"/>
            <a:ext cx="1850960" cy="2738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Total Connait </a:t>
            </a:r>
            <a:r>
              <a:rPr lang="fr-FR" sz="900" i="1" dirty="0"/>
              <a:t>- 18-24 ans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DDD5BB-8692-8C83-0968-088F71824EB5}"/>
              </a:ext>
            </a:extLst>
          </p:cNvPr>
          <p:cNvSpPr/>
          <p:nvPr/>
        </p:nvSpPr>
        <p:spPr>
          <a:xfrm>
            <a:off x="7211429" y="3200757"/>
            <a:ext cx="78317" cy="75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D396986C-46D0-48A3-A21B-52ADBB61F9B7}"/>
              </a:ext>
            </a:extLst>
          </p:cNvPr>
          <p:cNvSpPr txBox="1">
            <a:spLocks/>
          </p:cNvSpPr>
          <p:nvPr/>
        </p:nvSpPr>
        <p:spPr>
          <a:xfrm>
            <a:off x="818907" y="155451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La notoriété des instruments de coopération reste meilleure</a:t>
            </a:r>
            <a:br>
              <a:rPr lang="fr-FR" dirty="0"/>
            </a:br>
            <a:r>
              <a:rPr lang="fr-FR" dirty="0"/>
              <a:t>chez les jeunes Français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1712B7-A52C-7970-F81B-7C61E13B7BE0}"/>
              </a:ext>
            </a:extLst>
          </p:cNvPr>
          <p:cNvSpPr txBox="1"/>
          <p:nvPr/>
        </p:nvSpPr>
        <p:spPr>
          <a:xfrm>
            <a:off x="94430" y="730392"/>
            <a:ext cx="89328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Q15. Après le Traité de l’Élysée en 1963, la France et l’Allemagne ont signé en 2019 le Traité d’Aix-la-Chapelle afin d’élargir et d’intensifier encore leur coopération. Parmi les instruments de coopération bilatérale instaurés par ces traités, lesquels connaissez-vous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</a:p>
        </p:txBody>
      </p:sp>
    </p:spTree>
    <p:extLst>
      <p:ext uri="{BB962C8B-B14F-4D97-AF65-F5344CB8AC3E}">
        <p14:creationId xmlns:p14="http://schemas.microsoft.com/office/powerpoint/2010/main" val="314749362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34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3B024AA-54A8-9F47-5B3C-A59A7BEAB35F}"/>
              </a:ext>
            </a:extLst>
          </p:cNvPr>
          <p:cNvSpPr/>
          <p:nvPr/>
        </p:nvSpPr>
        <p:spPr>
          <a:xfrm>
            <a:off x="7140370" y="1283261"/>
            <a:ext cx="720000" cy="3396400"/>
          </a:xfrm>
          <a:prstGeom prst="roundRect">
            <a:avLst/>
          </a:prstGeom>
          <a:solidFill>
            <a:srgbClr val="F1F5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86B7C4E-B45C-8EBD-07CE-252E32ED9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980647"/>
              </p:ext>
            </p:extLst>
          </p:nvPr>
        </p:nvGraphicFramePr>
        <p:xfrm>
          <a:off x="1040" y="1223451"/>
          <a:ext cx="7611223" cy="373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2CCC51B-9D52-8B77-3FA6-D99FA89FC891}"/>
              </a:ext>
            </a:extLst>
          </p:cNvPr>
          <p:cNvCxnSpPr>
            <a:cxnSpLocks/>
          </p:cNvCxnSpPr>
          <p:nvPr/>
        </p:nvCxnSpPr>
        <p:spPr>
          <a:xfrm>
            <a:off x="359229" y="3899178"/>
            <a:ext cx="7501141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07616704-9BBD-75B5-9A41-88A565B4D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63482"/>
              </p:ext>
            </p:extLst>
          </p:nvPr>
        </p:nvGraphicFramePr>
        <p:xfrm>
          <a:off x="7133828" y="1259132"/>
          <a:ext cx="747961" cy="333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7961">
                  <a:extLst>
                    <a:ext uri="{9D8B030D-6E8A-4147-A177-3AD203B41FA5}">
                      <a16:colId xmlns:a16="http://schemas.microsoft.com/office/drawing/2014/main" val="1983997120"/>
                    </a:ext>
                  </a:extLst>
                </a:gridCol>
              </a:tblGrid>
              <a:tr h="66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572652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65%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683027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302688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0608557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53257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A6139D56-51FC-FDB5-6F14-1BA47BCC8D8E}"/>
              </a:ext>
            </a:extLst>
          </p:cNvPr>
          <p:cNvSpPr txBox="1"/>
          <p:nvPr/>
        </p:nvSpPr>
        <p:spPr>
          <a:xfrm>
            <a:off x="7087204" y="958273"/>
            <a:ext cx="777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/>
                </a:solidFill>
              </a:rPr>
              <a:t>OUI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435B41-6648-9E3C-A6FB-3C4026D5F233}"/>
              </a:ext>
            </a:extLst>
          </p:cNvPr>
          <p:cNvSpPr txBox="1"/>
          <p:nvPr/>
        </p:nvSpPr>
        <p:spPr>
          <a:xfrm>
            <a:off x="6945849" y="4904276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</a:t>
            </a:r>
            <a:endParaRPr lang="fr-FR" sz="8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3E58E9-0753-4ACD-9EE4-EB7CC4FF1E4E}"/>
              </a:ext>
            </a:extLst>
          </p:cNvPr>
          <p:cNvSpPr txBox="1"/>
          <p:nvPr/>
        </p:nvSpPr>
        <p:spPr>
          <a:xfrm>
            <a:off x="7709683" y="2117753"/>
            <a:ext cx="7116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1200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(-</a:t>
            </a:r>
            <a:r>
              <a:rPr lang="fr-FR" sz="900" i="1" dirty="0">
                <a:solidFill>
                  <a:schemeClr val="accent6"/>
                </a:solidFill>
                <a:latin typeface="Century Gothic" panose="020F0302020204030204"/>
                <a:sym typeface="Wingdings" panose="05000000000000000000" pitchFamily="2" charset="2"/>
              </a:rPr>
              <a:t>7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pts)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6CAF6D4-2D14-9448-911D-74FA66417C81}"/>
              </a:ext>
            </a:extLst>
          </p:cNvPr>
          <p:cNvSpPr txBox="1"/>
          <p:nvPr/>
        </p:nvSpPr>
        <p:spPr>
          <a:xfrm>
            <a:off x="7694639" y="1490232"/>
            <a:ext cx="3790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(=)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F60DE31-6FE5-6D5C-F868-CD7870F601CC}"/>
              </a:ext>
            </a:extLst>
          </p:cNvPr>
          <p:cNvSpPr txBox="1"/>
          <p:nvPr/>
        </p:nvSpPr>
        <p:spPr>
          <a:xfrm>
            <a:off x="7693262" y="2789473"/>
            <a:ext cx="7067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1200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(-</a:t>
            </a:r>
            <a:r>
              <a:rPr lang="fr-FR" sz="900" i="1" dirty="0">
                <a:solidFill>
                  <a:schemeClr val="accent6"/>
                </a:solidFill>
                <a:latin typeface="Century Gothic" panose="020F0302020204030204"/>
                <a:sym typeface="Wingdings" panose="05000000000000000000" pitchFamily="2" charset="2"/>
              </a:rPr>
              <a:t>7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pts)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43A640-C2E4-35E8-B659-1D3BA97D21FA}"/>
              </a:ext>
            </a:extLst>
          </p:cNvPr>
          <p:cNvSpPr txBox="1"/>
          <p:nvPr/>
        </p:nvSpPr>
        <p:spPr>
          <a:xfrm>
            <a:off x="7657608" y="3489822"/>
            <a:ext cx="7125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(-</a:t>
            </a:r>
            <a:r>
              <a:rPr lang="fr-FR" sz="900" i="1" dirty="0">
                <a:solidFill>
                  <a:schemeClr val="accent6"/>
                </a:solidFill>
                <a:latin typeface="Century Gothic" panose="020F0302020204030204"/>
                <a:sym typeface="Wingdings" panose="05000000000000000000" pitchFamily="2" charset="2"/>
              </a:rPr>
              <a:t>4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pts)</a:t>
            </a:r>
            <a:endParaRPr lang="fr-FR" sz="1200" dirty="0">
              <a:solidFill>
                <a:schemeClr val="accent6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CA7E79F-7B63-B916-B346-3F7D6869DD1B}"/>
              </a:ext>
            </a:extLst>
          </p:cNvPr>
          <p:cNvCxnSpPr>
            <a:cxnSpLocks/>
          </p:cNvCxnSpPr>
          <p:nvPr/>
        </p:nvCxnSpPr>
        <p:spPr>
          <a:xfrm>
            <a:off x="702543" y="1914433"/>
            <a:ext cx="7157827" cy="0"/>
          </a:xfrm>
          <a:prstGeom prst="line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" name="Titre 5">
            <a:extLst>
              <a:ext uri="{FF2B5EF4-FFF2-40B4-BE49-F238E27FC236}">
                <a16:creationId xmlns:a16="http://schemas.microsoft.com/office/drawing/2014/main" id="{AB833CE0-E508-E894-1FBA-75883CD16CEB}"/>
              </a:ext>
            </a:extLst>
          </p:cNvPr>
          <p:cNvSpPr txBox="1">
            <a:spLocks/>
          </p:cNvSpPr>
          <p:nvPr/>
        </p:nvSpPr>
        <p:spPr>
          <a:xfrm>
            <a:off x="818907" y="64374"/>
            <a:ext cx="8298968" cy="66479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La nécessité de la relation franco-allemande pour l’UE est toujours aussi évidente. Pour autant, près de la moitié des Français estiment qu’elle est dans une mauvaise passe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78C122F-384B-11A6-9253-1CBBB44DEEF2}"/>
              </a:ext>
            </a:extLst>
          </p:cNvPr>
          <p:cNvSpPr txBox="1"/>
          <p:nvPr/>
        </p:nvSpPr>
        <p:spPr>
          <a:xfrm>
            <a:off x="94430" y="730392"/>
            <a:ext cx="893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Q16. Aujourd’hui, estimez-vous que les relations entre l’Allemagne et la France sont…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982694F-4440-CB27-3400-4B0D6D71C6CC}"/>
              </a:ext>
            </a:extLst>
          </p:cNvPr>
          <p:cNvSpPr txBox="1"/>
          <p:nvPr/>
        </p:nvSpPr>
        <p:spPr>
          <a:xfrm>
            <a:off x="7693586" y="4129578"/>
            <a:ext cx="7479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rgbClr val="00B050"/>
                </a:solidFill>
                <a:sym typeface="Wingdings" panose="05000000000000000000" pitchFamily="2" charset="2"/>
              </a:rPr>
              <a:t></a:t>
            </a:r>
            <a:r>
              <a:rPr lang="fr-FR" sz="1200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(+5pts)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45FF44D-38A5-BF6A-4D59-739383B3555F}"/>
              </a:ext>
            </a:extLst>
          </p:cNvPr>
          <p:cNvSpPr txBox="1"/>
          <p:nvPr/>
        </p:nvSpPr>
        <p:spPr>
          <a:xfrm>
            <a:off x="4337460" y="2785632"/>
            <a:ext cx="7067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1200" dirty="0">
                <a:solidFill>
                  <a:schemeClr val="bg2"/>
                </a:solidFill>
                <a:sym typeface="Wingdings" panose="05000000000000000000" pitchFamily="2" charset="2"/>
              </a:rPr>
              <a:t> 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(-</a:t>
            </a:r>
            <a:r>
              <a:rPr lang="fr-FR" sz="900" i="1" dirty="0">
                <a:solidFill>
                  <a:schemeClr val="bg2"/>
                </a:solidFill>
                <a:latin typeface="Century Gothic" panose="020F0302020204030204"/>
                <a:sym typeface="Wingdings" panose="05000000000000000000" pitchFamily="2" charset="2"/>
              </a:rPr>
              <a:t>5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pts)</a:t>
            </a:r>
            <a:endParaRPr lang="fr-FR" sz="1200" dirty="0">
              <a:solidFill>
                <a:schemeClr val="bg2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66B1CDC-8BCA-11A9-77F2-D7911D833F1B}"/>
              </a:ext>
            </a:extLst>
          </p:cNvPr>
          <p:cNvSpPr txBox="1"/>
          <p:nvPr/>
        </p:nvSpPr>
        <p:spPr>
          <a:xfrm>
            <a:off x="4575757" y="2127750"/>
            <a:ext cx="7067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1200" dirty="0">
                <a:solidFill>
                  <a:schemeClr val="bg2"/>
                </a:solidFill>
                <a:sym typeface="Wingdings" panose="05000000000000000000" pitchFamily="2" charset="2"/>
              </a:rPr>
              <a:t> 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(-6pts)</a:t>
            </a:r>
            <a:endParaRPr lang="fr-FR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4398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38049EC-FF84-7AEB-8CB4-86D5973CDD37}"/>
              </a:ext>
            </a:extLst>
          </p:cNvPr>
          <p:cNvSpPr/>
          <p:nvPr/>
        </p:nvSpPr>
        <p:spPr>
          <a:xfrm>
            <a:off x="6333549" y="1040549"/>
            <a:ext cx="2693749" cy="3554988"/>
          </a:xfrm>
          <a:prstGeom prst="roundRect">
            <a:avLst>
              <a:gd name="adj" fmla="val 815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9">
            <a:extLst>
              <a:ext uri="{FF2B5EF4-FFF2-40B4-BE49-F238E27FC236}">
                <a16:creationId xmlns:a16="http://schemas.microsoft.com/office/drawing/2014/main" id="{9B4AEB19-C655-AC26-9BEF-5D29150C9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141437"/>
              </p:ext>
            </p:extLst>
          </p:nvPr>
        </p:nvGraphicFramePr>
        <p:xfrm>
          <a:off x="6356626" y="812033"/>
          <a:ext cx="2633800" cy="38626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760">
                  <a:extLst>
                    <a:ext uri="{9D8B030D-6E8A-4147-A177-3AD203B41FA5}">
                      <a16:colId xmlns:a16="http://schemas.microsoft.com/office/drawing/2014/main" val="1963483840"/>
                    </a:ext>
                  </a:extLst>
                </a:gridCol>
                <a:gridCol w="526760">
                  <a:extLst>
                    <a:ext uri="{9D8B030D-6E8A-4147-A177-3AD203B41FA5}">
                      <a16:colId xmlns:a16="http://schemas.microsoft.com/office/drawing/2014/main" val="3981226194"/>
                    </a:ext>
                  </a:extLst>
                </a:gridCol>
                <a:gridCol w="526760">
                  <a:extLst>
                    <a:ext uri="{9D8B030D-6E8A-4147-A177-3AD203B41FA5}">
                      <a16:colId xmlns:a16="http://schemas.microsoft.com/office/drawing/2014/main" val="2177306876"/>
                    </a:ext>
                  </a:extLst>
                </a:gridCol>
                <a:gridCol w="526760">
                  <a:extLst>
                    <a:ext uri="{9D8B030D-6E8A-4147-A177-3AD203B41FA5}">
                      <a16:colId xmlns:a16="http://schemas.microsoft.com/office/drawing/2014/main" val="3719052634"/>
                    </a:ext>
                  </a:extLst>
                </a:gridCol>
                <a:gridCol w="526760">
                  <a:extLst>
                    <a:ext uri="{9D8B030D-6E8A-4147-A177-3AD203B41FA5}">
                      <a16:colId xmlns:a16="http://schemas.microsoft.com/office/drawing/2014/main" val="4239753010"/>
                    </a:ext>
                  </a:extLst>
                </a:gridCol>
              </a:tblGrid>
              <a:tr h="622642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2022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2020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2018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2013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2012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6194314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83%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93%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87%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7803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72%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NP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610525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72%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74%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7067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68%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61%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92864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7746028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35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86B7C4E-B45C-8EBD-07CE-252E32ED9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675663"/>
              </p:ext>
            </p:extLst>
          </p:nvPr>
        </p:nvGraphicFramePr>
        <p:xfrm>
          <a:off x="0" y="1345400"/>
          <a:ext cx="7164154" cy="365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1270A4FD-7103-6923-4767-F0D5A0728BD7}"/>
              </a:ext>
            </a:extLst>
          </p:cNvPr>
          <p:cNvSpPr txBox="1"/>
          <p:nvPr/>
        </p:nvSpPr>
        <p:spPr>
          <a:xfrm>
            <a:off x="7456317" y="4222802"/>
            <a:ext cx="768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NEW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8F6F38-B213-6DA9-E686-D51B241D7A42}"/>
              </a:ext>
            </a:extLst>
          </p:cNvPr>
          <p:cNvSpPr txBox="1"/>
          <p:nvPr/>
        </p:nvSpPr>
        <p:spPr>
          <a:xfrm>
            <a:off x="6945849" y="4904276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</a:t>
            </a:r>
            <a:endParaRPr lang="fr-FR" sz="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8BC521-E276-02CB-9D90-30E38055A2BE}"/>
              </a:ext>
            </a:extLst>
          </p:cNvPr>
          <p:cNvSpPr txBox="1"/>
          <p:nvPr/>
        </p:nvSpPr>
        <p:spPr>
          <a:xfrm>
            <a:off x="5346540" y="2268398"/>
            <a:ext cx="2978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AECC1B-E879-B4FB-524D-36CBADE20A6A}"/>
              </a:ext>
            </a:extLst>
          </p:cNvPr>
          <p:cNvSpPr txBox="1"/>
          <p:nvPr/>
        </p:nvSpPr>
        <p:spPr>
          <a:xfrm>
            <a:off x="5091221" y="2925624"/>
            <a:ext cx="2978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BB88195-7DD6-AEC1-3AC2-7F8D38BDD62F}"/>
              </a:ext>
            </a:extLst>
          </p:cNvPr>
          <p:cNvSpPr txBox="1"/>
          <p:nvPr/>
        </p:nvSpPr>
        <p:spPr>
          <a:xfrm>
            <a:off x="79508" y="1099724"/>
            <a:ext cx="1412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chemeClr val="accent1"/>
                </a:solidFill>
              </a:rPr>
              <a:t>% TOTAL OUI</a:t>
            </a:r>
          </a:p>
        </p:txBody>
      </p:sp>
      <p:sp>
        <p:nvSpPr>
          <p:cNvPr id="15" name="Titre 5">
            <a:extLst>
              <a:ext uri="{FF2B5EF4-FFF2-40B4-BE49-F238E27FC236}">
                <a16:creationId xmlns:a16="http://schemas.microsoft.com/office/drawing/2014/main" id="{57E2C887-92AE-D312-CFB9-DB70556A0249}"/>
              </a:ext>
            </a:extLst>
          </p:cNvPr>
          <p:cNvSpPr txBox="1">
            <a:spLocks/>
          </p:cNvSpPr>
          <p:nvPr/>
        </p:nvSpPr>
        <p:spPr>
          <a:xfrm>
            <a:off x="818907" y="155451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Une solidité des relations franco-allemandes qui semble s’affaiblir ces dernières années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2920FF-D963-3D3E-C986-16526EFA324C}"/>
              </a:ext>
            </a:extLst>
          </p:cNvPr>
          <p:cNvSpPr txBox="1"/>
          <p:nvPr/>
        </p:nvSpPr>
        <p:spPr>
          <a:xfrm>
            <a:off x="94430" y="730392"/>
            <a:ext cx="893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Q16. Aujourd’hui, estimez-vous que les relations entre l’Allemagne et la France sont…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F3A8774-D9E6-0B7E-2AFB-C82417A0ED33}"/>
              </a:ext>
            </a:extLst>
          </p:cNvPr>
          <p:cNvSpPr txBox="1"/>
          <p:nvPr/>
        </p:nvSpPr>
        <p:spPr>
          <a:xfrm>
            <a:off x="6450504" y="767568"/>
            <a:ext cx="2576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Évolutions depuis 2012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B49F0F-4AEA-B583-7FBB-E9A7CE45EA8F}"/>
              </a:ext>
            </a:extLst>
          </p:cNvPr>
          <p:cNvSpPr txBox="1"/>
          <p:nvPr/>
        </p:nvSpPr>
        <p:spPr>
          <a:xfrm>
            <a:off x="4705867" y="4198271"/>
            <a:ext cx="385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rgbClr val="00B050"/>
                </a:solidFill>
                <a:sym typeface="Wingdings" panose="05000000000000000000" pitchFamily="2" charset="2"/>
              </a:rPr>
              <a:t>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3901405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36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86B7C4E-B45C-8EBD-07CE-252E32ED9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5310152"/>
              </p:ext>
            </p:extLst>
          </p:nvPr>
        </p:nvGraphicFramePr>
        <p:xfrm>
          <a:off x="640251" y="1414065"/>
          <a:ext cx="7611223" cy="373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1">
            <a:extLst>
              <a:ext uri="{FF2B5EF4-FFF2-40B4-BE49-F238E27FC236}">
                <a16:creationId xmlns:a16="http://schemas.microsoft.com/office/drawing/2014/main" id="{C82E2BC2-105C-26A4-A56D-8213A9E20DCD}"/>
              </a:ext>
            </a:extLst>
          </p:cNvPr>
          <p:cNvSpPr txBox="1"/>
          <p:nvPr/>
        </p:nvSpPr>
        <p:spPr>
          <a:xfrm>
            <a:off x="8213161" y="2591258"/>
            <a:ext cx="750340" cy="7730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fr-FR" sz="900" dirty="0"/>
              <a:t>Ensemble</a:t>
            </a:r>
          </a:p>
          <a:p>
            <a:r>
              <a:rPr lang="fr-FR" sz="900" dirty="0"/>
              <a:t>18-24 ans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375002-9F7C-4396-707C-6707AD9503EC}"/>
              </a:ext>
            </a:extLst>
          </p:cNvPr>
          <p:cNvSpPr/>
          <p:nvPr/>
        </p:nvSpPr>
        <p:spPr>
          <a:xfrm>
            <a:off x="8136458" y="2829114"/>
            <a:ext cx="78317" cy="75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9A5FB6-5BD0-BF9E-420D-97B4206A64F9}"/>
              </a:ext>
            </a:extLst>
          </p:cNvPr>
          <p:cNvSpPr/>
          <p:nvPr/>
        </p:nvSpPr>
        <p:spPr>
          <a:xfrm>
            <a:off x="8136458" y="3013999"/>
            <a:ext cx="78317" cy="75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B10C99-D6F7-FE2A-3006-D9EA332C91BC}"/>
              </a:ext>
            </a:extLst>
          </p:cNvPr>
          <p:cNvSpPr txBox="1"/>
          <p:nvPr/>
        </p:nvSpPr>
        <p:spPr>
          <a:xfrm>
            <a:off x="79508" y="1099724"/>
            <a:ext cx="1412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chemeClr val="accent1"/>
                </a:solidFill>
              </a:rPr>
              <a:t>% TOTAL OUI</a:t>
            </a:r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F6B9EC37-2405-16CF-12EB-8503731FA58B}"/>
              </a:ext>
            </a:extLst>
          </p:cNvPr>
          <p:cNvSpPr txBox="1">
            <a:spLocks/>
          </p:cNvSpPr>
          <p:nvPr/>
        </p:nvSpPr>
        <p:spPr>
          <a:xfrm>
            <a:off x="818907" y="401673"/>
            <a:ext cx="8298968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Une perception toujours plus positive de la part des jeunes Français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FB16DA3-F14A-0299-3464-7619F6163EB7}"/>
              </a:ext>
            </a:extLst>
          </p:cNvPr>
          <p:cNvSpPr txBox="1"/>
          <p:nvPr/>
        </p:nvSpPr>
        <p:spPr>
          <a:xfrm>
            <a:off x="94430" y="730392"/>
            <a:ext cx="893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Q16. Aujourd’hui, estimez-vous que les relations entre l’Allemagne et la France sont…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(n=1203)/ Jeunes 18-24 ans (n=301)</a:t>
            </a:r>
          </a:p>
        </p:txBody>
      </p:sp>
    </p:spTree>
    <p:extLst>
      <p:ext uri="{BB962C8B-B14F-4D97-AF65-F5344CB8AC3E}">
        <p14:creationId xmlns:p14="http://schemas.microsoft.com/office/powerpoint/2010/main" val="131333690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4526DD2-10CE-6EA0-2F7F-B859B3A44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192842"/>
              </p:ext>
            </p:extLst>
          </p:nvPr>
        </p:nvGraphicFramePr>
        <p:xfrm>
          <a:off x="-581285" y="1339485"/>
          <a:ext cx="7449370" cy="35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091A67-12B9-1E52-09A6-CB2D723F7EA9}"/>
              </a:ext>
            </a:extLst>
          </p:cNvPr>
          <p:cNvSpPr txBox="1"/>
          <p:nvPr/>
        </p:nvSpPr>
        <p:spPr>
          <a:xfrm>
            <a:off x="7311295" y="1754394"/>
            <a:ext cx="11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n w="12700">
                  <a:noFill/>
                </a:ln>
              </a:rPr>
              <a:t>18-24 ans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60ADA864-CD14-87C6-01D8-C0C7898EA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318774"/>
              </p:ext>
            </p:extLst>
          </p:nvPr>
        </p:nvGraphicFramePr>
        <p:xfrm>
          <a:off x="6758982" y="1065627"/>
          <a:ext cx="2212370" cy="202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:a16="http://schemas.microsoft.com/office/drawing/2014/main" id="{B9F74E98-530E-B5CF-C570-3F253B7B1EE1}"/>
              </a:ext>
            </a:extLst>
          </p:cNvPr>
          <p:cNvSpPr txBox="1"/>
          <p:nvPr/>
        </p:nvSpPr>
        <p:spPr>
          <a:xfrm>
            <a:off x="1725046" y="2917364"/>
            <a:ext cx="56290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(+4pts)</a:t>
            </a:r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FE75CE-2B82-4D29-BCF4-1BD4BF8AD3B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8B06A80-06DC-CC20-90AF-A06997FC98C2}"/>
              </a:ext>
            </a:extLst>
          </p:cNvPr>
          <p:cNvCxnSpPr>
            <a:cxnSpLocks/>
          </p:cNvCxnSpPr>
          <p:nvPr/>
        </p:nvCxnSpPr>
        <p:spPr>
          <a:xfrm>
            <a:off x="6538860" y="1104210"/>
            <a:ext cx="0" cy="1875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6B2933F-6921-44EE-DD1E-FA41FA9E1752}"/>
              </a:ext>
            </a:extLst>
          </p:cNvPr>
          <p:cNvCxnSpPr>
            <a:cxnSpLocks/>
          </p:cNvCxnSpPr>
          <p:nvPr/>
        </p:nvCxnSpPr>
        <p:spPr>
          <a:xfrm flipH="1">
            <a:off x="6538860" y="2979909"/>
            <a:ext cx="23839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re 5">
            <a:extLst>
              <a:ext uri="{FF2B5EF4-FFF2-40B4-BE49-F238E27FC236}">
                <a16:creationId xmlns:a16="http://schemas.microsoft.com/office/drawing/2014/main" id="{E19E1E91-EBDE-E45E-7C92-1B6E0D1008DB}"/>
              </a:ext>
            </a:extLst>
          </p:cNvPr>
          <p:cNvSpPr txBox="1">
            <a:spLocks/>
          </p:cNvSpPr>
          <p:nvPr/>
        </p:nvSpPr>
        <p:spPr>
          <a:xfrm>
            <a:off x="818907" y="155451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Des Français partagés sur l’influence du couple franco-allemand en Europe</a:t>
            </a:r>
            <a:endParaRPr lang="fr-FR" sz="2000" b="0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11CB08B-23FF-EDBD-DD32-F63D1BD61507}"/>
              </a:ext>
            </a:extLst>
          </p:cNvPr>
          <p:cNvSpPr txBox="1"/>
          <p:nvPr/>
        </p:nvSpPr>
        <p:spPr>
          <a:xfrm>
            <a:off x="6945849" y="4762037"/>
            <a:ext cx="17892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</a:t>
            </a:r>
          </a:p>
          <a:p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Nouvelle question 2022</a:t>
            </a:r>
            <a:endParaRPr lang="fr-FR" sz="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220374-5027-AF53-DD9A-80F150268C0A}"/>
              </a:ext>
            </a:extLst>
          </p:cNvPr>
          <p:cNvSpPr txBox="1"/>
          <p:nvPr/>
        </p:nvSpPr>
        <p:spPr>
          <a:xfrm>
            <a:off x="2156392" y="3930982"/>
            <a:ext cx="3716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bg2"/>
                </a:solidFill>
                <a:sym typeface="Wingdings" panose="05000000000000000000" pitchFamily="2" charset="2"/>
              </a:rPr>
              <a:t>(=)</a:t>
            </a:r>
            <a:endParaRPr lang="fr-FR" sz="900" i="1" dirty="0">
              <a:solidFill>
                <a:schemeClr val="bg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06B663-B46F-E692-78C7-F4BB3D3C1E52}"/>
              </a:ext>
            </a:extLst>
          </p:cNvPr>
          <p:cNvSpPr txBox="1"/>
          <p:nvPr/>
        </p:nvSpPr>
        <p:spPr>
          <a:xfrm>
            <a:off x="2812226" y="4192990"/>
            <a:ext cx="7125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00B050"/>
                </a:solidFill>
                <a:sym typeface="Wingdings" panose="05000000000000000000" pitchFamily="2" charset="2"/>
              </a:rPr>
              <a:t>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(+7</a:t>
            </a:r>
            <a:r>
              <a:rPr lang="fr-FR" sz="900" i="1" dirty="0">
                <a:solidFill>
                  <a:schemeClr val="bg2"/>
                </a:solidFill>
                <a:latin typeface="Century Gothic" panose="020F0302020204030204"/>
                <a:sym typeface="Wingdings" panose="05000000000000000000" pitchFamily="2" charset="2"/>
              </a:rPr>
              <a:t>p</a:t>
            </a: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ts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)</a:t>
            </a:r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806CCB6-27B5-52B9-CA6D-0FEB10D221D0}"/>
              </a:ext>
            </a:extLst>
          </p:cNvPr>
          <p:cNvSpPr txBox="1"/>
          <p:nvPr/>
        </p:nvSpPr>
        <p:spPr>
          <a:xfrm>
            <a:off x="3636977" y="2269686"/>
            <a:ext cx="7371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  <a:sym typeface="Wingdings" panose="05000000000000000000" pitchFamily="2" charset="2"/>
              </a:rPr>
              <a:t> </a:t>
            </a:r>
            <a:r>
              <a:rPr lang="fr-FR" sz="900" i="1" dirty="0">
                <a:solidFill>
                  <a:schemeClr val="bg2"/>
                </a:solidFill>
                <a:sym typeface="Wingdings" panose="05000000000000000000" pitchFamily="2" charset="2"/>
              </a:rPr>
              <a:t>(-11pts)</a:t>
            </a:r>
            <a:endParaRPr lang="fr-FR" sz="1200" i="1" dirty="0">
              <a:solidFill>
                <a:schemeClr val="bg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C0215F-30CC-0D6C-B6E2-B8EAD816B6A3}"/>
              </a:ext>
            </a:extLst>
          </p:cNvPr>
          <p:cNvSpPr txBox="1"/>
          <p:nvPr/>
        </p:nvSpPr>
        <p:spPr>
          <a:xfrm>
            <a:off x="94430" y="730392"/>
            <a:ext cx="893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Q13. Selon vous, quelle influence a le couple franco-allemand en Europe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(n=1203)/ Jeunes 18-24 ans (n=301)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692A9DA-C1B5-2083-E070-53D651F99414}"/>
              </a:ext>
            </a:extLst>
          </p:cNvPr>
          <p:cNvSpPr txBox="1"/>
          <p:nvPr/>
        </p:nvSpPr>
        <p:spPr>
          <a:xfrm>
            <a:off x="4005536" y="1258022"/>
            <a:ext cx="1870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</a:rPr>
              <a:t>Il fait progresser la puissance de l’Europe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08A5A0-5AA1-8C68-014E-097C00C87661}"/>
              </a:ext>
            </a:extLst>
          </p:cNvPr>
          <p:cNvSpPr txBox="1"/>
          <p:nvPr/>
        </p:nvSpPr>
        <p:spPr>
          <a:xfrm>
            <a:off x="50443" y="3949764"/>
            <a:ext cx="2148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solidFill>
                  <a:schemeClr val="accent4"/>
                </a:solidFill>
              </a:rPr>
              <a:t>Il freine la puissance de l’Europe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1F92799-EF80-48DA-4E1C-65047A90DAF6}"/>
              </a:ext>
            </a:extLst>
          </p:cNvPr>
          <p:cNvSpPr txBox="1"/>
          <p:nvPr/>
        </p:nvSpPr>
        <p:spPr>
          <a:xfrm>
            <a:off x="4297490" y="3725043"/>
            <a:ext cx="294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D966"/>
                </a:solidFill>
              </a:rPr>
              <a:t>Il n’a pas vraiment d’influence sur la puissance de l’Europe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4C1DCB5-0515-D12B-E15C-BAE548E9EAD4}"/>
              </a:ext>
            </a:extLst>
          </p:cNvPr>
          <p:cNvSpPr txBox="1"/>
          <p:nvPr/>
        </p:nvSpPr>
        <p:spPr>
          <a:xfrm>
            <a:off x="563369" y="2008076"/>
            <a:ext cx="1283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Vous ne savez pas</a:t>
            </a:r>
          </a:p>
        </p:txBody>
      </p:sp>
    </p:spTree>
    <p:extLst>
      <p:ext uri="{BB962C8B-B14F-4D97-AF65-F5344CB8AC3E}">
        <p14:creationId xmlns:p14="http://schemas.microsoft.com/office/powerpoint/2010/main" val="209526396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38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F778FD8-6CD3-00B5-844F-192E96D3B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087755"/>
              </p:ext>
            </p:extLst>
          </p:nvPr>
        </p:nvGraphicFramePr>
        <p:xfrm>
          <a:off x="1354598" y="1175327"/>
          <a:ext cx="6390561" cy="390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F43493BD-83AD-88C8-CCB5-EF71FD1719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646" y="1716658"/>
            <a:ext cx="304025" cy="3040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1BEC39-9B35-D999-44D1-3978734321F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308" y="2440822"/>
            <a:ext cx="304025" cy="304025"/>
          </a:xfrm>
          <a:prstGeom prst="rect">
            <a:avLst/>
          </a:prstGeom>
        </p:spPr>
      </p:pic>
      <p:pic>
        <p:nvPicPr>
          <p:cNvPr id="1026" name="Picture 2" descr="Germany and France flags">
            <a:extLst>
              <a:ext uri="{FF2B5EF4-FFF2-40B4-BE49-F238E27FC236}">
                <a16:creationId xmlns:a16="http://schemas.microsoft.com/office/drawing/2014/main" id="{E224E08A-F131-0359-1619-E46FDC05A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6" b="19147"/>
          <a:stretch/>
        </p:blipFill>
        <p:spPr bwMode="auto">
          <a:xfrm>
            <a:off x="1576549" y="1145483"/>
            <a:ext cx="609705" cy="5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D93431F-DB87-3C9C-7D0F-6BFBD564EC6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588" y="3503553"/>
            <a:ext cx="304025" cy="3040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40881C0-2AB7-E289-3C02-414ADEB5079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537" y="2802904"/>
            <a:ext cx="304025" cy="3040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74FDF29-245C-C8BA-03AF-F37A9661EA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828" y="2073806"/>
            <a:ext cx="304025" cy="304025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0A3020E-D704-67BB-41E2-7A7AD3A3B39D}"/>
              </a:ext>
            </a:extLst>
          </p:cNvPr>
          <p:cNvSpPr/>
          <p:nvPr/>
        </p:nvSpPr>
        <p:spPr>
          <a:xfrm>
            <a:off x="937452" y="1236685"/>
            <a:ext cx="6390561" cy="1204137"/>
          </a:xfrm>
          <a:prstGeom prst="round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CB849E38-C3C4-2305-AA14-4F10C9BE92C9}"/>
              </a:ext>
            </a:extLst>
          </p:cNvPr>
          <p:cNvSpPr txBox="1">
            <a:spLocks/>
          </p:cNvSpPr>
          <p:nvPr/>
        </p:nvSpPr>
        <p:spPr>
          <a:xfrm>
            <a:off x="818907" y="84694"/>
            <a:ext cx="8298968" cy="66479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Pays les plus engagés pour faire avancer la construction européenne :</a:t>
            </a:r>
            <a:br>
              <a:rPr lang="fr-FR" sz="1800" dirty="0"/>
            </a:br>
            <a:r>
              <a:rPr lang="fr-FR" sz="1800" dirty="0"/>
              <a:t>le couple franco-allemand et la France restent en tête bien qu’ils perdent de l’influence par rapport aux autres pays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C1912B-7B97-302F-0E01-39DF1BED1681}"/>
              </a:ext>
            </a:extLst>
          </p:cNvPr>
          <p:cNvSpPr txBox="1"/>
          <p:nvPr/>
        </p:nvSpPr>
        <p:spPr>
          <a:xfrm>
            <a:off x="94430" y="730392"/>
            <a:ext cx="893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Q18. Selon vous, quel pays s’engage actuellement le plus pour faire avancer la construction européenne ? 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</a:t>
            </a:r>
          </a:p>
        </p:txBody>
      </p:sp>
      <p:pic>
        <p:nvPicPr>
          <p:cNvPr id="7" name="Image 6" descr="Une image contenant cercle&#10;&#10;Description générée automatiquement">
            <a:extLst>
              <a:ext uri="{FF2B5EF4-FFF2-40B4-BE49-F238E27FC236}">
                <a16:creationId xmlns:a16="http://schemas.microsoft.com/office/drawing/2014/main" id="{24BBB94E-C31B-16F7-86BD-97009B76123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563" y="3883181"/>
            <a:ext cx="304025" cy="3040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CC03C16-50B3-D7D3-0F21-2D354AD83B08}"/>
              </a:ext>
            </a:extLst>
          </p:cNvPr>
          <p:cNvSpPr txBox="1"/>
          <p:nvPr/>
        </p:nvSpPr>
        <p:spPr>
          <a:xfrm>
            <a:off x="6258282" y="1427078"/>
            <a:ext cx="7116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(-4pts)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A43AF1C-7EA7-8B70-89C1-CCD77036DC39}"/>
              </a:ext>
            </a:extLst>
          </p:cNvPr>
          <p:cNvSpPr txBox="1"/>
          <p:nvPr/>
        </p:nvSpPr>
        <p:spPr>
          <a:xfrm>
            <a:off x="5999534" y="1779680"/>
            <a:ext cx="7116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1200" dirty="0">
                <a:solidFill>
                  <a:schemeClr val="accent6"/>
                </a:solidFill>
                <a:sym typeface="Wingdings" panose="05000000000000000000" pitchFamily="2" charset="2"/>
              </a:rPr>
              <a:t> 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(-</a:t>
            </a:r>
            <a:r>
              <a:rPr lang="fr-FR" sz="900" i="1" dirty="0">
                <a:solidFill>
                  <a:schemeClr val="accent6"/>
                </a:solidFill>
                <a:latin typeface="Century Gothic" panose="020F0302020204030204"/>
                <a:sym typeface="Wingdings" panose="05000000000000000000" pitchFamily="2" charset="2"/>
              </a:rPr>
              <a:t>7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pts)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E26F5BC-A7D6-386F-69AB-E529BA5B0863}"/>
              </a:ext>
            </a:extLst>
          </p:cNvPr>
          <p:cNvSpPr txBox="1"/>
          <p:nvPr/>
        </p:nvSpPr>
        <p:spPr>
          <a:xfrm>
            <a:off x="5818721" y="2137594"/>
            <a:ext cx="7116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(+1pt)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00B265A-560F-EAEF-8498-764FE4C60D7B}"/>
              </a:ext>
            </a:extLst>
          </p:cNvPr>
          <p:cNvSpPr txBox="1"/>
          <p:nvPr/>
        </p:nvSpPr>
        <p:spPr>
          <a:xfrm>
            <a:off x="5370055" y="2514015"/>
            <a:ext cx="7116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</a:t>
            </a:r>
            <a:r>
              <a:rPr lang="fr-FR" sz="900" i="1" dirty="0">
                <a:solidFill>
                  <a:schemeClr val="accent6"/>
                </a:solidFill>
                <a:latin typeface="Century Gothic" panose="020F0302020204030204"/>
                <a:sym typeface="Wingdings" panose="05000000000000000000" pitchFamily="2" charset="2"/>
              </a:rPr>
              <a:t>2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pts)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A343302-67B0-1636-BA72-6C41B706882D}"/>
              </a:ext>
            </a:extLst>
          </p:cNvPr>
          <p:cNvSpPr txBox="1"/>
          <p:nvPr/>
        </p:nvSpPr>
        <p:spPr>
          <a:xfrm>
            <a:off x="5194929" y="2868401"/>
            <a:ext cx="7116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</a:t>
            </a:r>
            <a:r>
              <a:rPr lang="fr-FR" sz="900" i="1" dirty="0">
                <a:solidFill>
                  <a:schemeClr val="accent6"/>
                </a:solidFill>
                <a:latin typeface="Century Gothic" panose="020F0302020204030204"/>
                <a:sym typeface="Wingdings" panose="05000000000000000000" pitchFamily="2" charset="2"/>
              </a:rPr>
              <a:t>=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)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DDFBDD0-7CF3-7B3D-F6E4-AFC1D61317DD}"/>
              </a:ext>
            </a:extLst>
          </p:cNvPr>
          <p:cNvSpPr txBox="1"/>
          <p:nvPr/>
        </p:nvSpPr>
        <p:spPr>
          <a:xfrm>
            <a:off x="5194928" y="3229729"/>
            <a:ext cx="7116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(+2pts)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9ABE41D-309C-770A-AC01-DE6E8EB26063}"/>
              </a:ext>
            </a:extLst>
          </p:cNvPr>
          <p:cNvSpPr txBox="1"/>
          <p:nvPr/>
        </p:nvSpPr>
        <p:spPr>
          <a:xfrm>
            <a:off x="5129025" y="3588459"/>
            <a:ext cx="7116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(+1pt)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E9BE450-F185-947E-B956-161E27C6395D}"/>
              </a:ext>
            </a:extLst>
          </p:cNvPr>
          <p:cNvSpPr txBox="1"/>
          <p:nvPr/>
        </p:nvSpPr>
        <p:spPr>
          <a:xfrm>
            <a:off x="5749110" y="4326722"/>
            <a:ext cx="7116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(+2pts)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23CE345-B910-8A4F-C358-4D930F3ACFEB}"/>
              </a:ext>
            </a:extLst>
          </p:cNvPr>
          <p:cNvSpPr txBox="1"/>
          <p:nvPr/>
        </p:nvSpPr>
        <p:spPr>
          <a:xfrm>
            <a:off x="7125814" y="4668142"/>
            <a:ext cx="7116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(+3pts)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372AFD3-B301-39AA-7798-8C0BBF7095CC}"/>
              </a:ext>
            </a:extLst>
          </p:cNvPr>
          <p:cNvSpPr txBox="1"/>
          <p:nvPr/>
        </p:nvSpPr>
        <p:spPr>
          <a:xfrm>
            <a:off x="5129025" y="3919777"/>
            <a:ext cx="71161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accent6"/>
                </a:solidFill>
                <a:latin typeface="Century Gothic" panose="020F0302020204030204"/>
                <a:sym typeface="Wingdings" panose="05000000000000000000" pitchFamily="2" charset="2"/>
              </a:rPr>
              <a:t>Nouveau</a:t>
            </a:r>
            <a:endParaRPr lang="fr-FR" sz="1200" dirty="0">
              <a:solidFill>
                <a:schemeClr val="accent6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4383FEF-1DCA-FC57-FEC5-2F857260E092}"/>
              </a:ext>
            </a:extLst>
          </p:cNvPr>
          <p:cNvSpPr txBox="1"/>
          <p:nvPr/>
        </p:nvSpPr>
        <p:spPr>
          <a:xfrm>
            <a:off x="6969899" y="4915852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</a:t>
            </a:r>
          </a:p>
        </p:txBody>
      </p:sp>
    </p:spTree>
    <p:extLst>
      <p:ext uri="{BB962C8B-B14F-4D97-AF65-F5344CB8AC3E}">
        <p14:creationId xmlns:p14="http://schemas.microsoft.com/office/powerpoint/2010/main" val="288751127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CD60F8-246F-E3A8-376D-5F5B24C3E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39</a:t>
            </a:fld>
            <a:endParaRPr lang="fr-FR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3303B46C-0E50-F3E7-B2F4-EE7E2B43D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0580528"/>
              </p:ext>
            </p:extLst>
          </p:nvPr>
        </p:nvGraphicFramePr>
        <p:xfrm>
          <a:off x="69353" y="1000278"/>
          <a:ext cx="8396895" cy="369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DB1533B-D0B1-5082-6383-A2E3AB5AC104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1DD00B-FACB-42A9-C7AE-DE9AB9B18B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691" y="1973137"/>
            <a:ext cx="304025" cy="3040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0A221FA-01EB-2CE2-EAA0-C8B478E034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692" y="2580672"/>
            <a:ext cx="304025" cy="304025"/>
          </a:xfrm>
          <a:prstGeom prst="rect">
            <a:avLst/>
          </a:prstGeom>
        </p:spPr>
      </p:pic>
      <p:pic>
        <p:nvPicPr>
          <p:cNvPr id="9" name="Picture 2" descr="Germany and France flags">
            <a:extLst>
              <a:ext uri="{FF2B5EF4-FFF2-40B4-BE49-F238E27FC236}">
                <a16:creationId xmlns:a16="http://schemas.microsoft.com/office/drawing/2014/main" id="{5E29946E-E9FA-5579-51F8-C5A1B9A8F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6" b="19147"/>
          <a:stretch/>
        </p:blipFill>
        <p:spPr bwMode="auto">
          <a:xfrm>
            <a:off x="5656126" y="1282291"/>
            <a:ext cx="609705" cy="5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94A8CDC-1762-8D4D-9F53-92011B81A0B3}"/>
              </a:ext>
            </a:extLst>
          </p:cNvPr>
          <p:cNvSpPr txBox="1"/>
          <p:nvPr/>
        </p:nvSpPr>
        <p:spPr>
          <a:xfrm rot="20905344">
            <a:off x="4503926" y="2929573"/>
            <a:ext cx="2569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56D1024-FBF9-F26C-B251-89C4520642FA}"/>
              </a:ext>
            </a:extLst>
          </p:cNvPr>
          <p:cNvSpPr txBox="1"/>
          <p:nvPr/>
        </p:nvSpPr>
        <p:spPr>
          <a:xfrm rot="1268876">
            <a:off x="4693958" y="3591653"/>
            <a:ext cx="2960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sym typeface="Wingdings" panose="05000000000000000000" pitchFamily="2" charset="2"/>
              </a:rPr>
              <a:t></a:t>
            </a:r>
            <a:endParaRPr lang="fr-FR" sz="1100" i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BC7975-9077-4FAF-4671-5C8C466B7AA0}"/>
              </a:ext>
            </a:extLst>
          </p:cNvPr>
          <p:cNvSpPr txBox="1"/>
          <p:nvPr/>
        </p:nvSpPr>
        <p:spPr>
          <a:xfrm rot="19684049">
            <a:off x="4713489" y="4048829"/>
            <a:ext cx="2569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0D69E6-4A66-4EC4-9D33-F638260DC7A2}"/>
              </a:ext>
            </a:extLst>
          </p:cNvPr>
          <p:cNvSpPr txBox="1"/>
          <p:nvPr/>
        </p:nvSpPr>
        <p:spPr>
          <a:xfrm>
            <a:off x="758193" y="673168"/>
            <a:ext cx="314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Évolutions depuis 2018</a:t>
            </a:r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C83D8ECD-ED81-2486-3FFA-90EFC9A7138C}"/>
              </a:ext>
            </a:extLst>
          </p:cNvPr>
          <p:cNvSpPr txBox="1">
            <a:spLocks/>
          </p:cNvSpPr>
          <p:nvPr/>
        </p:nvSpPr>
        <p:spPr>
          <a:xfrm>
            <a:off x="818907" y="170199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 poids du couple franco-allemand dans la dynamique européenne est au plus bas depuis 2018</a:t>
            </a:r>
          </a:p>
        </p:txBody>
      </p:sp>
    </p:spTree>
    <p:extLst>
      <p:ext uri="{BB962C8B-B14F-4D97-AF65-F5344CB8AC3E}">
        <p14:creationId xmlns:p14="http://schemas.microsoft.com/office/powerpoint/2010/main" val="14687541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F778FD8-6CD3-00B5-844F-192E96D3B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630552"/>
              </p:ext>
            </p:extLst>
          </p:nvPr>
        </p:nvGraphicFramePr>
        <p:xfrm>
          <a:off x="4043719" y="923144"/>
          <a:ext cx="4997500" cy="390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425D16C-FF81-AB29-E31B-6C6B6073CD68}"/>
              </a:ext>
            </a:extLst>
          </p:cNvPr>
          <p:cNvSpPr/>
          <p:nvPr/>
        </p:nvSpPr>
        <p:spPr>
          <a:xfrm>
            <a:off x="4177145" y="1096867"/>
            <a:ext cx="4620689" cy="2034260"/>
          </a:xfrm>
          <a:prstGeom prst="round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9E17B9B-A2FA-F91F-5743-250D296E8E49}"/>
              </a:ext>
            </a:extLst>
          </p:cNvPr>
          <p:cNvGrpSpPr/>
          <p:nvPr/>
        </p:nvGrpSpPr>
        <p:grpSpPr>
          <a:xfrm>
            <a:off x="527539" y="1427078"/>
            <a:ext cx="3440892" cy="3372210"/>
            <a:chOff x="154378" y="1893223"/>
            <a:chExt cx="3440892" cy="3372210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6003E566-76B9-649A-791F-BB5404E9D3B0}"/>
                </a:ext>
              </a:extLst>
            </p:cNvPr>
            <p:cNvGrpSpPr/>
            <p:nvPr/>
          </p:nvGrpSpPr>
          <p:grpSpPr>
            <a:xfrm>
              <a:off x="573552" y="1893223"/>
              <a:ext cx="2678596" cy="1320177"/>
              <a:chOff x="896559" y="1112287"/>
              <a:chExt cx="2678596" cy="1320177"/>
            </a:xfrm>
          </p:grpSpPr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72B0BCDF-9AA3-7A75-E63F-57E24B20FB03}"/>
                  </a:ext>
                </a:extLst>
              </p:cNvPr>
              <p:cNvSpPr/>
              <p:nvPr/>
            </p:nvSpPr>
            <p:spPr>
              <a:xfrm>
                <a:off x="896559" y="1194721"/>
                <a:ext cx="2678596" cy="120074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B23C39F-BE16-7A70-5C7A-F72B0680860F}"/>
                  </a:ext>
                </a:extLst>
              </p:cNvPr>
              <p:cNvSpPr txBox="1"/>
              <p:nvPr/>
            </p:nvSpPr>
            <p:spPr>
              <a:xfrm>
                <a:off x="897657" y="1112287"/>
                <a:ext cx="2600349" cy="1320177"/>
              </a:xfrm>
              <a:prstGeom prst="round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fr-FR" sz="8000" b="1" dirty="0">
                    <a:solidFill>
                      <a:schemeClr val="accent1"/>
                    </a:solidFill>
                  </a:rPr>
                  <a:t>58%</a:t>
                </a:r>
              </a:p>
            </p:txBody>
          </p: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7137943-768F-386F-558A-5EDA86016BE1}"/>
                </a:ext>
              </a:extLst>
            </p:cNvPr>
            <p:cNvSpPr txBox="1"/>
            <p:nvPr/>
          </p:nvSpPr>
          <p:spPr>
            <a:xfrm>
              <a:off x="154378" y="3264885"/>
              <a:ext cx="3440892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4"/>
                  </a:solidFill>
                  <a:latin typeface="+mj-lt"/>
                </a:rPr>
                <a:t> </a:t>
              </a:r>
              <a:r>
                <a:rPr lang="fr-FR" sz="2400" b="1" dirty="0">
                  <a:solidFill>
                    <a:schemeClr val="bg1">
                      <a:lumMod val="50000"/>
                    </a:schemeClr>
                  </a:solidFill>
                </a:rPr>
                <a:t>DES FRANÇAIS.ES SE SONT DÉJÀ </a:t>
              </a:r>
              <a:r>
                <a:rPr lang="fr-FR" sz="2400" b="1" dirty="0"/>
                <a:t>RENDU.ES EN ALLEMAGNE</a:t>
              </a:r>
            </a:p>
            <a:p>
              <a:pPr algn="ctr"/>
              <a:endParaRPr lang="fr-FR" sz="2400" b="1" dirty="0"/>
            </a:p>
            <a:p>
              <a:pPr algn="ctr"/>
              <a:endParaRPr lang="fr-FR" sz="2400" b="1" dirty="0"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A8096304-BF8F-11A3-DC61-F67E047A4587}"/>
              </a:ext>
            </a:extLst>
          </p:cNvPr>
          <p:cNvSpPr txBox="1"/>
          <p:nvPr/>
        </p:nvSpPr>
        <p:spPr>
          <a:xfrm>
            <a:off x="2908744" y="2471096"/>
            <a:ext cx="6980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(-5pts)</a:t>
            </a:r>
            <a:endParaRPr lang="fr-FR" sz="11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6AD6CD0-51E8-A138-E9ED-4213655CC9EE}"/>
              </a:ext>
            </a:extLst>
          </p:cNvPr>
          <p:cNvSpPr txBox="1"/>
          <p:nvPr/>
        </p:nvSpPr>
        <p:spPr>
          <a:xfrm>
            <a:off x="1379583" y="4106320"/>
            <a:ext cx="18128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lang="fr-FR" sz="10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sz="1000" dirty="0">
                <a:sym typeface="Wingdings" panose="05000000000000000000" pitchFamily="2" charset="2"/>
              </a:rPr>
              <a:t>Parle allemand : </a:t>
            </a:r>
            <a:r>
              <a:rPr lang="fr-FR" sz="1000" b="1" dirty="0">
                <a:sym typeface="Wingdings" panose="05000000000000000000" pitchFamily="2" charset="2"/>
              </a:rPr>
              <a:t>88%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+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Région Grand-Est :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77%</a:t>
            </a:r>
            <a:endParaRPr kumimoji="0" lang="fr-FR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90EC49-5202-23FD-69D9-C2B78AA8574B}"/>
              </a:ext>
            </a:extLst>
          </p:cNvPr>
          <p:cNvSpPr txBox="1"/>
          <p:nvPr/>
        </p:nvSpPr>
        <p:spPr>
          <a:xfrm>
            <a:off x="94430" y="730392"/>
            <a:ext cx="856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Q19. A quelle(s) occasion(s) êtes-vous allé(e) en Allemagne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25" name="Titre 5">
            <a:extLst>
              <a:ext uri="{FF2B5EF4-FFF2-40B4-BE49-F238E27FC236}">
                <a16:creationId xmlns:a16="http://schemas.microsoft.com/office/drawing/2014/main" id="{4DC85D3F-3579-0214-60EC-5BF50272F5D1}"/>
              </a:ext>
            </a:extLst>
          </p:cNvPr>
          <p:cNvSpPr txBox="1">
            <a:spLocks/>
          </p:cNvSpPr>
          <p:nvPr/>
        </p:nvSpPr>
        <p:spPr>
          <a:xfrm>
            <a:off x="818907" y="416422"/>
            <a:ext cx="8298968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6 Français sur 10 se sont déjà rendu en Allemagne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CCAB757-FD13-5296-DE1B-E36E6EDBD57D}"/>
              </a:ext>
            </a:extLst>
          </p:cNvPr>
          <p:cNvSpPr txBox="1"/>
          <p:nvPr/>
        </p:nvSpPr>
        <p:spPr>
          <a:xfrm>
            <a:off x="6945849" y="4904276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</a:t>
            </a:r>
            <a:endParaRPr lang="fr-FR" sz="800" dirty="0"/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1CF0CED8-D6B5-0D91-1C1E-3765EED63906}"/>
              </a:ext>
            </a:extLst>
          </p:cNvPr>
          <p:cNvSpPr/>
          <p:nvPr/>
        </p:nvSpPr>
        <p:spPr>
          <a:xfrm>
            <a:off x="3514942" y="3717348"/>
            <a:ext cx="856586" cy="118920"/>
          </a:xfrm>
          <a:custGeom>
            <a:avLst/>
            <a:gdLst>
              <a:gd name="connsiteX0" fmla="*/ 0 w 1234440"/>
              <a:gd name="connsiteY0" fmla="*/ 160020 h 160020"/>
              <a:gd name="connsiteX1" fmla="*/ 1028700 w 1234440"/>
              <a:gd name="connsiteY1" fmla="*/ 38100 h 160020"/>
              <a:gd name="connsiteX2" fmla="*/ 1234440 w 1234440"/>
              <a:gd name="connsiteY2" fmla="*/ 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4440" h="160020">
                <a:moveTo>
                  <a:pt x="0" y="160020"/>
                </a:moveTo>
                <a:lnTo>
                  <a:pt x="1028700" y="38100"/>
                </a:lnTo>
                <a:cubicBezTo>
                  <a:pt x="1234440" y="11430"/>
                  <a:pt x="1234440" y="5715"/>
                  <a:pt x="123444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riangle isocèle 47">
            <a:extLst>
              <a:ext uri="{FF2B5EF4-FFF2-40B4-BE49-F238E27FC236}">
                <a16:creationId xmlns:a16="http://schemas.microsoft.com/office/drawing/2014/main" id="{57AA57FD-8F92-9850-CD80-AF42BA1D851F}"/>
              </a:ext>
            </a:extLst>
          </p:cNvPr>
          <p:cNvSpPr/>
          <p:nvPr/>
        </p:nvSpPr>
        <p:spPr>
          <a:xfrm rot="4775050">
            <a:off x="4302687" y="3684077"/>
            <a:ext cx="96093" cy="85788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362021-6A4F-64C8-231A-0E0A5DC50AC4}"/>
              </a:ext>
            </a:extLst>
          </p:cNvPr>
          <p:cNvSpPr txBox="1"/>
          <p:nvPr/>
        </p:nvSpPr>
        <p:spPr>
          <a:xfrm>
            <a:off x="2782186" y="2467145"/>
            <a:ext cx="3290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55575187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40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F778FD8-6CD3-00B5-844F-192E96D3B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439378"/>
              </p:ext>
            </p:extLst>
          </p:nvPr>
        </p:nvGraphicFramePr>
        <p:xfrm>
          <a:off x="1067004" y="1137826"/>
          <a:ext cx="6662380" cy="390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F43493BD-83AD-88C8-CCB5-EF71FD1719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734" y="1576021"/>
            <a:ext cx="304025" cy="3040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1BEC39-9B35-D999-44D1-3978734321F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943" y="2360971"/>
            <a:ext cx="304025" cy="304025"/>
          </a:xfrm>
          <a:prstGeom prst="rect">
            <a:avLst/>
          </a:prstGeom>
        </p:spPr>
      </p:pic>
      <p:pic>
        <p:nvPicPr>
          <p:cNvPr id="1026" name="Picture 2" descr="Germany and France flags">
            <a:extLst>
              <a:ext uri="{FF2B5EF4-FFF2-40B4-BE49-F238E27FC236}">
                <a16:creationId xmlns:a16="http://schemas.microsoft.com/office/drawing/2014/main" id="{E224E08A-F131-0359-1619-E46FDC05A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6" b="19147"/>
          <a:stretch/>
        </p:blipFill>
        <p:spPr bwMode="auto">
          <a:xfrm>
            <a:off x="1280477" y="1094131"/>
            <a:ext cx="609705" cy="5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D93431F-DB87-3C9C-7D0F-6BFBD564EC6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929" y="3508965"/>
            <a:ext cx="304025" cy="3040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40881C0-2AB7-E289-3C02-414ADEB5079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956" y="2753446"/>
            <a:ext cx="304025" cy="3040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74FDF29-245C-C8BA-03AF-F37A9661EA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004" y="1968496"/>
            <a:ext cx="304025" cy="304025"/>
          </a:xfrm>
          <a:prstGeom prst="rect">
            <a:avLst/>
          </a:prstGeom>
        </p:spPr>
      </p:pic>
      <p:sp>
        <p:nvSpPr>
          <p:cNvPr id="7" name="ZoneTexte 1">
            <a:extLst>
              <a:ext uri="{FF2B5EF4-FFF2-40B4-BE49-F238E27FC236}">
                <a16:creationId xmlns:a16="http://schemas.microsoft.com/office/drawing/2014/main" id="{F8206CF1-A774-8D52-2CFB-5AA35023BAFD}"/>
              </a:ext>
            </a:extLst>
          </p:cNvPr>
          <p:cNvSpPr txBox="1"/>
          <p:nvPr/>
        </p:nvSpPr>
        <p:spPr>
          <a:xfrm>
            <a:off x="7903445" y="2839260"/>
            <a:ext cx="750340" cy="77307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fr-FR" sz="900" dirty="0"/>
              <a:t>Ensemble</a:t>
            </a:r>
          </a:p>
          <a:p>
            <a:r>
              <a:rPr lang="fr-FR" sz="900" dirty="0"/>
              <a:t>18-24 ans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A8C7A-DFAD-C830-CAC0-17B272A6562B}"/>
              </a:ext>
            </a:extLst>
          </p:cNvPr>
          <p:cNvSpPr/>
          <p:nvPr/>
        </p:nvSpPr>
        <p:spPr>
          <a:xfrm>
            <a:off x="7847250" y="3072463"/>
            <a:ext cx="78317" cy="75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C0EA5E-1617-CF50-5FE5-1D21111EEF86}"/>
              </a:ext>
            </a:extLst>
          </p:cNvPr>
          <p:cNvSpPr/>
          <p:nvPr/>
        </p:nvSpPr>
        <p:spPr>
          <a:xfrm>
            <a:off x="7847250" y="3257348"/>
            <a:ext cx="78317" cy="75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3" name="Titre 5">
            <a:extLst>
              <a:ext uri="{FF2B5EF4-FFF2-40B4-BE49-F238E27FC236}">
                <a16:creationId xmlns:a16="http://schemas.microsoft.com/office/drawing/2014/main" id="{870347C1-0F1A-15D0-AD42-30D7A677FB19}"/>
              </a:ext>
            </a:extLst>
          </p:cNvPr>
          <p:cNvSpPr txBox="1">
            <a:spLocks/>
          </p:cNvSpPr>
          <p:nvPr/>
        </p:nvSpPr>
        <p:spPr>
          <a:xfrm>
            <a:off x="818907" y="155452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Des jeunes qui soulignent davantage le poids de l’Allemagne</a:t>
            </a:r>
            <a:br>
              <a:rPr lang="fr-FR" dirty="0"/>
            </a:br>
            <a:r>
              <a:rPr lang="fr-FR" dirty="0"/>
              <a:t>dans la construction européenne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09260C-97F2-399E-5388-1946B7464200}"/>
              </a:ext>
            </a:extLst>
          </p:cNvPr>
          <p:cNvSpPr txBox="1"/>
          <p:nvPr/>
        </p:nvSpPr>
        <p:spPr>
          <a:xfrm>
            <a:off x="94430" y="730392"/>
            <a:ext cx="893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Q18. Selon vous, quel pays s’engage actuellement le plus pour faire avancer la construction européenne ? 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</a:p>
        </p:txBody>
      </p:sp>
      <p:pic>
        <p:nvPicPr>
          <p:cNvPr id="10" name="Image 9" descr="Une image contenant cercle&#10;&#10;Description générée automatiquement">
            <a:extLst>
              <a:ext uri="{FF2B5EF4-FFF2-40B4-BE49-F238E27FC236}">
                <a16:creationId xmlns:a16="http://schemas.microsoft.com/office/drawing/2014/main" id="{5CCD53B3-0C86-6AF7-ADDE-38A5B13E668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904" y="3897613"/>
            <a:ext cx="304025" cy="3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139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47B9E9-43A9-4EF1-34CE-4DA80274BD09}"/>
              </a:ext>
            </a:extLst>
          </p:cNvPr>
          <p:cNvSpPr/>
          <p:nvPr/>
        </p:nvSpPr>
        <p:spPr>
          <a:xfrm>
            <a:off x="3924610" y="-1"/>
            <a:ext cx="5272644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304966-243A-503E-5D9B-33DD8842D420}"/>
              </a:ext>
            </a:extLst>
          </p:cNvPr>
          <p:cNvSpPr txBox="1"/>
          <p:nvPr/>
        </p:nvSpPr>
        <p:spPr>
          <a:xfrm>
            <a:off x="18231" y="1526708"/>
            <a:ext cx="370396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chemeClr val="accent1"/>
                </a:solidFill>
              </a:rPr>
              <a:t>QUATRIEME</a:t>
            </a:r>
          </a:p>
          <a:p>
            <a:pPr algn="ctr"/>
            <a:r>
              <a:rPr lang="fr-FR" sz="7200" b="1" dirty="0">
                <a:solidFill>
                  <a:schemeClr val="accent1">
                    <a:lumMod val="50000"/>
                  </a:schemeClr>
                </a:solidFill>
              </a:rPr>
              <a:t>PARTIE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8CC329-4303-7DB7-7CD6-3B21A7AEABC0}"/>
              </a:ext>
            </a:extLst>
          </p:cNvPr>
          <p:cNvSpPr/>
          <p:nvPr/>
        </p:nvSpPr>
        <p:spPr>
          <a:xfrm>
            <a:off x="69850" y="4806950"/>
            <a:ext cx="431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D65C9-BAE1-512C-E86A-281C441D73C9}"/>
              </a:ext>
            </a:extLst>
          </p:cNvPr>
          <p:cNvSpPr/>
          <p:nvPr/>
        </p:nvSpPr>
        <p:spPr>
          <a:xfrm>
            <a:off x="3913218" y="0"/>
            <a:ext cx="5243854" cy="51435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E0D8C-3401-AD1C-3A6C-2659A8D9E72D}"/>
              </a:ext>
            </a:extLst>
          </p:cNvPr>
          <p:cNvSpPr>
            <a:spLocks/>
          </p:cNvSpPr>
          <p:nvPr/>
        </p:nvSpPr>
        <p:spPr>
          <a:xfrm>
            <a:off x="3773819" y="0"/>
            <a:ext cx="1507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5C5BD85-4F06-CFEC-EFDD-2A1D6F62A39E}"/>
              </a:ext>
            </a:extLst>
          </p:cNvPr>
          <p:cNvSpPr txBox="1">
            <a:spLocks/>
          </p:cNvSpPr>
          <p:nvPr/>
        </p:nvSpPr>
        <p:spPr>
          <a:xfrm>
            <a:off x="4168239" y="1"/>
            <a:ext cx="4745562" cy="5143498"/>
          </a:xfrm>
          <a:prstGeom prst="rect">
            <a:avLst/>
          </a:prstGeom>
          <a:noFill/>
        </p:spPr>
        <p:txBody>
          <a:bodyPr wrap="square" lIns="252000" tIns="252000" rIns="252000" bIns="25200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cap="all" dirty="0">
              <a:solidFill>
                <a:schemeClr val="bg2"/>
              </a:solidFill>
            </a:endParaRPr>
          </a:p>
          <a:p>
            <a:endParaRPr lang="fr-FR" sz="3200" cap="all" dirty="0">
              <a:solidFill>
                <a:schemeClr val="bg2"/>
              </a:solidFill>
            </a:endParaRPr>
          </a:p>
          <a:p>
            <a:endParaRPr lang="fr-FR" sz="3200" cap="all" dirty="0">
              <a:solidFill>
                <a:schemeClr val="bg2"/>
              </a:solidFill>
            </a:endParaRPr>
          </a:p>
          <a:p>
            <a:r>
              <a:rPr lang="fr-FR" sz="3200" cap="all" dirty="0">
                <a:solidFill>
                  <a:schemeClr val="bg2"/>
                </a:solidFill>
              </a:rPr>
              <a:t>Questions d’actualité</a:t>
            </a:r>
          </a:p>
          <a:p>
            <a:br>
              <a:rPr lang="fr-FR" sz="4000" dirty="0"/>
            </a:br>
            <a:r>
              <a:rPr lang="fr-FR" b="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Des Français qui connaissent mal la politique allemande</a:t>
            </a:r>
          </a:p>
          <a:p>
            <a:endParaRPr lang="fr-FR" b="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1980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B52639C5-C9B5-4246-DF62-FFA483DF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25221"/>
              </p:ext>
            </p:extLst>
          </p:nvPr>
        </p:nvGraphicFramePr>
        <p:xfrm>
          <a:off x="7847419" y="1178280"/>
          <a:ext cx="789018" cy="3396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018">
                  <a:extLst>
                    <a:ext uri="{9D8B030D-6E8A-4147-A177-3AD203B41FA5}">
                      <a16:colId xmlns:a16="http://schemas.microsoft.com/office/drawing/2014/main" val="4017396545"/>
                    </a:ext>
                  </a:extLst>
                </a:gridCol>
              </a:tblGrid>
              <a:tr h="56604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007175"/>
                  </a:ext>
                </a:extLst>
              </a:tr>
              <a:tr h="56604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3434"/>
                  </a:ext>
                </a:extLst>
              </a:tr>
              <a:tr h="56604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87627"/>
                  </a:ext>
                </a:extLst>
              </a:tr>
              <a:tr h="56604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71661"/>
                  </a:ext>
                </a:extLst>
              </a:tr>
              <a:tr h="56604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858543"/>
                  </a:ext>
                </a:extLst>
              </a:tr>
              <a:tr h="56604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712148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42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86B7C4E-B45C-8EBD-07CE-252E32ED9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723696"/>
              </p:ext>
            </p:extLst>
          </p:nvPr>
        </p:nvGraphicFramePr>
        <p:xfrm>
          <a:off x="106963" y="1139315"/>
          <a:ext cx="7379420" cy="3647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DD6A1258-5433-ECD9-C8BD-4A307B61BF63}"/>
              </a:ext>
            </a:extLst>
          </p:cNvPr>
          <p:cNvSpPr txBox="1"/>
          <p:nvPr/>
        </p:nvSpPr>
        <p:spPr>
          <a:xfrm>
            <a:off x="94430" y="730392"/>
            <a:ext cx="812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Q6B. A titre personnel, diriez-vous que la politique menée par l’Allemagne va dans la bonne ou la mauvaise direction concernant…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034DA03-58DC-1F86-8C70-2C879C73333F}"/>
              </a:ext>
            </a:extLst>
          </p:cNvPr>
          <p:cNvGrpSpPr/>
          <p:nvPr/>
        </p:nvGrpSpPr>
        <p:grpSpPr>
          <a:xfrm>
            <a:off x="7454273" y="793936"/>
            <a:ext cx="1525254" cy="3796382"/>
            <a:chOff x="6387228" y="932452"/>
            <a:chExt cx="1525254" cy="3796382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D67CE04-E06B-C1E9-45AC-A1B3F64268BB}"/>
                </a:ext>
              </a:extLst>
            </p:cNvPr>
            <p:cNvSpPr/>
            <p:nvPr/>
          </p:nvSpPr>
          <p:spPr>
            <a:xfrm>
              <a:off x="6819129" y="1332562"/>
              <a:ext cx="689020" cy="3396272"/>
            </a:xfrm>
            <a:prstGeom prst="round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BFE7532-F984-1F40-9E7D-AC25ED18C65D}"/>
                </a:ext>
              </a:extLst>
            </p:cNvPr>
            <p:cNvSpPr txBox="1"/>
            <p:nvPr/>
          </p:nvSpPr>
          <p:spPr>
            <a:xfrm>
              <a:off x="6387228" y="932452"/>
              <a:ext cx="1525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 La bonne direction - Jeunes 18-24 ans</a:t>
              </a:r>
            </a:p>
          </p:txBody>
        </p:sp>
      </p:grpSp>
      <p:sp>
        <p:nvSpPr>
          <p:cNvPr id="3" name="Titre 5">
            <a:extLst>
              <a:ext uri="{FF2B5EF4-FFF2-40B4-BE49-F238E27FC236}">
                <a16:creationId xmlns:a16="http://schemas.microsoft.com/office/drawing/2014/main" id="{C4070981-73F2-BDE2-4815-616356350059}"/>
              </a:ext>
            </a:extLst>
          </p:cNvPr>
          <p:cNvSpPr txBox="1">
            <a:spLocks/>
          </p:cNvSpPr>
          <p:nvPr/>
        </p:nvSpPr>
        <p:spPr>
          <a:xfrm>
            <a:off x="818907" y="366357"/>
            <a:ext cx="8298968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Des Français qui peinent à se prononcer sur la politique allemande</a:t>
            </a:r>
          </a:p>
        </p:txBody>
      </p:sp>
      <p:sp>
        <p:nvSpPr>
          <p:cNvPr id="7" name="Rectangle : avec coin arrondi et coin rogné en haut 6">
            <a:extLst>
              <a:ext uri="{FF2B5EF4-FFF2-40B4-BE49-F238E27FC236}">
                <a16:creationId xmlns:a16="http://schemas.microsoft.com/office/drawing/2014/main" id="{D394B675-8067-4BD3-E24E-7CF481FA3F2C}"/>
              </a:ext>
            </a:extLst>
          </p:cNvPr>
          <p:cNvSpPr/>
          <p:nvPr/>
        </p:nvSpPr>
        <p:spPr>
          <a:xfrm flipH="1">
            <a:off x="-2" y="4557250"/>
            <a:ext cx="1297859" cy="593623"/>
          </a:xfrm>
          <a:prstGeom prst="snipRoundRect">
            <a:avLst>
              <a:gd name="adj1" fmla="val 39203"/>
              <a:gd name="adj2" fmla="val 0"/>
            </a:avLst>
          </a:prstGeom>
          <a:solidFill>
            <a:srgbClr val="E5EC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b="1" dirty="0">
                <a:solidFill>
                  <a:schemeClr val="accent1">
                    <a:lumMod val="50000"/>
                  </a:schemeClr>
                </a:solidFill>
              </a:rPr>
              <a:t>Nouvelle question 2024</a:t>
            </a:r>
          </a:p>
        </p:txBody>
      </p:sp>
    </p:spTree>
    <p:extLst>
      <p:ext uri="{BB962C8B-B14F-4D97-AF65-F5344CB8AC3E}">
        <p14:creationId xmlns:p14="http://schemas.microsoft.com/office/powerpoint/2010/main" val="123645802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B52639C5-C9B5-4246-DF62-FFA483DF5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542092"/>
              </p:ext>
            </p:extLst>
          </p:nvPr>
        </p:nvGraphicFramePr>
        <p:xfrm>
          <a:off x="7855302" y="1194046"/>
          <a:ext cx="789018" cy="3304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9018">
                  <a:extLst>
                    <a:ext uri="{9D8B030D-6E8A-4147-A177-3AD203B41FA5}">
                      <a16:colId xmlns:a16="http://schemas.microsoft.com/office/drawing/2014/main" val="4017396545"/>
                    </a:ext>
                  </a:extLst>
                </a:gridCol>
              </a:tblGrid>
              <a:tr h="11015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007175"/>
                  </a:ext>
                </a:extLst>
              </a:tr>
              <a:tr h="11015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93434"/>
                  </a:ext>
                </a:extLst>
              </a:tr>
              <a:tr h="11015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87627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43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86B7C4E-B45C-8EBD-07CE-252E32ED9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392930"/>
              </p:ext>
            </p:extLst>
          </p:nvPr>
        </p:nvGraphicFramePr>
        <p:xfrm>
          <a:off x="106963" y="1139315"/>
          <a:ext cx="7379420" cy="3647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re 5">
            <a:extLst>
              <a:ext uri="{FF2B5EF4-FFF2-40B4-BE49-F238E27FC236}">
                <a16:creationId xmlns:a16="http://schemas.microsoft.com/office/drawing/2014/main" id="{149C9B22-32C1-8E3C-9AB0-823534C44B18}"/>
              </a:ext>
            </a:extLst>
          </p:cNvPr>
          <p:cNvSpPr txBox="1">
            <a:spLocks/>
          </p:cNvSpPr>
          <p:nvPr/>
        </p:nvSpPr>
        <p:spPr>
          <a:xfrm>
            <a:off x="818907" y="155453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Même constat sur l’impact d’évènements récents sur la relation France-Allemagne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D6A1258-5433-ECD9-C8BD-4A307B61BF63}"/>
              </a:ext>
            </a:extLst>
          </p:cNvPr>
          <p:cNvSpPr txBox="1"/>
          <p:nvPr/>
        </p:nvSpPr>
        <p:spPr>
          <a:xfrm>
            <a:off x="94430" y="730392"/>
            <a:ext cx="75243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Q17B. Selon vous, chacun des évènements suivants et leurs conséquences ont-ils renforcé, affaibli ou n’ont eu aucune influence sur la coopération franco-allemande ? 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A034DA03-58DC-1F86-8C70-2C879C73333F}"/>
              </a:ext>
            </a:extLst>
          </p:cNvPr>
          <p:cNvGrpSpPr/>
          <p:nvPr/>
        </p:nvGrpSpPr>
        <p:grpSpPr>
          <a:xfrm>
            <a:off x="7618746" y="937627"/>
            <a:ext cx="1262129" cy="3409492"/>
            <a:chOff x="6551701" y="1076143"/>
            <a:chExt cx="1262129" cy="3409492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D67CE04-E06B-C1E9-45AC-A1B3F64268BB}"/>
                </a:ext>
              </a:extLst>
            </p:cNvPr>
            <p:cNvSpPr/>
            <p:nvPr/>
          </p:nvSpPr>
          <p:spPr>
            <a:xfrm>
              <a:off x="6819129" y="1483492"/>
              <a:ext cx="689020" cy="3002143"/>
            </a:xfrm>
            <a:prstGeom prst="roundRect">
              <a:avLst/>
            </a:prstGeom>
            <a:noFill/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BFE7532-F984-1F40-9E7D-AC25ED18C65D}"/>
                </a:ext>
              </a:extLst>
            </p:cNvPr>
            <p:cNvSpPr txBox="1"/>
            <p:nvPr/>
          </p:nvSpPr>
          <p:spPr>
            <a:xfrm>
              <a:off x="6551701" y="1076143"/>
              <a:ext cx="126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 Renforcé Jeunes 18-24 ans</a:t>
              </a:r>
            </a:p>
          </p:txBody>
        </p:sp>
      </p:grpSp>
      <p:sp>
        <p:nvSpPr>
          <p:cNvPr id="7" name="Rectangle : avec coin arrondi et coin rogné en haut 6">
            <a:extLst>
              <a:ext uri="{FF2B5EF4-FFF2-40B4-BE49-F238E27FC236}">
                <a16:creationId xmlns:a16="http://schemas.microsoft.com/office/drawing/2014/main" id="{4DF82CA7-471A-D3B6-F549-82F129410AC3}"/>
              </a:ext>
            </a:extLst>
          </p:cNvPr>
          <p:cNvSpPr/>
          <p:nvPr/>
        </p:nvSpPr>
        <p:spPr>
          <a:xfrm flipH="1">
            <a:off x="-2" y="4557250"/>
            <a:ext cx="1297859" cy="593623"/>
          </a:xfrm>
          <a:prstGeom prst="snipRoundRect">
            <a:avLst>
              <a:gd name="adj1" fmla="val 39203"/>
              <a:gd name="adj2" fmla="val 0"/>
            </a:avLst>
          </a:prstGeom>
          <a:solidFill>
            <a:srgbClr val="E5EC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b="1" dirty="0">
                <a:solidFill>
                  <a:schemeClr val="accent1">
                    <a:lumMod val="50000"/>
                  </a:schemeClr>
                </a:solidFill>
              </a:rPr>
              <a:t>Nouvelle question 2024</a:t>
            </a:r>
          </a:p>
        </p:txBody>
      </p:sp>
    </p:spTree>
    <p:extLst>
      <p:ext uri="{BB962C8B-B14F-4D97-AF65-F5344CB8AC3E}">
        <p14:creationId xmlns:p14="http://schemas.microsoft.com/office/powerpoint/2010/main" val="196139756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4526DD2-10CE-6EA0-2F7F-B859B3A44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318468"/>
              </p:ext>
            </p:extLst>
          </p:nvPr>
        </p:nvGraphicFramePr>
        <p:xfrm>
          <a:off x="-581285" y="1339485"/>
          <a:ext cx="7449370" cy="35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091A67-12B9-1E52-09A6-CB2D723F7EA9}"/>
              </a:ext>
            </a:extLst>
          </p:cNvPr>
          <p:cNvSpPr txBox="1"/>
          <p:nvPr/>
        </p:nvSpPr>
        <p:spPr>
          <a:xfrm>
            <a:off x="7311295" y="1754394"/>
            <a:ext cx="11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n w="12700">
                  <a:noFill/>
                </a:ln>
              </a:rPr>
              <a:t>18-24 ans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60ADA864-CD14-87C6-01D8-C0C7898EA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8372602"/>
              </p:ext>
            </p:extLst>
          </p:nvPr>
        </p:nvGraphicFramePr>
        <p:xfrm>
          <a:off x="6758982" y="1065627"/>
          <a:ext cx="2212370" cy="202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3DFE75CE-2B82-4D29-BCF4-1BD4BF8AD3B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8B06A80-06DC-CC20-90AF-A06997FC98C2}"/>
              </a:ext>
            </a:extLst>
          </p:cNvPr>
          <p:cNvCxnSpPr>
            <a:cxnSpLocks/>
          </p:cNvCxnSpPr>
          <p:nvPr/>
        </p:nvCxnSpPr>
        <p:spPr>
          <a:xfrm>
            <a:off x="6538860" y="1104210"/>
            <a:ext cx="0" cy="1875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6B2933F-6921-44EE-DD1E-FA41FA9E1752}"/>
              </a:ext>
            </a:extLst>
          </p:cNvPr>
          <p:cNvCxnSpPr>
            <a:cxnSpLocks/>
          </p:cNvCxnSpPr>
          <p:nvPr/>
        </p:nvCxnSpPr>
        <p:spPr>
          <a:xfrm flipH="1">
            <a:off x="6538860" y="2979909"/>
            <a:ext cx="23839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re 5">
            <a:extLst>
              <a:ext uri="{FF2B5EF4-FFF2-40B4-BE49-F238E27FC236}">
                <a16:creationId xmlns:a16="http://schemas.microsoft.com/office/drawing/2014/main" id="{E19E1E91-EBDE-E45E-7C92-1B6E0D1008DB}"/>
              </a:ext>
            </a:extLst>
          </p:cNvPr>
          <p:cNvSpPr txBox="1">
            <a:spLocks/>
          </p:cNvSpPr>
          <p:nvPr/>
        </p:nvSpPr>
        <p:spPr>
          <a:xfrm>
            <a:off x="818907" y="155451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Une opinion indécise sur le soutien militaire de l’Allemagne</a:t>
            </a:r>
            <a:br>
              <a:rPr lang="fr-FR" dirty="0"/>
            </a:br>
            <a:r>
              <a:rPr lang="fr-FR" dirty="0"/>
              <a:t>à l’Ukraine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C84A2-03FE-EAA5-B51F-10EF2603D472}"/>
              </a:ext>
            </a:extLst>
          </p:cNvPr>
          <p:cNvSpPr txBox="1"/>
          <p:nvPr/>
        </p:nvSpPr>
        <p:spPr>
          <a:xfrm>
            <a:off x="94429" y="730392"/>
            <a:ext cx="699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Q10B. Pour chacun des deux conflits suivants, diriez-vous que le soutien militaire de l’Allemagne est…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0C3F37-9B27-BA2D-1FAE-5A30FA0A3682}"/>
              </a:ext>
            </a:extLst>
          </p:cNvPr>
          <p:cNvSpPr txBox="1"/>
          <p:nvPr/>
        </p:nvSpPr>
        <p:spPr>
          <a:xfrm>
            <a:off x="94429" y="1174521"/>
            <a:ext cx="614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1400" b="1" dirty="0">
                <a:solidFill>
                  <a:schemeClr val="accent1"/>
                </a:solidFill>
                <a:effectLst/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Le soutien de l’</a:t>
            </a:r>
            <a:r>
              <a:rPr lang="fr-FR" sz="1400" b="1" u="sng" dirty="0">
                <a:solidFill>
                  <a:schemeClr val="accent1"/>
                </a:solidFill>
                <a:effectLst/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Allemagne</a:t>
            </a:r>
            <a:r>
              <a:rPr lang="fr-FR" sz="1400" b="1" dirty="0">
                <a:solidFill>
                  <a:schemeClr val="accent1"/>
                </a:solidFill>
                <a:effectLst/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 à l’Ukraine dans la guerre Ukraine-Russie</a:t>
            </a:r>
            <a:endParaRPr lang="fr-FR" sz="1400" b="1" dirty="0">
              <a:solidFill>
                <a:schemeClr val="accent1"/>
              </a:solidFill>
              <a:effectLst/>
              <a:latin typeface="+mj-lt"/>
              <a:ea typeface="MS Mincho" panose="02020609040205080304" pitchFamily="49" charset="-128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355D3D-FA58-DD48-E7EC-FF976DDB946C}"/>
              </a:ext>
            </a:extLst>
          </p:cNvPr>
          <p:cNvSpPr txBox="1"/>
          <p:nvPr/>
        </p:nvSpPr>
        <p:spPr>
          <a:xfrm>
            <a:off x="3565013" y="3895108"/>
            <a:ext cx="56290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(-</a:t>
            </a:r>
            <a:r>
              <a:rPr lang="fr-FR" sz="900" i="1" dirty="0">
                <a:solidFill>
                  <a:schemeClr val="bg2"/>
                </a:solidFill>
                <a:latin typeface="Century Gothic" panose="020F0302020204030204"/>
                <a:sym typeface="Wingdings" panose="05000000000000000000" pitchFamily="2" charset="2"/>
              </a:rPr>
              <a:t>4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pts)</a:t>
            </a:r>
            <a:endParaRPr lang="fr-FR" sz="900" dirty="0">
              <a:solidFill>
                <a:schemeClr val="bg2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79A2B5-5484-FDB5-8DF0-A31FED8D2C20}"/>
              </a:ext>
            </a:extLst>
          </p:cNvPr>
          <p:cNvSpPr txBox="1"/>
          <p:nvPr/>
        </p:nvSpPr>
        <p:spPr>
          <a:xfrm>
            <a:off x="2165146" y="3909856"/>
            <a:ext cx="5629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bg2"/>
                </a:solidFill>
                <a:sym typeface="Wingdings" panose="05000000000000000000" pitchFamily="2" charset="2"/>
              </a:rPr>
              <a:t>(+1pt)</a:t>
            </a:r>
            <a:endParaRPr lang="fr-FR" sz="900" i="1" dirty="0">
              <a:solidFill>
                <a:schemeClr val="bg2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AC61D78-80FC-F997-7D98-9504AE449A88}"/>
              </a:ext>
            </a:extLst>
          </p:cNvPr>
          <p:cNvSpPr txBox="1"/>
          <p:nvPr/>
        </p:nvSpPr>
        <p:spPr>
          <a:xfrm>
            <a:off x="3727644" y="2236532"/>
            <a:ext cx="562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(-</a:t>
            </a:r>
            <a:r>
              <a:rPr lang="fr-FR" sz="900" i="1" dirty="0">
                <a:solidFill>
                  <a:schemeClr val="bg2"/>
                </a:solidFill>
                <a:latin typeface="Century Gothic" panose="020F0302020204030204"/>
                <a:sym typeface="Wingdings" panose="05000000000000000000" pitchFamily="2" charset="2"/>
              </a:rPr>
              <a:t>3p</a:t>
            </a:r>
            <a:r>
              <a:rPr kumimoji="0" lang="fr-FR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ts</a:t>
            </a: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)</a:t>
            </a:r>
            <a:endParaRPr lang="fr-FR" sz="1100" dirty="0">
              <a:solidFill>
                <a:schemeClr val="bg2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8D3C947-7632-55E5-3848-4A9BCA45E567}"/>
              </a:ext>
            </a:extLst>
          </p:cNvPr>
          <p:cNvSpPr txBox="1"/>
          <p:nvPr/>
        </p:nvSpPr>
        <p:spPr>
          <a:xfrm>
            <a:off x="1868023" y="2330916"/>
            <a:ext cx="7371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sym typeface="Wingdings" panose="05000000000000000000" pitchFamily="2" charset="2"/>
              </a:rPr>
              <a:t></a:t>
            </a:r>
            <a:r>
              <a:rPr lang="fr-FR" sz="900" i="1" dirty="0">
                <a:solidFill>
                  <a:schemeClr val="bg2"/>
                </a:solidFill>
                <a:sym typeface="Wingdings" panose="05000000000000000000" pitchFamily="2" charset="2"/>
              </a:rPr>
              <a:t>(+6pts)</a:t>
            </a:r>
            <a:endParaRPr lang="fr-FR" sz="1100" i="1" dirty="0">
              <a:solidFill>
                <a:schemeClr val="bg2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4A34124-4F94-9AFE-8A83-F0C5E8DDAA0D}"/>
              </a:ext>
            </a:extLst>
          </p:cNvPr>
          <p:cNvSpPr txBox="1"/>
          <p:nvPr/>
        </p:nvSpPr>
        <p:spPr>
          <a:xfrm>
            <a:off x="1297858" y="4804946"/>
            <a:ext cx="6144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 : Attention, le libellé de la question étant différent (« Diriez-vous que l’engagement militaire de l’Allemagne, notamment en Ukraine, est… ? »), les comparaisons sont à faire avec grande prudence</a:t>
            </a:r>
            <a:endParaRPr lang="fr-FR" sz="800" dirty="0"/>
          </a:p>
        </p:txBody>
      </p:sp>
      <p:sp>
        <p:nvSpPr>
          <p:cNvPr id="10" name="Rectangle : avec coin arrondi et coin rogné en haut 9">
            <a:extLst>
              <a:ext uri="{FF2B5EF4-FFF2-40B4-BE49-F238E27FC236}">
                <a16:creationId xmlns:a16="http://schemas.microsoft.com/office/drawing/2014/main" id="{DC2CDAC0-ECFC-4D72-ED40-58AC7DD94A2D}"/>
              </a:ext>
            </a:extLst>
          </p:cNvPr>
          <p:cNvSpPr/>
          <p:nvPr/>
        </p:nvSpPr>
        <p:spPr>
          <a:xfrm flipH="1">
            <a:off x="-2" y="4557250"/>
            <a:ext cx="1297859" cy="593623"/>
          </a:xfrm>
          <a:prstGeom prst="snipRoundRect">
            <a:avLst>
              <a:gd name="adj1" fmla="val 39203"/>
              <a:gd name="adj2" fmla="val 0"/>
            </a:avLst>
          </a:prstGeom>
          <a:solidFill>
            <a:srgbClr val="E5EC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b="1" dirty="0">
                <a:solidFill>
                  <a:schemeClr val="accent1">
                    <a:lumMod val="50000"/>
                  </a:schemeClr>
                </a:solidFill>
              </a:rPr>
              <a:t>Nouvelle question 2024</a:t>
            </a:r>
          </a:p>
        </p:txBody>
      </p:sp>
    </p:spTree>
    <p:extLst>
      <p:ext uri="{BB962C8B-B14F-4D97-AF65-F5344CB8AC3E}">
        <p14:creationId xmlns:p14="http://schemas.microsoft.com/office/powerpoint/2010/main" val="63005804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091A67-12B9-1E52-09A6-CB2D723F7EA9}"/>
              </a:ext>
            </a:extLst>
          </p:cNvPr>
          <p:cNvSpPr txBox="1"/>
          <p:nvPr/>
        </p:nvSpPr>
        <p:spPr>
          <a:xfrm>
            <a:off x="7311295" y="1754394"/>
            <a:ext cx="11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n w="12700">
                  <a:noFill/>
                </a:ln>
              </a:rPr>
              <a:t>18-24 ans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FE75CE-2B82-4D29-BCF4-1BD4BF8AD3B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8B06A80-06DC-CC20-90AF-A06997FC98C2}"/>
              </a:ext>
            </a:extLst>
          </p:cNvPr>
          <p:cNvCxnSpPr>
            <a:cxnSpLocks/>
          </p:cNvCxnSpPr>
          <p:nvPr/>
        </p:nvCxnSpPr>
        <p:spPr>
          <a:xfrm>
            <a:off x="6538860" y="1104210"/>
            <a:ext cx="0" cy="1875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6B2933F-6921-44EE-DD1E-FA41FA9E1752}"/>
              </a:ext>
            </a:extLst>
          </p:cNvPr>
          <p:cNvCxnSpPr>
            <a:cxnSpLocks/>
          </p:cNvCxnSpPr>
          <p:nvPr/>
        </p:nvCxnSpPr>
        <p:spPr>
          <a:xfrm flipH="1">
            <a:off x="6538860" y="2979909"/>
            <a:ext cx="23839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re 5">
            <a:extLst>
              <a:ext uri="{FF2B5EF4-FFF2-40B4-BE49-F238E27FC236}">
                <a16:creationId xmlns:a16="http://schemas.microsoft.com/office/drawing/2014/main" id="{E19E1E91-EBDE-E45E-7C92-1B6E0D1008DB}"/>
              </a:ext>
            </a:extLst>
          </p:cNvPr>
          <p:cNvSpPr txBox="1">
            <a:spLocks/>
          </p:cNvSpPr>
          <p:nvPr/>
        </p:nvSpPr>
        <p:spPr>
          <a:xfrm>
            <a:off x="818907" y="155452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… alors que 1 Français sur 4 juge que le soutien militaire</a:t>
            </a:r>
            <a:br>
              <a:rPr lang="fr-FR" sz="2000" dirty="0"/>
            </a:br>
            <a:r>
              <a:rPr lang="fr-FR" sz="2000" dirty="0"/>
              <a:t>de la France à l’Ukraine est trop important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C84A2-03FE-EAA5-B51F-10EF2603D472}"/>
              </a:ext>
            </a:extLst>
          </p:cNvPr>
          <p:cNvSpPr txBox="1"/>
          <p:nvPr/>
        </p:nvSpPr>
        <p:spPr>
          <a:xfrm>
            <a:off x="94429" y="730392"/>
            <a:ext cx="54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Q10bis. Et, pour ces mêmes conflits, diriez-vous que le soutien militaire de la France est…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0C3F37-9B27-BA2D-1FAE-5A30FA0A3682}"/>
              </a:ext>
            </a:extLst>
          </p:cNvPr>
          <p:cNvSpPr txBox="1"/>
          <p:nvPr/>
        </p:nvSpPr>
        <p:spPr>
          <a:xfrm>
            <a:off x="94429" y="1174521"/>
            <a:ext cx="614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1400" b="1" dirty="0">
                <a:solidFill>
                  <a:schemeClr val="accent1"/>
                </a:solidFill>
                <a:effectLst/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Le soutien de la </a:t>
            </a:r>
            <a:r>
              <a:rPr lang="fr-FR" sz="1400" b="1" u="sng" dirty="0">
                <a:solidFill>
                  <a:schemeClr val="accent1"/>
                </a:solidFill>
                <a:effectLst/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France</a:t>
            </a:r>
            <a:r>
              <a:rPr lang="fr-FR" sz="1400" b="1" dirty="0">
                <a:solidFill>
                  <a:schemeClr val="accent1"/>
                </a:solidFill>
                <a:effectLst/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 à l’Ukraine dans la guerre Ukraine-Russie</a:t>
            </a:r>
            <a:endParaRPr lang="fr-FR" sz="1400" b="1" dirty="0">
              <a:solidFill>
                <a:schemeClr val="accent1"/>
              </a:solidFill>
              <a:effectLst/>
              <a:latin typeface="+mj-lt"/>
              <a:ea typeface="MS Mincho" panose="02020609040205080304" pitchFamily="49" charset="-128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2956EFF-B7EA-4251-14D7-CA5BEFE4A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072973"/>
              </p:ext>
            </p:extLst>
          </p:nvPr>
        </p:nvGraphicFramePr>
        <p:xfrm>
          <a:off x="-581285" y="1339485"/>
          <a:ext cx="7449370" cy="35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E962661F-420C-0F38-7FBD-3F61ADDFF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138009"/>
              </p:ext>
            </p:extLst>
          </p:nvPr>
        </p:nvGraphicFramePr>
        <p:xfrm>
          <a:off x="6758982" y="1065627"/>
          <a:ext cx="2212370" cy="202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 : avec coin arrondi et coin rogné en haut 11">
            <a:extLst>
              <a:ext uri="{FF2B5EF4-FFF2-40B4-BE49-F238E27FC236}">
                <a16:creationId xmlns:a16="http://schemas.microsoft.com/office/drawing/2014/main" id="{ABF9230A-1A41-90F5-78BB-ED70563C0CA2}"/>
              </a:ext>
            </a:extLst>
          </p:cNvPr>
          <p:cNvSpPr/>
          <p:nvPr/>
        </p:nvSpPr>
        <p:spPr>
          <a:xfrm flipH="1">
            <a:off x="-2" y="4557250"/>
            <a:ext cx="1297859" cy="593623"/>
          </a:xfrm>
          <a:prstGeom prst="snipRoundRect">
            <a:avLst>
              <a:gd name="adj1" fmla="val 39203"/>
              <a:gd name="adj2" fmla="val 0"/>
            </a:avLst>
          </a:prstGeom>
          <a:solidFill>
            <a:srgbClr val="E5EC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b="1" dirty="0">
                <a:solidFill>
                  <a:schemeClr val="accent1">
                    <a:lumMod val="50000"/>
                  </a:schemeClr>
                </a:solidFill>
              </a:rPr>
              <a:t>Nouvelle question 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C764B7-C0BD-73D0-5DCA-E13AF5532BF0}"/>
              </a:ext>
            </a:extLst>
          </p:cNvPr>
          <p:cNvSpPr txBox="1"/>
          <p:nvPr/>
        </p:nvSpPr>
        <p:spPr>
          <a:xfrm>
            <a:off x="268518" y="2342750"/>
            <a:ext cx="17005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+ </a:t>
            </a:r>
            <a:r>
              <a:rPr lang="fr-FR" sz="1000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Moins de 35</a:t>
            </a:r>
            <a:r>
              <a:rPr kumimoji="0" lang="fr-FR" sz="1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ans : </a:t>
            </a:r>
            <a:r>
              <a:rPr kumimoji="0" lang="fr-FR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2</a:t>
            </a:r>
            <a:r>
              <a:rPr lang="fr-FR" sz="1000" b="1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9</a:t>
            </a:r>
            <a:r>
              <a:rPr kumimoji="0" lang="fr-FR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%</a:t>
            </a:r>
          </a:p>
          <a:p>
            <a:pPr>
              <a:defRPr/>
            </a:pPr>
            <a:r>
              <a:rPr kumimoji="0" lang="fr-FR" sz="1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+ </a:t>
            </a:r>
            <a:r>
              <a:rPr lang="fr-FR" sz="1000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CSP-</a:t>
            </a:r>
            <a:r>
              <a:rPr kumimoji="0" lang="fr-FR" sz="1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lang="fr-FR" sz="1000" b="1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30</a:t>
            </a:r>
            <a:r>
              <a:rPr kumimoji="0" lang="fr-FR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33190854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4526DD2-10CE-6EA0-2F7F-B859B3A44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696826"/>
              </p:ext>
            </p:extLst>
          </p:nvPr>
        </p:nvGraphicFramePr>
        <p:xfrm>
          <a:off x="-581285" y="1339485"/>
          <a:ext cx="7449370" cy="35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091A67-12B9-1E52-09A6-CB2D723F7EA9}"/>
              </a:ext>
            </a:extLst>
          </p:cNvPr>
          <p:cNvSpPr txBox="1"/>
          <p:nvPr/>
        </p:nvSpPr>
        <p:spPr>
          <a:xfrm>
            <a:off x="7311295" y="1754394"/>
            <a:ext cx="11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n w="12700">
                  <a:noFill/>
                </a:ln>
              </a:rPr>
              <a:t>18-24 ans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60ADA864-CD14-87C6-01D8-C0C7898EA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65084"/>
              </p:ext>
            </p:extLst>
          </p:nvPr>
        </p:nvGraphicFramePr>
        <p:xfrm>
          <a:off x="6758982" y="1065627"/>
          <a:ext cx="2212370" cy="202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3DFE75CE-2B82-4D29-BCF4-1BD4BF8AD3B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8B06A80-06DC-CC20-90AF-A06997FC98C2}"/>
              </a:ext>
            </a:extLst>
          </p:cNvPr>
          <p:cNvCxnSpPr>
            <a:cxnSpLocks/>
          </p:cNvCxnSpPr>
          <p:nvPr/>
        </p:nvCxnSpPr>
        <p:spPr>
          <a:xfrm>
            <a:off x="6538860" y="1104210"/>
            <a:ext cx="0" cy="1875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6B2933F-6921-44EE-DD1E-FA41FA9E1752}"/>
              </a:ext>
            </a:extLst>
          </p:cNvPr>
          <p:cNvCxnSpPr>
            <a:cxnSpLocks/>
          </p:cNvCxnSpPr>
          <p:nvPr/>
        </p:nvCxnSpPr>
        <p:spPr>
          <a:xfrm flipH="1">
            <a:off x="6538860" y="2979909"/>
            <a:ext cx="23839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re 5">
            <a:extLst>
              <a:ext uri="{FF2B5EF4-FFF2-40B4-BE49-F238E27FC236}">
                <a16:creationId xmlns:a16="http://schemas.microsoft.com/office/drawing/2014/main" id="{E19E1E91-EBDE-E45E-7C92-1B6E0D1008DB}"/>
              </a:ext>
            </a:extLst>
          </p:cNvPr>
          <p:cNvSpPr txBox="1">
            <a:spLocks/>
          </p:cNvSpPr>
          <p:nvPr/>
        </p:nvSpPr>
        <p:spPr>
          <a:xfrm>
            <a:off x="818907" y="155451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Des França</a:t>
            </a:r>
            <a:r>
              <a:rPr lang="fr-FR" dirty="0"/>
              <a:t>is qui ne savent pas juger du soutien militaire</a:t>
            </a:r>
            <a:br>
              <a:rPr lang="fr-FR" dirty="0"/>
            </a:br>
            <a:r>
              <a:rPr lang="fr-FR" dirty="0"/>
              <a:t>de l’Allemagne à Israël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C84A2-03FE-EAA5-B51F-10EF2603D472}"/>
              </a:ext>
            </a:extLst>
          </p:cNvPr>
          <p:cNvSpPr txBox="1"/>
          <p:nvPr/>
        </p:nvSpPr>
        <p:spPr>
          <a:xfrm>
            <a:off x="94429" y="730392"/>
            <a:ext cx="677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Q10B. Pour chacun des deux conflits suivants, diriez-vous que le soutien militaire de l’Allemagne est…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0C3F37-9B27-BA2D-1FAE-5A30FA0A3682}"/>
              </a:ext>
            </a:extLst>
          </p:cNvPr>
          <p:cNvSpPr txBox="1"/>
          <p:nvPr/>
        </p:nvSpPr>
        <p:spPr>
          <a:xfrm>
            <a:off x="94429" y="1174521"/>
            <a:ext cx="6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1400" b="1" dirty="0">
                <a:solidFill>
                  <a:schemeClr val="accent1"/>
                </a:solidFill>
                <a:effectLst/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Le soutien de l’</a:t>
            </a:r>
            <a:r>
              <a:rPr lang="fr-FR" sz="1400" b="1" u="sng" dirty="0">
                <a:solidFill>
                  <a:schemeClr val="accent1"/>
                </a:solidFill>
                <a:effectLst/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Allemagne</a:t>
            </a:r>
            <a:r>
              <a:rPr lang="fr-FR" sz="1400" b="1" dirty="0">
                <a:solidFill>
                  <a:schemeClr val="accent1"/>
                </a:solidFill>
                <a:effectLst/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 à Israël dans la guerre au Proche-Orient</a:t>
            </a:r>
            <a:endParaRPr lang="fr-FR" sz="1400" b="1" dirty="0">
              <a:solidFill>
                <a:schemeClr val="accent1"/>
              </a:solidFill>
              <a:effectLst/>
              <a:latin typeface="+mj-lt"/>
              <a:ea typeface="MS Mincho" panose="02020609040205080304" pitchFamily="49" charset="-128"/>
            </a:endParaRPr>
          </a:p>
        </p:txBody>
      </p:sp>
      <p:sp>
        <p:nvSpPr>
          <p:cNvPr id="10" name="Rectangle : avec coin arrondi et coin rogné en haut 9">
            <a:extLst>
              <a:ext uri="{FF2B5EF4-FFF2-40B4-BE49-F238E27FC236}">
                <a16:creationId xmlns:a16="http://schemas.microsoft.com/office/drawing/2014/main" id="{7B597B38-93CA-8860-76A2-45F29C00379F}"/>
              </a:ext>
            </a:extLst>
          </p:cNvPr>
          <p:cNvSpPr/>
          <p:nvPr/>
        </p:nvSpPr>
        <p:spPr>
          <a:xfrm flipH="1">
            <a:off x="-2" y="4557250"/>
            <a:ext cx="1297859" cy="593623"/>
          </a:xfrm>
          <a:prstGeom prst="snipRoundRect">
            <a:avLst>
              <a:gd name="adj1" fmla="val 39203"/>
              <a:gd name="adj2" fmla="val 0"/>
            </a:avLst>
          </a:prstGeom>
          <a:solidFill>
            <a:srgbClr val="E5EC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b="1" dirty="0">
                <a:solidFill>
                  <a:schemeClr val="accent1">
                    <a:lumMod val="50000"/>
                  </a:schemeClr>
                </a:solidFill>
              </a:rPr>
              <a:t>Nouvelle question 2024</a:t>
            </a:r>
          </a:p>
        </p:txBody>
      </p:sp>
    </p:spTree>
    <p:extLst>
      <p:ext uri="{BB962C8B-B14F-4D97-AF65-F5344CB8AC3E}">
        <p14:creationId xmlns:p14="http://schemas.microsoft.com/office/powerpoint/2010/main" val="191273347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091A67-12B9-1E52-09A6-CB2D723F7EA9}"/>
              </a:ext>
            </a:extLst>
          </p:cNvPr>
          <p:cNvSpPr txBox="1"/>
          <p:nvPr/>
        </p:nvSpPr>
        <p:spPr>
          <a:xfrm>
            <a:off x="7311295" y="1754394"/>
            <a:ext cx="11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n w="12700">
                  <a:noFill/>
                </a:ln>
              </a:rPr>
              <a:t>18-24 ans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FE75CE-2B82-4D29-BCF4-1BD4BF8AD3B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8B06A80-06DC-CC20-90AF-A06997FC98C2}"/>
              </a:ext>
            </a:extLst>
          </p:cNvPr>
          <p:cNvCxnSpPr>
            <a:cxnSpLocks/>
          </p:cNvCxnSpPr>
          <p:nvPr/>
        </p:nvCxnSpPr>
        <p:spPr>
          <a:xfrm>
            <a:off x="6538860" y="1104210"/>
            <a:ext cx="0" cy="1875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6B2933F-6921-44EE-DD1E-FA41FA9E1752}"/>
              </a:ext>
            </a:extLst>
          </p:cNvPr>
          <p:cNvCxnSpPr>
            <a:cxnSpLocks/>
          </p:cNvCxnSpPr>
          <p:nvPr/>
        </p:nvCxnSpPr>
        <p:spPr>
          <a:xfrm flipH="1">
            <a:off x="6538860" y="2979909"/>
            <a:ext cx="23839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itre 5">
            <a:extLst>
              <a:ext uri="{FF2B5EF4-FFF2-40B4-BE49-F238E27FC236}">
                <a16:creationId xmlns:a16="http://schemas.microsoft.com/office/drawing/2014/main" id="{E19E1E91-EBDE-E45E-7C92-1B6E0D1008DB}"/>
              </a:ext>
            </a:extLst>
          </p:cNvPr>
          <p:cNvSpPr txBox="1">
            <a:spLocks/>
          </p:cNvSpPr>
          <p:nvPr/>
        </p:nvSpPr>
        <p:spPr>
          <a:xfrm>
            <a:off x="818907" y="401673"/>
            <a:ext cx="8298968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… alors qu’ils sont 21% à le trouver trop important en France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5C84A2-03FE-EAA5-B51F-10EF2603D472}"/>
              </a:ext>
            </a:extLst>
          </p:cNvPr>
          <p:cNvSpPr txBox="1"/>
          <p:nvPr/>
        </p:nvSpPr>
        <p:spPr>
          <a:xfrm>
            <a:off x="94429" y="730392"/>
            <a:ext cx="54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Q10bis. Et, pour ces mêmes conflits, diriez-vous que le soutien militaire de la France est…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0C3F37-9B27-BA2D-1FAE-5A30FA0A3682}"/>
              </a:ext>
            </a:extLst>
          </p:cNvPr>
          <p:cNvSpPr txBox="1"/>
          <p:nvPr/>
        </p:nvSpPr>
        <p:spPr>
          <a:xfrm>
            <a:off x="94429" y="1174521"/>
            <a:ext cx="616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1400" b="1" dirty="0">
                <a:solidFill>
                  <a:schemeClr val="accent1"/>
                </a:solidFill>
                <a:effectLst/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Le soutien de la </a:t>
            </a:r>
            <a:r>
              <a:rPr lang="fr-FR" sz="1400" b="1" u="sng" dirty="0">
                <a:solidFill>
                  <a:schemeClr val="accent1"/>
                </a:solidFill>
                <a:effectLst/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France</a:t>
            </a:r>
            <a:r>
              <a:rPr lang="fr-FR" sz="1400" b="1" dirty="0">
                <a:solidFill>
                  <a:schemeClr val="accent1"/>
                </a:solidFill>
                <a:effectLst/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 à Israël dans la guerre au Proche-Orient</a:t>
            </a:r>
            <a:endParaRPr lang="fr-FR" sz="1400" b="1" dirty="0">
              <a:solidFill>
                <a:schemeClr val="accent1"/>
              </a:solidFill>
              <a:effectLst/>
              <a:latin typeface="+mj-lt"/>
              <a:ea typeface="MS Mincho" panose="02020609040205080304" pitchFamily="49" charset="-128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DECA12DD-9A8A-5800-9DF2-B45E360C4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364122"/>
              </p:ext>
            </p:extLst>
          </p:nvPr>
        </p:nvGraphicFramePr>
        <p:xfrm>
          <a:off x="-581285" y="1339485"/>
          <a:ext cx="7449370" cy="35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3789881D-3883-E8B1-050D-152EA66907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546987"/>
              </p:ext>
            </p:extLst>
          </p:nvPr>
        </p:nvGraphicFramePr>
        <p:xfrm>
          <a:off x="6758982" y="1065627"/>
          <a:ext cx="2212370" cy="202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 : avec coin arrondi et coin rogné en haut 10">
            <a:extLst>
              <a:ext uri="{FF2B5EF4-FFF2-40B4-BE49-F238E27FC236}">
                <a16:creationId xmlns:a16="http://schemas.microsoft.com/office/drawing/2014/main" id="{CD1A4A52-694F-9AB8-55DC-772D71051008}"/>
              </a:ext>
            </a:extLst>
          </p:cNvPr>
          <p:cNvSpPr/>
          <p:nvPr/>
        </p:nvSpPr>
        <p:spPr>
          <a:xfrm flipH="1">
            <a:off x="-2" y="4557250"/>
            <a:ext cx="1297859" cy="593623"/>
          </a:xfrm>
          <a:prstGeom prst="snipRoundRect">
            <a:avLst>
              <a:gd name="adj1" fmla="val 39203"/>
              <a:gd name="adj2" fmla="val 0"/>
            </a:avLst>
          </a:prstGeom>
          <a:solidFill>
            <a:srgbClr val="E5EC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200" b="1" dirty="0">
                <a:solidFill>
                  <a:schemeClr val="accent1">
                    <a:lumMod val="50000"/>
                  </a:schemeClr>
                </a:solidFill>
              </a:rPr>
              <a:t>Nouvelle question 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7C7165D-203B-5CDF-C174-30E805A031E0}"/>
              </a:ext>
            </a:extLst>
          </p:cNvPr>
          <p:cNvSpPr txBox="1"/>
          <p:nvPr/>
        </p:nvSpPr>
        <p:spPr>
          <a:xfrm>
            <a:off x="464459" y="2008925"/>
            <a:ext cx="17005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+ </a:t>
            </a:r>
            <a:r>
              <a:rPr lang="fr-FR" sz="1000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Moins de 35</a:t>
            </a:r>
            <a:r>
              <a:rPr kumimoji="0" lang="fr-FR" sz="1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ans : </a:t>
            </a:r>
            <a:r>
              <a:rPr kumimoji="0" lang="fr-FR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27%</a:t>
            </a:r>
          </a:p>
          <a:p>
            <a:pPr>
              <a:defRPr/>
            </a:pPr>
            <a:r>
              <a:rPr kumimoji="0" lang="fr-FR" sz="1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+ </a:t>
            </a:r>
            <a:r>
              <a:rPr lang="fr-FR" sz="1000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CSP+</a:t>
            </a:r>
            <a:r>
              <a:rPr kumimoji="0" lang="fr-FR" sz="1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fr-FR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26%</a:t>
            </a:r>
          </a:p>
        </p:txBody>
      </p:sp>
    </p:spTree>
    <p:extLst>
      <p:ext uri="{BB962C8B-B14F-4D97-AF65-F5344CB8AC3E}">
        <p14:creationId xmlns:p14="http://schemas.microsoft.com/office/powerpoint/2010/main" val="428393874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47B9E9-43A9-4EF1-34CE-4DA80274BD09}"/>
              </a:ext>
            </a:extLst>
          </p:cNvPr>
          <p:cNvSpPr/>
          <p:nvPr/>
        </p:nvSpPr>
        <p:spPr>
          <a:xfrm>
            <a:off x="3924610" y="-1"/>
            <a:ext cx="5272644" cy="51435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8CC329-4303-7DB7-7CD6-3B21A7AEABC0}"/>
              </a:ext>
            </a:extLst>
          </p:cNvPr>
          <p:cNvSpPr/>
          <p:nvPr/>
        </p:nvSpPr>
        <p:spPr>
          <a:xfrm>
            <a:off x="69850" y="4806950"/>
            <a:ext cx="43180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5D65C9-BAE1-512C-E86A-281C441D73C9}"/>
              </a:ext>
            </a:extLst>
          </p:cNvPr>
          <p:cNvSpPr/>
          <p:nvPr/>
        </p:nvSpPr>
        <p:spPr>
          <a:xfrm>
            <a:off x="3913218" y="0"/>
            <a:ext cx="5243854" cy="51435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6E0D8C-3401-AD1C-3A6C-2659A8D9E72D}"/>
              </a:ext>
            </a:extLst>
          </p:cNvPr>
          <p:cNvSpPr>
            <a:spLocks/>
          </p:cNvSpPr>
          <p:nvPr/>
        </p:nvSpPr>
        <p:spPr>
          <a:xfrm>
            <a:off x="3773819" y="0"/>
            <a:ext cx="15079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5C5BD85-4F06-CFEC-EFDD-2A1D6F62A39E}"/>
              </a:ext>
            </a:extLst>
          </p:cNvPr>
          <p:cNvSpPr txBox="1">
            <a:spLocks/>
          </p:cNvSpPr>
          <p:nvPr/>
        </p:nvSpPr>
        <p:spPr>
          <a:xfrm>
            <a:off x="4168239" y="1"/>
            <a:ext cx="4745562" cy="5143498"/>
          </a:xfrm>
          <a:prstGeom prst="rect">
            <a:avLst/>
          </a:prstGeom>
          <a:noFill/>
        </p:spPr>
        <p:txBody>
          <a:bodyPr wrap="square" lIns="252000" tIns="252000" rIns="252000" bIns="25200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 cap="all" dirty="0">
              <a:solidFill>
                <a:schemeClr val="bg2"/>
              </a:solidFill>
            </a:endParaRPr>
          </a:p>
          <a:p>
            <a:endParaRPr lang="fr-FR" sz="3200" cap="all" dirty="0">
              <a:solidFill>
                <a:schemeClr val="bg2"/>
              </a:solidFill>
            </a:endParaRPr>
          </a:p>
          <a:p>
            <a:endParaRPr lang="fr-FR" sz="3200" cap="all" dirty="0">
              <a:solidFill>
                <a:schemeClr val="bg2"/>
              </a:solidFill>
            </a:endParaRPr>
          </a:p>
          <a:p>
            <a:endParaRPr lang="fr-FR" sz="4000" cap="all" dirty="0">
              <a:solidFill>
                <a:schemeClr val="bg2"/>
              </a:solidFill>
            </a:endParaRPr>
          </a:p>
          <a:p>
            <a:endParaRPr lang="fr-FR" sz="4000" cap="all" dirty="0">
              <a:solidFill>
                <a:schemeClr val="bg2"/>
              </a:solidFill>
            </a:endParaRPr>
          </a:p>
          <a:p>
            <a:r>
              <a:rPr lang="fr-FR" sz="4000" cap="all" dirty="0">
                <a:solidFill>
                  <a:schemeClr val="bg2"/>
                </a:solidFill>
              </a:rPr>
              <a:t>ANNEXES</a:t>
            </a:r>
            <a:endParaRPr lang="fr-FR" sz="2800" b="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fr-FR" b="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Image 5" descr="Une image contenant Visage humain, dessin humoristique, illustration&#10;&#10;Description générée automatiquement">
            <a:extLst>
              <a:ext uri="{FF2B5EF4-FFF2-40B4-BE49-F238E27FC236}">
                <a16:creationId xmlns:a16="http://schemas.microsoft.com/office/drawing/2014/main" id="{58DC8C24-17B0-28C6-0C23-CA3EEDADAF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42" y="881495"/>
            <a:ext cx="3380509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7092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CCE2049-376F-D340-7183-AA0D7425480B}"/>
              </a:ext>
            </a:extLst>
          </p:cNvPr>
          <p:cNvSpPr/>
          <p:nvPr/>
        </p:nvSpPr>
        <p:spPr>
          <a:xfrm>
            <a:off x="7291863" y="1322994"/>
            <a:ext cx="720000" cy="3396400"/>
          </a:xfrm>
          <a:prstGeom prst="roundRect">
            <a:avLst/>
          </a:prstGeom>
          <a:solidFill>
            <a:srgbClr val="F1F5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49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86B7C4E-B45C-8EBD-07CE-252E32ED9328}"/>
              </a:ext>
            </a:extLst>
          </p:cNvPr>
          <p:cNvGraphicFramePr/>
          <p:nvPr/>
        </p:nvGraphicFramePr>
        <p:xfrm>
          <a:off x="164528" y="1319692"/>
          <a:ext cx="7611223" cy="373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07616704-9BBD-75B5-9A41-88A565B4D90F}"/>
              </a:ext>
            </a:extLst>
          </p:cNvPr>
          <p:cNvGraphicFramePr>
            <a:graphicFrameLocks noGrp="1"/>
          </p:cNvGraphicFramePr>
          <p:nvPr/>
        </p:nvGraphicFramePr>
        <p:xfrm>
          <a:off x="7108337" y="1324476"/>
          <a:ext cx="1087052" cy="3330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7052">
                  <a:extLst>
                    <a:ext uri="{9D8B030D-6E8A-4147-A177-3AD203B41FA5}">
                      <a16:colId xmlns:a16="http://schemas.microsoft.com/office/drawing/2014/main" val="1983997120"/>
                    </a:ext>
                  </a:extLst>
                </a:gridCol>
              </a:tblGrid>
              <a:tr h="4162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6572652"/>
                  </a:ext>
                </a:extLst>
              </a:tr>
              <a:tr h="4162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683027"/>
                  </a:ext>
                </a:extLst>
              </a:tr>
              <a:tr h="4162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302688"/>
                  </a:ext>
                </a:extLst>
              </a:tr>
              <a:tr h="4162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0608557"/>
                  </a:ext>
                </a:extLst>
              </a:tr>
              <a:tr h="4162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532578"/>
                  </a:ext>
                </a:extLst>
              </a:tr>
              <a:tr h="4162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6BDE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501181"/>
                  </a:ext>
                </a:extLst>
              </a:tr>
              <a:tr h="4162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6BDE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92229"/>
                  </a:ext>
                </a:extLst>
              </a:tr>
              <a:tr h="4162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6BDE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84093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A6139D56-51FC-FDB5-6F14-1BA47BCC8D8E}"/>
              </a:ext>
            </a:extLst>
          </p:cNvPr>
          <p:cNvSpPr txBox="1"/>
          <p:nvPr/>
        </p:nvSpPr>
        <p:spPr>
          <a:xfrm>
            <a:off x="6959698" y="1007100"/>
            <a:ext cx="1368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1"/>
                </a:solidFill>
              </a:rPr>
              <a:t>AIMERAIT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7F1625C-39CB-9D9F-A7B5-4D369E99A768}"/>
              </a:ext>
            </a:extLst>
          </p:cNvPr>
          <p:cNvSpPr/>
          <p:nvPr/>
        </p:nvSpPr>
        <p:spPr>
          <a:xfrm>
            <a:off x="948612" y="1319692"/>
            <a:ext cx="7063252" cy="862950"/>
          </a:xfrm>
          <a:prstGeom prst="roundRect">
            <a:avLst/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742B55-A4AC-89E2-5679-1CA4D5F1BA6A}"/>
              </a:ext>
            </a:extLst>
          </p:cNvPr>
          <p:cNvSpPr txBox="1"/>
          <p:nvPr/>
        </p:nvSpPr>
        <p:spPr>
          <a:xfrm>
            <a:off x="94430" y="730392"/>
            <a:ext cx="856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Q22. A titre personnel, aimeriez-vous…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10" name="Titre 5">
            <a:extLst>
              <a:ext uri="{FF2B5EF4-FFF2-40B4-BE49-F238E27FC236}">
                <a16:creationId xmlns:a16="http://schemas.microsoft.com/office/drawing/2014/main" id="{225B60F4-8630-5847-22AF-47803C3193A7}"/>
              </a:ext>
            </a:extLst>
          </p:cNvPr>
          <p:cNvSpPr txBox="1">
            <a:spLocks/>
          </p:cNvSpPr>
          <p:nvPr/>
        </p:nvSpPr>
        <p:spPr>
          <a:xfrm>
            <a:off x="818907" y="170201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Les Français restent principalement attirés par le tourisme en Allemagne et la découverte de la culture du pays</a:t>
            </a:r>
          </a:p>
        </p:txBody>
      </p:sp>
    </p:spTree>
    <p:extLst>
      <p:ext uri="{BB962C8B-B14F-4D97-AF65-F5344CB8AC3E}">
        <p14:creationId xmlns:p14="http://schemas.microsoft.com/office/powerpoint/2010/main" val="13365944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C4B31A13-B453-3219-38F7-C635B980B232}"/>
              </a:ext>
            </a:extLst>
          </p:cNvPr>
          <p:cNvSpPr/>
          <p:nvPr/>
        </p:nvSpPr>
        <p:spPr>
          <a:xfrm>
            <a:off x="5779146" y="912762"/>
            <a:ext cx="3147060" cy="3951076"/>
          </a:xfrm>
          <a:prstGeom prst="roundRect">
            <a:avLst>
              <a:gd name="adj" fmla="val 815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A482E3B-D171-CE41-0532-E37364201D1C}"/>
              </a:ext>
            </a:extLst>
          </p:cNvPr>
          <p:cNvSpPr/>
          <p:nvPr/>
        </p:nvSpPr>
        <p:spPr>
          <a:xfrm>
            <a:off x="1018309" y="1308841"/>
            <a:ext cx="7757164" cy="3108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F778FD8-6CD3-00B5-844F-192E96D3B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672411"/>
              </p:ext>
            </p:extLst>
          </p:nvPr>
        </p:nvGraphicFramePr>
        <p:xfrm>
          <a:off x="0" y="1076858"/>
          <a:ext cx="6390561" cy="390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FEA9C1C9-FBE8-3501-E824-3275059A1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311493"/>
              </p:ext>
            </p:extLst>
          </p:nvPr>
        </p:nvGraphicFramePr>
        <p:xfrm>
          <a:off x="5772780" y="772286"/>
          <a:ext cx="3147060" cy="4057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6765">
                  <a:extLst>
                    <a:ext uri="{9D8B030D-6E8A-4147-A177-3AD203B41FA5}">
                      <a16:colId xmlns:a16="http://schemas.microsoft.com/office/drawing/2014/main" val="1142700243"/>
                    </a:ext>
                  </a:extLst>
                </a:gridCol>
                <a:gridCol w="786765">
                  <a:extLst>
                    <a:ext uri="{9D8B030D-6E8A-4147-A177-3AD203B41FA5}">
                      <a16:colId xmlns:a16="http://schemas.microsoft.com/office/drawing/2014/main" val="866343952"/>
                    </a:ext>
                  </a:extLst>
                </a:gridCol>
                <a:gridCol w="786765">
                  <a:extLst>
                    <a:ext uri="{9D8B030D-6E8A-4147-A177-3AD203B41FA5}">
                      <a16:colId xmlns:a16="http://schemas.microsoft.com/office/drawing/2014/main" val="435760285"/>
                    </a:ext>
                  </a:extLst>
                </a:gridCol>
                <a:gridCol w="786765">
                  <a:extLst>
                    <a:ext uri="{9D8B030D-6E8A-4147-A177-3AD203B41FA5}">
                      <a16:colId xmlns:a16="http://schemas.microsoft.com/office/drawing/2014/main" val="1552286083"/>
                    </a:ext>
                  </a:extLst>
                </a:gridCol>
              </a:tblGrid>
              <a:tr h="450859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2022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2020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2018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00389184"/>
                  </a:ext>
                </a:extLst>
              </a:tr>
              <a:tr h="45085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5898437"/>
                  </a:ext>
                </a:extLst>
              </a:tr>
              <a:tr h="45085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638639"/>
                  </a:ext>
                </a:extLst>
              </a:tr>
              <a:tr h="45085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0106639"/>
                  </a:ext>
                </a:extLst>
              </a:tr>
              <a:tr h="45085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420921"/>
                  </a:ext>
                </a:extLst>
              </a:tr>
              <a:tr h="45085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5859618"/>
                  </a:ext>
                </a:extLst>
              </a:tr>
              <a:tr h="45085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972389"/>
                  </a:ext>
                </a:extLst>
              </a:tr>
              <a:tr h="45085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22959"/>
                  </a:ext>
                </a:extLst>
              </a:tr>
              <a:tr h="45085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944092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3C22202-0BBF-0452-017D-F7D346EF1DEE}"/>
              </a:ext>
            </a:extLst>
          </p:cNvPr>
          <p:cNvSpPr txBox="1"/>
          <p:nvPr/>
        </p:nvSpPr>
        <p:spPr>
          <a:xfrm>
            <a:off x="6945849" y="4904276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</a:t>
            </a:r>
            <a:endParaRPr lang="fr-FR" sz="8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3B2A988-19AA-39B5-2D74-776D458D1373}"/>
              </a:ext>
            </a:extLst>
          </p:cNvPr>
          <p:cNvSpPr txBox="1"/>
          <p:nvPr/>
        </p:nvSpPr>
        <p:spPr>
          <a:xfrm>
            <a:off x="5779146" y="634834"/>
            <a:ext cx="3140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Évolutions depuis 2017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0DF2CF9-0E22-D7B9-4097-DFF20272B88B}"/>
              </a:ext>
            </a:extLst>
          </p:cNvPr>
          <p:cNvCxnSpPr>
            <a:cxnSpLocks/>
          </p:cNvCxnSpPr>
          <p:nvPr/>
        </p:nvCxnSpPr>
        <p:spPr>
          <a:xfrm>
            <a:off x="1071154" y="1711664"/>
            <a:ext cx="7663982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BE2BC20-C14C-9802-6A77-9FEAAC09CFF5}"/>
              </a:ext>
            </a:extLst>
          </p:cNvPr>
          <p:cNvSpPr txBox="1"/>
          <p:nvPr/>
        </p:nvSpPr>
        <p:spPr>
          <a:xfrm>
            <a:off x="94430" y="730392"/>
            <a:ext cx="856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Q19. A quelle(s) occasion(s) êtes-vous allé(e) en Allemagne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F84B3817-B05C-5474-20F0-9A78C685C19F}"/>
              </a:ext>
            </a:extLst>
          </p:cNvPr>
          <p:cNvSpPr txBox="1">
            <a:spLocks/>
          </p:cNvSpPr>
          <p:nvPr/>
        </p:nvSpPr>
        <p:spPr>
          <a:xfrm>
            <a:off x="818907" y="416421"/>
            <a:ext cx="8298968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… surtout pour faire du tourisme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0F41DF-C5DC-5E60-4FB8-3C490CA2B9AF}"/>
              </a:ext>
            </a:extLst>
          </p:cNvPr>
          <p:cNvSpPr txBox="1"/>
          <p:nvPr/>
        </p:nvSpPr>
        <p:spPr>
          <a:xfrm>
            <a:off x="5175288" y="1507754"/>
            <a:ext cx="69801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(-5pts)</a:t>
            </a:r>
            <a:endParaRPr lang="fr-FR" sz="11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4EEF9DC-69AA-6AFA-43D4-DCCB5729CDD5}"/>
              </a:ext>
            </a:extLst>
          </p:cNvPr>
          <p:cNvSpPr txBox="1"/>
          <p:nvPr/>
        </p:nvSpPr>
        <p:spPr>
          <a:xfrm>
            <a:off x="5048730" y="1503803"/>
            <a:ext cx="3290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89124467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C636F94-977C-6E88-0994-2B44F028076E}"/>
              </a:ext>
            </a:extLst>
          </p:cNvPr>
          <p:cNvSpPr/>
          <p:nvPr/>
        </p:nvSpPr>
        <p:spPr>
          <a:xfrm>
            <a:off x="7135332" y="876142"/>
            <a:ext cx="1402915" cy="40533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50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F778FD8-6CD3-00B5-844F-192E96D3B67D}"/>
              </a:ext>
            </a:extLst>
          </p:cNvPr>
          <p:cNvGraphicFramePr/>
          <p:nvPr/>
        </p:nvGraphicFramePr>
        <p:xfrm>
          <a:off x="586117" y="1164091"/>
          <a:ext cx="6495209" cy="361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234A2AAE-AA22-9DDA-F784-A0CAE9FA07F8}"/>
              </a:ext>
            </a:extLst>
          </p:cNvPr>
          <p:cNvGraphicFramePr>
            <a:graphicFrameLocks noGrp="1"/>
          </p:cNvGraphicFramePr>
          <p:nvPr/>
        </p:nvGraphicFramePr>
        <p:xfrm>
          <a:off x="7154967" y="739463"/>
          <a:ext cx="1402916" cy="40837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458">
                  <a:extLst>
                    <a:ext uri="{9D8B030D-6E8A-4147-A177-3AD203B41FA5}">
                      <a16:colId xmlns:a16="http://schemas.microsoft.com/office/drawing/2014/main" val="3671150165"/>
                    </a:ext>
                  </a:extLst>
                </a:gridCol>
                <a:gridCol w="701458">
                  <a:extLst>
                    <a:ext uri="{9D8B030D-6E8A-4147-A177-3AD203B41FA5}">
                      <a16:colId xmlns:a16="http://schemas.microsoft.com/office/drawing/2014/main" val="3875214152"/>
                    </a:ext>
                  </a:extLst>
                </a:gridCol>
              </a:tblGrid>
              <a:tr h="51250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2022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95994748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6064534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56743561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05671957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494152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95859652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83026290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47029668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2308953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BB21852A-873E-711C-F405-C0412A1CB3F0}"/>
              </a:ext>
            </a:extLst>
          </p:cNvPr>
          <p:cNvSpPr txBox="1"/>
          <p:nvPr/>
        </p:nvSpPr>
        <p:spPr>
          <a:xfrm>
            <a:off x="72255" y="1109817"/>
            <a:ext cx="228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chemeClr val="accent1"/>
                </a:solidFill>
              </a:rPr>
              <a:t>% TOTAL AIMERAIT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F2E3F8F-F865-EAFC-3D0B-86FE9116B294}"/>
              </a:ext>
            </a:extLst>
          </p:cNvPr>
          <p:cNvSpPr txBox="1"/>
          <p:nvPr/>
        </p:nvSpPr>
        <p:spPr>
          <a:xfrm>
            <a:off x="3105384" y="4904276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rgbClr val="008500"/>
                </a:solidFill>
                <a:sym typeface="Wingdings" panose="05000000000000000000" pitchFamily="2" charset="2"/>
              </a:rPr>
              <a:t></a:t>
            </a:r>
            <a:r>
              <a:rPr lang="fr-FR" sz="8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Évolution par rapport à 2022</a:t>
            </a:r>
            <a:endParaRPr lang="fr-FR" sz="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48A3CEC-776E-AC1B-4C0F-EBD3322906C3}"/>
              </a:ext>
            </a:extLst>
          </p:cNvPr>
          <p:cNvSpPr txBox="1"/>
          <p:nvPr/>
        </p:nvSpPr>
        <p:spPr>
          <a:xfrm>
            <a:off x="5976136" y="1413320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  <a:sym typeface="Wingdings" panose="05000000000000000000" pitchFamily="2" charset="2"/>
              </a:rPr>
              <a:t></a:t>
            </a:r>
            <a:r>
              <a:rPr lang="fr-FR" sz="900" dirty="0"/>
              <a:t> (-5pts)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86D212B-AD13-1A51-52CF-80C37E351D4F}"/>
              </a:ext>
            </a:extLst>
          </p:cNvPr>
          <p:cNvSpPr txBox="1"/>
          <p:nvPr/>
        </p:nvSpPr>
        <p:spPr>
          <a:xfrm>
            <a:off x="94430" y="730392"/>
            <a:ext cx="290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Q22. A titre personnel, aimeriez-vous…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3" name="Titre 5">
            <a:extLst>
              <a:ext uri="{FF2B5EF4-FFF2-40B4-BE49-F238E27FC236}">
                <a16:creationId xmlns:a16="http://schemas.microsoft.com/office/drawing/2014/main" id="{7B263159-D5EE-1273-7732-4D61E645C5D6}"/>
              </a:ext>
            </a:extLst>
          </p:cNvPr>
          <p:cNvSpPr txBox="1">
            <a:spLocks/>
          </p:cNvSpPr>
          <p:nvPr/>
        </p:nvSpPr>
        <p:spPr>
          <a:xfrm>
            <a:off x="818907" y="170199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… bien que les voyages outre-Rhin suscitent moins d’intérêt</a:t>
            </a:r>
            <a:br>
              <a:rPr lang="fr-FR" dirty="0"/>
            </a:br>
            <a:r>
              <a:rPr lang="fr-FR" dirty="0"/>
              <a:t>en 2024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57E8C84-C3F7-D094-8A3E-2176C179E499}"/>
              </a:ext>
            </a:extLst>
          </p:cNvPr>
          <p:cNvSpPr txBox="1"/>
          <p:nvPr/>
        </p:nvSpPr>
        <p:spPr>
          <a:xfrm>
            <a:off x="4655249" y="2678598"/>
            <a:ext cx="7826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(-3pts)</a:t>
            </a:r>
          </a:p>
        </p:txBody>
      </p:sp>
    </p:spTree>
    <p:extLst>
      <p:ext uri="{BB962C8B-B14F-4D97-AF65-F5344CB8AC3E}">
        <p14:creationId xmlns:p14="http://schemas.microsoft.com/office/powerpoint/2010/main" val="145885739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51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A24C98E5-F1A9-4EFD-0EFC-440318F6E4B1}"/>
              </a:ext>
            </a:extLst>
          </p:cNvPr>
          <p:cNvGraphicFramePr/>
          <p:nvPr/>
        </p:nvGraphicFramePr>
        <p:xfrm>
          <a:off x="94430" y="999345"/>
          <a:ext cx="8975742" cy="399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2741AE5A-8C10-2CAF-A0E0-CC32C1269148}"/>
              </a:ext>
            </a:extLst>
          </p:cNvPr>
          <p:cNvSpPr txBox="1"/>
          <p:nvPr/>
        </p:nvSpPr>
        <p:spPr>
          <a:xfrm>
            <a:off x="94430" y="730392"/>
            <a:ext cx="856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Q20. Parlez-vous allemand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– Une seule réponse possible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092E8C9-742A-4741-D39D-E98FC8816D28}"/>
              </a:ext>
            </a:extLst>
          </p:cNvPr>
          <p:cNvGrpSpPr/>
          <p:nvPr/>
        </p:nvGrpSpPr>
        <p:grpSpPr>
          <a:xfrm>
            <a:off x="963989" y="1433793"/>
            <a:ext cx="1566873" cy="1324551"/>
            <a:chOff x="963989" y="1643103"/>
            <a:chExt cx="1566873" cy="1324551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ABA0BA2-B11A-0FE5-C785-10AABB31678C}"/>
                </a:ext>
              </a:extLst>
            </p:cNvPr>
            <p:cNvSpPr txBox="1"/>
            <p:nvPr/>
          </p:nvSpPr>
          <p:spPr>
            <a:xfrm>
              <a:off x="963989" y="1643103"/>
              <a:ext cx="1520974" cy="128694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6CF9221-72A7-EF3F-FDC4-548C3CA721F5}"/>
                </a:ext>
              </a:extLst>
            </p:cNvPr>
            <p:cNvSpPr txBox="1"/>
            <p:nvPr/>
          </p:nvSpPr>
          <p:spPr>
            <a:xfrm>
              <a:off x="1009888" y="1680709"/>
              <a:ext cx="1520974" cy="1286945"/>
            </a:xfrm>
            <a:prstGeom prst="roundRect">
              <a:avLst/>
            </a:prstGeom>
            <a:solidFill>
              <a:srgbClr val="FFF4F3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NON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schemeClr val="accent4"/>
                  </a:solidFill>
                  <a:latin typeface="Century Gothic" panose="020F0302020204030204"/>
                </a:rPr>
                <a:t> </a:t>
              </a:r>
              <a:r>
                <a:rPr lang="fr-FR" sz="4000" b="1" dirty="0">
                  <a:solidFill>
                    <a:schemeClr val="accent4"/>
                  </a:solidFill>
                  <a:latin typeface="Century Gothic" panose="020F0302020204030204"/>
                </a:rPr>
                <a:t>75</a:t>
              </a:r>
              <a:r>
                <a:rPr kumimoji="0" lang="fr-FR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</a:t>
              </a:r>
              <a:endPara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320CEBF-A2CB-7B8A-E120-B475A32D6B74}"/>
              </a:ext>
            </a:extLst>
          </p:cNvPr>
          <p:cNvGrpSpPr/>
          <p:nvPr/>
        </p:nvGrpSpPr>
        <p:grpSpPr>
          <a:xfrm>
            <a:off x="6407511" y="1433719"/>
            <a:ext cx="1774588" cy="2400614"/>
            <a:chOff x="6407511" y="1347679"/>
            <a:chExt cx="1774588" cy="2400614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BF41CF7-BDC7-2C29-04A5-6F220C7749F1}"/>
                </a:ext>
              </a:extLst>
            </p:cNvPr>
            <p:cNvSpPr txBox="1"/>
            <p:nvPr/>
          </p:nvSpPr>
          <p:spPr>
            <a:xfrm>
              <a:off x="6661125" y="1347679"/>
              <a:ext cx="1520974" cy="1286945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9CCE342-A586-2C3C-4296-BF8C5993E337}"/>
                </a:ext>
              </a:extLst>
            </p:cNvPr>
            <p:cNvSpPr txBox="1"/>
            <p:nvPr/>
          </p:nvSpPr>
          <p:spPr>
            <a:xfrm>
              <a:off x="6612895" y="1385744"/>
              <a:ext cx="1520974" cy="1286945"/>
            </a:xfrm>
            <a:prstGeom prst="roundRect">
              <a:avLst/>
            </a:prstGeom>
            <a:solidFill>
              <a:srgbClr val="F1F5FD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400" b="1" dirty="0">
                  <a:solidFill>
                    <a:schemeClr val="accent1"/>
                  </a:solidFill>
                  <a:latin typeface="Century Gothic" panose="020F0302020204030204"/>
                </a:rPr>
                <a:t>25</a:t>
              </a:r>
              <a:r>
                <a:rPr kumimoji="0" lang="fr-FR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</a:t>
              </a: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54332647-7468-5F67-66F6-CDA44710BB15}"/>
                </a:ext>
              </a:extLst>
            </p:cNvPr>
            <p:cNvCxnSpPr>
              <a:cxnSpLocks/>
            </p:cNvCxnSpPr>
            <p:nvPr/>
          </p:nvCxnSpPr>
          <p:spPr>
            <a:xfrm>
              <a:off x="6407511" y="1447691"/>
              <a:ext cx="0" cy="2300602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798DAE40-505A-CA66-D04E-672A179EFE25}"/>
              </a:ext>
            </a:extLst>
          </p:cNvPr>
          <p:cNvSpPr txBox="1"/>
          <p:nvPr/>
        </p:nvSpPr>
        <p:spPr>
          <a:xfrm>
            <a:off x="6677737" y="4904276"/>
            <a:ext cx="20573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(xx) Évolution par rapport à 2022</a:t>
            </a:r>
            <a:endParaRPr lang="fr-FR" sz="8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7D750CB-D60D-B90F-A9E0-80672DFC223B}"/>
              </a:ext>
            </a:extLst>
          </p:cNvPr>
          <p:cNvSpPr txBox="1"/>
          <p:nvPr/>
        </p:nvSpPr>
        <p:spPr>
          <a:xfrm>
            <a:off x="6536480" y="2759482"/>
            <a:ext cx="2531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/>
                </a:solidFill>
              </a:rPr>
              <a:t>des Français déclarent parler allemand</a:t>
            </a:r>
            <a:endParaRPr lang="fr-FR" sz="16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5E986A-0E8A-81C6-4489-C1E78B449DAA}"/>
              </a:ext>
            </a:extLst>
          </p:cNvPr>
          <p:cNvSpPr txBox="1"/>
          <p:nvPr/>
        </p:nvSpPr>
        <p:spPr>
          <a:xfrm>
            <a:off x="5176275" y="1953331"/>
            <a:ext cx="5485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>
                <a:solidFill>
                  <a:schemeClr val="bg2"/>
                </a:solidFill>
                <a:sym typeface="Wingdings" panose="05000000000000000000" pitchFamily="2" charset="2"/>
              </a:rPr>
              <a:t>(+1pt)</a:t>
            </a:r>
            <a:endParaRPr lang="fr-FR" sz="1200" i="1" dirty="0">
              <a:solidFill>
                <a:schemeClr val="bg2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A3B9AA9-D25E-05FB-1945-A99D9414CF2D}"/>
              </a:ext>
            </a:extLst>
          </p:cNvPr>
          <p:cNvSpPr txBox="1"/>
          <p:nvPr/>
        </p:nvSpPr>
        <p:spPr>
          <a:xfrm>
            <a:off x="1480694" y="2512363"/>
            <a:ext cx="7125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00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(+3pts)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C90A18E-7157-F837-2260-FE0291483330}"/>
              </a:ext>
            </a:extLst>
          </p:cNvPr>
          <p:cNvSpPr txBox="1"/>
          <p:nvPr/>
        </p:nvSpPr>
        <p:spPr>
          <a:xfrm>
            <a:off x="5690816" y="2889085"/>
            <a:ext cx="54625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(-4pts)</a:t>
            </a: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E56B939-3D44-84F2-3BC6-1A339EB4C0F4}"/>
              </a:ext>
            </a:extLst>
          </p:cNvPr>
          <p:cNvSpPr txBox="1"/>
          <p:nvPr/>
        </p:nvSpPr>
        <p:spPr>
          <a:xfrm>
            <a:off x="6612895" y="3461682"/>
            <a:ext cx="23141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lang="fr-FR" sz="1000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sz="1000" dirty="0">
                <a:sym typeface="Wingdings" panose="05000000000000000000" pitchFamily="2" charset="2"/>
              </a:rPr>
              <a:t>Région Grand-Est : </a:t>
            </a:r>
            <a:r>
              <a:rPr lang="fr-FR" sz="1000" b="1" dirty="0">
                <a:sym typeface="Wingdings" panose="05000000000000000000" pitchFamily="2" charset="2"/>
              </a:rPr>
              <a:t>42%</a:t>
            </a:r>
          </a:p>
          <a:p>
            <a:r>
              <a:rPr lang="fr-FR" sz="1100" b="1" dirty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lang="fr-FR" sz="11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sz="1100" dirty="0">
                <a:sym typeface="Wingdings" panose="05000000000000000000" pitchFamily="2" charset="2"/>
              </a:rPr>
              <a:t>Cadres, prof. Libérales : </a:t>
            </a:r>
            <a:r>
              <a:rPr lang="fr-FR" sz="1100" b="1" dirty="0">
                <a:sym typeface="Wingdings" panose="05000000000000000000" pitchFamily="2" charset="2"/>
              </a:rPr>
              <a:t>38%</a:t>
            </a:r>
            <a:endParaRPr lang="fr-FR" sz="1400" b="1" i="1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4C1B26A-F62E-4EBD-7974-F38EBC7A8F0E}"/>
              </a:ext>
            </a:extLst>
          </p:cNvPr>
          <p:cNvSpPr txBox="1"/>
          <p:nvPr/>
        </p:nvSpPr>
        <p:spPr>
          <a:xfrm>
            <a:off x="6962965" y="2517279"/>
            <a:ext cx="82083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i="1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(-3pts)</a:t>
            </a:r>
            <a:endParaRPr lang="fr-FR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itre 5">
            <a:extLst>
              <a:ext uri="{FF2B5EF4-FFF2-40B4-BE49-F238E27FC236}">
                <a16:creationId xmlns:a16="http://schemas.microsoft.com/office/drawing/2014/main" id="{C5E04CF2-C6ED-9C2B-ECD5-15AA3056B727}"/>
              </a:ext>
            </a:extLst>
          </p:cNvPr>
          <p:cNvSpPr txBox="1">
            <a:spLocks/>
          </p:cNvSpPr>
          <p:nvPr/>
        </p:nvSpPr>
        <p:spPr>
          <a:xfrm>
            <a:off x="818907" y="408146"/>
            <a:ext cx="8298968" cy="2215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1 Français sur 4 déclare parler allemand</a:t>
            </a:r>
          </a:p>
        </p:txBody>
      </p:sp>
    </p:spTree>
    <p:extLst>
      <p:ext uri="{BB962C8B-B14F-4D97-AF65-F5344CB8AC3E}">
        <p14:creationId xmlns:p14="http://schemas.microsoft.com/office/powerpoint/2010/main" val="273341937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CD60F8-246F-E3A8-376D-5F5B24C3E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52</a:t>
            </a:fld>
            <a:endParaRPr lang="fr-FR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3303B46C-0E50-F3E7-B2F4-EE7E2B43D0B1}"/>
              </a:ext>
            </a:extLst>
          </p:cNvPr>
          <p:cNvGraphicFramePr/>
          <p:nvPr/>
        </p:nvGraphicFramePr>
        <p:xfrm>
          <a:off x="373553" y="938689"/>
          <a:ext cx="8396895" cy="369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4C661C3-E304-8BA9-1C85-5940F6F5A0F8}"/>
              </a:ext>
            </a:extLst>
          </p:cNvPr>
          <p:cNvSpPr txBox="1"/>
          <p:nvPr/>
        </p:nvSpPr>
        <p:spPr>
          <a:xfrm>
            <a:off x="758193" y="673168"/>
            <a:ext cx="314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Évolutions depuis 2012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B1533B-D0B1-5082-6383-A2E3AB5AC104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BF901173-BDFB-296E-CA6B-D6D439A044F2}"/>
              </a:ext>
            </a:extLst>
          </p:cNvPr>
          <p:cNvSpPr txBox="1">
            <a:spLocks/>
          </p:cNvSpPr>
          <p:nvPr/>
        </p:nvSpPr>
        <p:spPr>
          <a:xfrm>
            <a:off x="818907" y="416421"/>
            <a:ext cx="8298968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 score stable depuis plus de 10 ans</a:t>
            </a:r>
            <a:endParaRPr lang="fr-FR" b="0" i="1" dirty="0"/>
          </a:p>
        </p:txBody>
      </p:sp>
    </p:spTree>
    <p:extLst>
      <p:ext uri="{BB962C8B-B14F-4D97-AF65-F5344CB8AC3E}">
        <p14:creationId xmlns:p14="http://schemas.microsoft.com/office/powerpoint/2010/main" val="45157652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53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B5578A77-58C1-ECCF-090D-E1FB11D92DEA}"/>
              </a:ext>
            </a:extLst>
          </p:cNvPr>
          <p:cNvSpPr txBox="1">
            <a:spLocks/>
          </p:cNvSpPr>
          <p:nvPr/>
        </p:nvSpPr>
        <p:spPr>
          <a:xfrm>
            <a:off x="818907" y="416421"/>
            <a:ext cx="8298968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… dont l’apprentissage reste fort, surtout dans le Nord-Est</a:t>
            </a:r>
            <a:endParaRPr lang="fr-FR" b="0" i="1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A99A47C-DEA3-EA85-2E81-4CD4679D8480}"/>
              </a:ext>
            </a:extLst>
          </p:cNvPr>
          <p:cNvGrpSpPr/>
          <p:nvPr/>
        </p:nvGrpSpPr>
        <p:grpSpPr>
          <a:xfrm>
            <a:off x="2716088" y="1427078"/>
            <a:ext cx="3682795" cy="2935271"/>
            <a:chOff x="71452" y="1893223"/>
            <a:chExt cx="3682795" cy="2935271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61CE8A62-1F39-5627-851D-990EE010CC84}"/>
                </a:ext>
              </a:extLst>
            </p:cNvPr>
            <p:cNvGrpSpPr/>
            <p:nvPr/>
          </p:nvGrpSpPr>
          <p:grpSpPr>
            <a:xfrm>
              <a:off x="573552" y="1893223"/>
              <a:ext cx="2678596" cy="1320177"/>
              <a:chOff x="896559" y="1112287"/>
              <a:chExt cx="2678596" cy="1320177"/>
            </a:xfrm>
          </p:grpSpPr>
          <p:sp>
            <p:nvSpPr>
              <p:cNvPr id="18" name="Rectangle : coins arrondis 17">
                <a:extLst>
                  <a:ext uri="{FF2B5EF4-FFF2-40B4-BE49-F238E27FC236}">
                    <a16:creationId xmlns:a16="http://schemas.microsoft.com/office/drawing/2014/main" id="{013A3D22-379B-2CCF-8AEC-41D50C62BF16}"/>
                  </a:ext>
                </a:extLst>
              </p:cNvPr>
              <p:cNvSpPr/>
              <p:nvPr/>
            </p:nvSpPr>
            <p:spPr>
              <a:xfrm>
                <a:off x="896559" y="1194721"/>
                <a:ext cx="2678596" cy="120074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12B0B76-EC76-2762-5D81-4667EA0DBAEE}"/>
                  </a:ext>
                </a:extLst>
              </p:cNvPr>
              <p:cNvSpPr txBox="1"/>
              <p:nvPr/>
            </p:nvSpPr>
            <p:spPr>
              <a:xfrm>
                <a:off x="897657" y="1112287"/>
                <a:ext cx="2600349" cy="1320177"/>
              </a:xfrm>
              <a:prstGeom prst="round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fr-FR" sz="8000" b="1" dirty="0">
                    <a:solidFill>
                      <a:schemeClr val="accent1"/>
                    </a:solidFill>
                  </a:rPr>
                  <a:t>27%</a:t>
                </a:r>
              </a:p>
            </p:txBody>
          </p: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0EB3356-FDEB-36AE-048C-AF53B56BE1D4}"/>
                </a:ext>
              </a:extLst>
            </p:cNvPr>
            <p:cNvSpPr txBox="1"/>
            <p:nvPr/>
          </p:nvSpPr>
          <p:spPr>
            <a:xfrm>
              <a:off x="71452" y="3258834"/>
              <a:ext cx="36827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chemeClr val="bg1">
                      <a:lumMod val="50000"/>
                    </a:schemeClr>
                  </a:solidFill>
                </a:rPr>
                <a:t>DES ELEVES </a:t>
              </a:r>
              <a:r>
                <a:rPr lang="fr-FR" sz="2400" b="1" dirty="0"/>
                <a:t>APPRENNENT </a:t>
              </a:r>
              <a:r>
                <a:rPr lang="fr-FR" sz="2400" b="1" dirty="0">
                  <a:solidFill>
                    <a:schemeClr val="accent1"/>
                  </a:solidFill>
                </a:rPr>
                <a:t>L’ALLEMAND</a:t>
              </a:r>
              <a:r>
                <a:rPr lang="fr-FR" sz="2400" b="1" dirty="0"/>
                <a:t> </a:t>
              </a:r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/>
                <a:t> L’ECOLE </a:t>
              </a:r>
              <a:r>
                <a:rPr lang="fr-F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  <a:r>
                <a:rPr lang="fr-FR" sz="2400" b="1" dirty="0"/>
                <a:t> PARTIR DU CP 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695B217F-9B8B-A621-E966-E900D0A8D473}"/>
              </a:ext>
            </a:extLst>
          </p:cNvPr>
          <p:cNvSpPr txBox="1"/>
          <p:nvPr/>
        </p:nvSpPr>
        <p:spPr>
          <a:xfrm>
            <a:off x="94430" y="730392"/>
            <a:ext cx="856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Q21. Et vos enfants apprennent-ils l’allemand à l’école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Aux parents dont les enfants sont scolarisés à partir du CP (n=299) 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B860F9B-D967-28A0-16D9-092578432738}"/>
              </a:ext>
            </a:extLst>
          </p:cNvPr>
          <p:cNvSpPr txBox="1"/>
          <p:nvPr/>
        </p:nvSpPr>
        <p:spPr>
          <a:xfrm>
            <a:off x="3633734" y="4467150"/>
            <a:ext cx="17714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lang="fr-FR" sz="10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sz="1000" dirty="0">
                <a:sym typeface="Wingdings" panose="05000000000000000000" pitchFamily="2" charset="2"/>
              </a:rPr>
              <a:t>Nord-Est : </a:t>
            </a:r>
            <a:r>
              <a:rPr lang="fr-FR" sz="1000" b="1" dirty="0">
                <a:sym typeface="Wingdings" panose="05000000000000000000" pitchFamily="2" charset="2"/>
              </a:rPr>
              <a:t>42%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9946392-BF82-81DD-2472-4B77BF5E2590}"/>
              </a:ext>
            </a:extLst>
          </p:cNvPr>
          <p:cNvSpPr txBox="1"/>
          <p:nvPr/>
        </p:nvSpPr>
        <p:spPr>
          <a:xfrm>
            <a:off x="5896784" y="2220006"/>
            <a:ext cx="6319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sz="1100" dirty="0">
                <a:sym typeface="Wingdings" panose="05000000000000000000" pitchFamily="2" charset="2"/>
              </a:rPr>
              <a:t>(+1pt)</a:t>
            </a:r>
            <a:endParaRPr lang="fr-FR" sz="1100" i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0111614-4B9E-2894-FCD8-16D07B0489D8}"/>
              </a:ext>
            </a:extLst>
          </p:cNvPr>
          <p:cNvSpPr txBox="1"/>
          <p:nvPr/>
        </p:nvSpPr>
        <p:spPr>
          <a:xfrm>
            <a:off x="6677737" y="4904276"/>
            <a:ext cx="20573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(xx) Évolution par rapport à 2022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06394840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C0A8D0F-62D5-7223-5121-52717E563511}"/>
              </a:ext>
            </a:extLst>
          </p:cNvPr>
          <p:cNvSpPr/>
          <p:nvPr/>
        </p:nvSpPr>
        <p:spPr>
          <a:xfrm>
            <a:off x="667226" y="1107388"/>
            <a:ext cx="1801306" cy="180862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1D53CEED-22E9-6DF1-B302-C0ED6BAC95E3}"/>
              </a:ext>
            </a:extLst>
          </p:cNvPr>
          <p:cNvSpPr/>
          <p:nvPr/>
        </p:nvSpPr>
        <p:spPr>
          <a:xfrm>
            <a:off x="2687151" y="1107388"/>
            <a:ext cx="3734491" cy="180862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2FF82BCB-005C-443A-C606-8B43944F4D5E}"/>
              </a:ext>
            </a:extLst>
          </p:cNvPr>
          <p:cNvSpPr/>
          <p:nvPr/>
        </p:nvSpPr>
        <p:spPr>
          <a:xfrm>
            <a:off x="6646865" y="1110248"/>
            <a:ext cx="1801306" cy="180862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4A4B09B-8D11-EDD1-C2BA-10532ECCF8D7}"/>
              </a:ext>
            </a:extLst>
          </p:cNvPr>
          <p:cNvSpPr/>
          <p:nvPr/>
        </p:nvSpPr>
        <p:spPr>
          <a:xfrm>
            <a:off x="218134" y="3322140"/>
            <a:ext cx="3734491" cy="139759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4C370FE1-0619-FB45-F2CE-8ADD35212443}"/>
              </a:ext>
            </a:extLst>
          </p:cNvPr>
          <p:cNvSpPr/>
          <p:nvPr/>
        </p:nvSpPr>
        <p:spPr>
          <a:xfrm>
            <a:off x="4139720" y="3322140"/>
            <a:ext cx="4749606" cy="1397598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27" name="Graphique 26">
            <a:extLst>
              <a:ext uri="{FF2B5EF4-FFF2-40B4-BE49-F238E27FC236}">
                <a16:creationId xmlns:a16="http://schemas.microsoft.com/office/drawing/2014/main" id="{84628978-7278-A642-DA9E-21BC5CFCDDBC}"/>
              </a:ext>
            </a:extLst>
          </p:cNvPr>
          <p:cNvGraphicFramePr/>
          <p:nvPr/>
        </p:nvGraphicFramePr>
        <p:xfrm>
          <a:off x="2714403" y="510748"/>
          <a:ext cx="3599739" cy="2340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aphique 25">
            <a:extLst>
              <a:ext uri="{FF2B5EF4-FFF2-40B4-BE49-F238E27FC236}">
                <a16:creationId xmlns:a16="http://schemas.microsoft.com/office/drawing/2014/main" id="{3F09B2E8-D854-0ECA-C9A0-BB56EC67E4C2}"/>
              </a:ext>
            </a:extLst>
          </p:cNvPr>
          <p:cNvGraphicFramePr/>
          <p:nvPr/>
        </p:nvGraphicFramePr>
        <p:xfrm>
          <a:off x="6682826" y="879916"/>
          <a:ext cx="1682893" cy="208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8636F0F-4D23-3E64-8994-DEC896CF5C3F}"/>
              </a:ext>
            </a:extLst>
          </p:cNvPr>
          <p:cNvSpPr/>
          <p:nvPr/>
        </p:nvSpPr>
        <p:spPr>
          <a:xfrm>
            <a:off x="1055714" y="944759"/>
            <a:ext cx="995921" cy="3064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Rajdhani Semibold"/>
              </a:rPr>
              <a:t>SEXE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7FD29915-A7FB-49BF-F8F7-338708C9DA7C}"/>
              </a:ext>
            </a:extLst>
          </p:cNvPr>
          <p:cNvSpPr/>
          <p:nvPr/>
        </p:nvSpPr>
        <p:spPr>
          <a:xfrm>
            <a:off x="4023207" y="942906"/>
            <a:ext cx="995921" cy="3064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Rajdhani Semibold"/>
              </a:rPr>
              <a:t>ÂGE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5E775A8-669D-9404-7BB0-BFD7FF231F17}"/>
              </a:ext>
            </a:extLst>
          </p:cNvPr>
          <p:cNvSpPr/>
          <p:nvPr/>
        </p:nvSpPr>
        <p:spPr>
          <a:xfrm>
            <a:off x="7028080" y="942906"/>
            <a:ext cx="995921" cy="3064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Rajdhani Semibold"/>
              </a:rPr>
              <a:t>CSP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28" name="Graphique 27">
            <a:extLst>
              <a:ext uri="{FF2B5EF4-FFF2-40B4-BE49-F238E27FC236}">
                <a16:creationId xmlns:a16="http://schemas.microsoft.com/office/drawing/2014/main" id="{DBB1B7CA-7023-609F-4D1B-B9242820B9E7}"/>
              </a:ext>
            </a:extLst>
          </p:cNvPr>
          <p:cNvGraphicFramePr/>
          <p:nvPr/>
        </p:nvGraphicFramePr>
        <p:xfrm>
          <a:off x="301570" y="3440197"/>
          <a:ext cx="3567298" cy="109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1184634-BF85-1F49-AA2D-461671C1766D}"/>
              </a:ext>
            </a:extLst>
          </p:cNvPr>
          <p:cNvSpPr/>
          <p:nvPr/>
        </p:nvSpPr>
        <p:spPr>
          <a:xfrm>
            <a:off x="1120870" y="3186726"/>
            <a:ext cx="1914378" cy="3064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Rajdhani Semibold"/>
              </a:rPr>
              <a:t>RÉGION DE RÉSIDENCE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CB51AF6-C030-BCE5-4EEA-9F4A4D4ED140}"/>
              </a:ext>
            </a:extLst>
          </p:cNvPr>
          <p:cNvSpPr/>
          <p:nvPr/>
        </p:nvSpPr>
        <p:spPr>
          <a:xfrm>
            <a:off x="5438803" y="3186726"/>
            <a:ext cx="2217610" cy="3064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4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Rajdhani Semibold"/>
              </a:rPr>
              <a:t>TAILLE D’AGGLOMÉRATION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Image 1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D4E89B0F-A7F1-43B2-2FCC-00941DB8FB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rgbClr val="326BDE">
                <a:shade val="45000"/>
                <a:satMod val="135000"/>
              </a:srgbClr>
              <a:prstClr val="white"/>
            </a:duotone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732" y="1398448"/>
            <a:ext cx="794624" cy="794624"/>
          </a:xfrm>
          <a:prstGeom prst="rect">
            <a:avLst/>
          </a:prstGeom>
        </p:spPr>
      </p:pic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F9B926E8-F9E9-CA0A-C9FB-A995C5F1EED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38" y="1395380"/>
            <a:ext cx="794624" cy="79462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88B1F7-90A8-4BEF-171A-27446AF7DB10}"/>
              </a:ext>
            </a:extLst>
          </p:cNvPr>
          <p:cNvSpPr txBox="1"/>
          <p:nvPr/>
        </p:nvSpPr>
        <p:spPr>
          <a:xfrm>
            <a:off x="834157" y="2280533"/>
            <a:ext cx="712108" cy="462802"/>
          </a:xfrm>
          <a:prstGeom prst="roundRect">
            <a:avLst/>
          </a:prstGeom>
          <a:solidFill>
            <a:srgbClr val="EAF0FC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800" b="1" dirty="0">
                <a:solidFill>
                  <a:schemeClr val="accent1">
                    <a:lumMod val="50000"/>
                  </a:schemeClr>
                </a:solidFill>
              </a:rPr>
              <a:t>FEMMES</a:t>
            </a:r>
          </a:p>
          <a:p>
            <a:pPr algn="ctr"/>
            <a:r>
              <a:rPr lang="fr-FR" sz="1050" b="1" dirty="0">
                <a:solidFill>
                  <a:schemeClr val="accent1">
                    <a:lumMod val="50000"/>
                  </a:schemeClr>
                </a:solidFill>
              </a:rPr>
              <a:t>53%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B3EA76-E241-A249-105E-6E7B44134C73}"/>
              </a:ext>
            </a:extLst>
          </p:cNvPr>
          <p:cNvSpPr txBox="1"/>
          <p:nvPr/>
        </p:nvSpPr>
        <p:spPr>
          <a:xfrm>
            <a:off x="1592071" y="2280533"/>
            <a:ext cx="712108" cy="462802"/>
          </a:xfrm>
          <a:prstGeom prst="roundRect">
            <a:avLst/>
          </a:prstGeom>
          <a:solidFill>
            <a:srgbClr val="EAF0FC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800" b="1" dirty="0">
                <a:solidFill>
                  <a:schemeClr val="accent1">
                    <a:lumMod val="50000"/>
                  </a:schemeClr>
                </a:solidFill>
              </a:rPr>
              <a:t>HOMMES</a:t>
            </a:r>
          </a:p>
          <a:p>
            <a:pPr algn="ctr"/>
            <a:r>
              <a:rPr lang="fr-FR" sz="1050" b="1" dirty="0">
                <a:solidFill>
                  <a:schemeClr val="accent1">
                    <a:lumMod val="50000"/>
                  </a:schemeClr>
                </a:solidFill>
              </a:rPr>
              <a:t>47%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DF2C921-4E44-7AE6-3CB4-4BB3A56FAA4D}"/>
              </a:ext>
            </a:extLst>
          </p:cNvPr>
          <p:cNvGraphicFramePr/>
          <p:nvPr/>
        </p:nvGraphicFramePr>
        <p:xfrm>
          <a:off x="4211753" y="3523505"/>
          <a:ext cx="4533668" cy="116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Titre 5">
            <a:extLst>
              <a:ext uri="{FF2B5EF4-FFF2-40B4-BE49-F238E27FC236}">
                <a16:creationId xmlns:a16="http://schemas.microsoft.com/office/drawing/2014/main" id="{CB66910E-0F6B-1D4F-8CF9-C4BC7453E882}"/>
              </a:ext>
            </a:extLst>
          </p:cNvPr>
          <p:cNvSpPr txBox="1">
            <a:spLocks/>
          </p:cNvSpPr>
          <p:nvPr/>
        </p:nvSpPr>
        <p:spPr>
          <a:xfrm>
            <a:off x="845032" y="402755"/>
            <a:ext cx="7939514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Profil des répondants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85B16C-9904-5B32-14FE-073C8FA3DBA7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3004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B0AAAC-F0D5-C7B0-7012-78D7F67942DD}"/>
              </a:ext>
            </a:extLst>
          </p:cNvPr>
          <p:cNvSpPr/>
          <p:nvPr/>
        </p:nvSpPr>
        <p:spPr>
          <a:xfrm>
            <a:off x="1" y="0"/>
            <a:ext cx="9144000" cy="31873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3DD6E78C-6C1B-6A16-C321-AFF0629D1197}"/>
              </a:ext>
            </a:extLst>
          </p:cNvPr>
          <p:cNvSpPr txBox="1"/>
          <p:nvPr/>
        </p:nvSpPr>
        <p:spPr>
          <a:xfrm>
            <a:off x="2414855" y="954320"/>
            <a:ext cx="4255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MERCI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FB57BA1-598C-1034-CC63-305EAF4435AD}"/>
              </a:ext>
            </a:extLst>
          </p:cNvPr>
          <p:cNvSpPr/>
          <p:nvPr/>
        </p:nvSpPr>
        <p:spPr>
          <a:xfrm>
            <a:off x="2774304" y="1002775"/>
            <a:ext cx="3591658" cy="10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46A5E9-A382-8E63-79F5-1C21B6D4ECE8}"/>
              </a:ext>
            </a:extLst>
          </p:cNvPr>
          <p:cNvSpPr>
            <a:spLocks/>
          </p:cNvSpPr>
          <p:nvPr/>
        </p:nvSpPr>
        <p:spPr>
          <a:xfrm rot="16200000">
            <a:off x="4487767" y="-1407937"/>
            <a:ext cx="168468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AECF56-0460-ACE5-598E-19C5C9C67F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148" y="3640743"/>
            <a:ext cx="2411406" cy="9631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305048-9B73-C54C-1B7B-32AA30FAB2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247" y="4603919"/>
            <a:ext cx="551234" cy="486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Afficher l'image d'origine">
            <a:extLst>
              <a:ext uri="{FF2B5EF4-FFF2-40B4-BE49-F238E27FC236}">
                <a16:creationId xmlns:a16="http://schemas.microsoft.com/office/drawing/2014/main" id="{98840C05-2B3F-C01F-4281-BC9ED898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3726" y="3385968"/>
            <a:ext cx="3651572" cy="1454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3074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4526DD2-10CE-6EA0-2F7F-B859B3A44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055502"/>
              </p:ext>
            </p:extLst>
          </p:nvPr>
        </p:nvGraphicFramePr>
        <p:xfrm>
          <a:off x="-581285" y="1339485"/>
          <a:ext cx="7449370" cy="35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7A75700-5874-6563-02DA-5C9D16EAF911}"/>
              </a:ext>
            </a:extLst>
          </p:cNvPr>
          <p:cNvSpPr txBox="1"/>
          <p:nvPr/>
        </p:nvSpPr>
        <p:spPr>
          <a:xfrm>
            <a:off x="8135211" y="699253"/>
            <a:ext cx="1199849" cy="67555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BIEN</a:t>
            </a:r>
            <a:endParaRPr lang="fr-FR" sz="2000" b="1" dirty="0">
              <a:solidFill>
                <a:schemeClr val="accent1"/>
              </a:solidFill>
              <a:latin typeface="Century Gothic" panose="020F03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48%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091A67-12B9-1E52-09A6-CB2D723F7EA9}"/>
              </a:ext>
            </a:extLst>
          </p:cNvPr>
          <p:cNvSpPr txBox="1"/>
          <p:nvPr/>
        </p:nvSpPr>
        <p:spPr>
          <a:xfrm>
            <a:off x="7311295" y="1754394"/>
            <a:ext cx="11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n w="12700">
                  <a:noFill/>
                </a:ln>
              </a:rPr>
              <a:t>18-24 ans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60ADA864-CD14-87C6-01D8-C0C7898EA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9470985"/>
              </p:ext>
            </p:extLst>
          </p:nvPr>
        </p:nvGraphicFramePr>
        <p:xfrm>
          <a:off x="6758982" y="1065627"/>
          <a:ext cx="2212370" cy="202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70F08BBD-E2A8-E690-FC7D-9611D3BF9F0D}"/>
              </a:ext>
            </a:extLst>
          </p:cNvPr>
          <p:cNvGrpSpPr/>
          <p:nvPr/>
        </p:nvGrpSpPr>
        <p:grpSpPr>
          <a:xfrm>
            <a:off x="251846" y="2004535"/>
            <a:ext cx="1276247" cy="1685145"/>
            <a:chOff x="1463595" y="2480821"/>
            <a:chExt cx="1276247" cy="1685145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5E00641-43F1-848D-A886-E61FCF25DFF7}"/>
                </a:ext>
              </a:extLst>
            </p:cNvPr>
            <p:cNvSpPr txBox="1"/>
            <p:nvPr/>
          </p:nvSpPr>
          <p:spPr>
            <a:xfrm>
              <a:off x="1463595" y="2480821"/>
              <a:ext cx="1173834" cy="998557"/>
            </a:xfrm>
            <a:prstGeom prst="roundRect">
              <a:avLst/>
            </a:prstGeom>
            <a:solidFill>
              <a:srgbClr val="FFF4F3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b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PAS BIEN</a:t>
              </a:r>
              <a:r>
                <a:rPr lang="fr-FR" sz="2800" b="1" dirty="0">
                  <a:solidFill>
                    <a:schemeClr val="accent4"/>
                  </a:solidFill>
                  <a:latin typeface="Century Gothic" panose="020F0302020204030204"/>
                </a:rPr>
                <a:t> </a:t>
              </a:r>
              <a:r>
                <a:rPr lang="fr-FR" sz="3200" b="1" dirty="0">
                  <a:solidFill>
                    <a:schemeClr val="accent4"/>
                  </a:solidFill>
                  <a:latin typeface="Century Gothic" panose="020F0302020204030204"/>
                </a:rPr>
                <a:t>66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0BE5994-EC1A-DF91-8E1F-6A27614931F2}"/>
                </a:ext>
              </a:extLst>
            </p:cNvPr>
            <p:cNvCxnSpPr>
              <a:cxnSpLocks/>
            </p:cNvCxnSpPr>
            <p:nvPr/>
          </p:nvCxnSpPr>
          <p:spPr>
            <a:xfrm>
              <a:off x="2739842" y="2480821"/>
              <a:ext cx="0" cy="168514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B8F4997-F3A5-8955-9D55-3A68A2C45E8D}"/>
              </a:ext>
            </a:extLst>
          </p:cNvPr>
          <p:cNvGrpSpPr/>
          <p:nvPr/>
        </p:nvGrpSpPr>
        <p:grpSpPr>
          <a:xfrm>
            <a:off x="4707467" y="1994300"/>
            <a:ext cx="1311171" cy="1682886"/>
            <a:chOff x="5332795" y="1981885"/>
            <a:chExt cx="1311171" cy="1682886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C5FB45B6-5FD1-D7CE-B348-794C8F7DE18F}"/>
                </a:ext>
              </a:extLst>
            </p:cNvPr>
            <p:cNvCxnSpPr>
              <a:cxnSpLocks/>
            </p:cNvCxnSpPr>
            <p:nvPr/>
          </p:nvCxnSpPr>
          <p:spPr>
            <a:xfrm>
              <a:off x="5332795" y="1981885"/>
              <a:ext cx="0" cy="168288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75D281F-F648-EDD1-C935-2A0EA1EF92B3}"/>
                </a:ext>
              </a:extLst>
            </p:cNvPr>
            <p:cNvSpPr txBox="1"/>
            <p:nvPr/>
          </p:nvSpPr>
          <p:spPr>
            <a:xfrm>
              <a:off x="5470133" y="1992120"/>
              <a:ext cx="1173833" cy="998557"/>
            </a:xfrm>
            <a:prstGeom prst="roundRect">
              <a:avLst/>
            </a:prstGeom>
            <a:solidFill>
              <a:srgbClr val="F1F5FD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b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b="1" dirty="0">
                  <a:solidFill>
                    <a:schemeClr val="accent1">
                      <a:lumMod val="50000"/>
                    </a:schemeClr>
                  </a:solidFill>
                  <a:latin typeface="Century Gothic" panose="020F0302020204030204"/>
                </a:rPr>
                <a:t>BIEN</a:t>
              </a:r>
              <a:r>
                <a:rPr lang="fr-FR" sz="2800" b="1" dirty="0">
                  <a:solidFill>
                    <a:schemeClr val="accent1"/>
                  </a:solidFill>
                  <a:latin typeface="Century Gothic" panose="020F0302020204030204"/>
                </a:rPr>
                <a:t> </a:t>
              </a:r>
              <a:r>
                <a:rPr lang="fr-FR" sz="3200" b="1" dirty="0">
                  <a:solidFill>
                    <a:schemeClr val="accent1"/>
                  </a:solidFill>
                  <a:latin typeface="Century Gothic" panose="020F0302020204030204"/>
                </a:rPr>
                <a:t>34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DFE75CE-2B82-4D29-BCF4-1BD4BF8AD3B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420899B-0547-4A96-AE95-0B8B5023B263}"/>
              </a:ext>
            </a:extLst>
          </p:cNvPr>
          <p:cNvSpPr txBox="1"/>
          <p:nvPr/>
        </p:nvSpPr>
        <p:spPr>
          <a:xfrm>
            <a:off x="94429" y="730392"/>
            <a:ext cx="81743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Q1. Diriez-vous que l’Allemagne est un pays que vous connaissez très bien, plutôt bien, 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pas très bien ou pas bien du tout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8B06A80-06DC-CC20-90AF-A06997FC98C2}"/>
              </a:ext>
            </a:extLst>
          </p:cNvPr>
          <p:cNvCxnSpPr>
            <a:cxnSpLocks/>
          </p:cNvCxnSpPr>
          <p:nvPr/>
        </p:nvCxnSpPr>
        <p:spPr>
          <a:xfrm>
            <a:off x="6538860" y="1104210"/>
            <a:ext cx="0" cy="1875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6B2933F-6921-44EE-DD1E-FA41FA9E1752}"/>
              </a:ext>
            </a:extLst>
          </p:cNvPr>
          <p:cNvCxnSpPr>
            <a:cxnSpLocks/>
          </p:cNvCxnSpPr>
          <p:nvPr/>
        </p:nvCxnSpPr>
        <p:spPr>
          <a:xfrm flipH="1">
            <a:off x="6538860" y="2979909"/>
            <a:ext cx="23839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9EB282D1-AF5F-95CB-548E-129942E6BC69}"/>
              </a:ext>
            </a:extLst>
          </p:cNvPr>
          <p:cNvSpPr txBox="1"/>
          <p:nvPr/>
        </p:nvSpPr>
        <p:spPr>
          <a:xfrm>
            <a:off x="6538860" y="767726"/>
            <a:ext cx="983264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PAS BIEN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accent4"/>
                </a:solidFill>
                <a:latin typeface="Century Gothic" panose="020F0302020204030204"/>
              </a:rPr>
              <a:t>52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  <a:endParaRPr lang="fr-FR" sz="2000" dirty="0"/>
          </a:p>
        </p:txBody>
      </p:sp>
      <p:sp>
        <p:nvSpPr>
          <p:cNvPr id="56" name="Titre 5">
            <a:extLst>
              <a:ext uri="{FF2B5EF4-FFF2-40B4-BE49-F238E27FC236}">
                <a16:creationId xmlns:a16="http://schemas.microsoft.com/office/drawing/2014/main" id="{E19E1E91-EBDE-E45E-7C92-1B6E0D1008DB}"/>
              </a:ext>
            </a:extLst>
          </p:cNvPr>
          <p:cNvSpPr txBox="1">
            <a:spLocks/>
          </p:cNvSpPr>
          <p:nvPr/>
        </p:nvSpPr>
        <p:spPr>
          <a:xfrm>
            <a:off x="818907" y="77923"/>
            <a:ext cx="8298968" cy="66479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Et pourtant, un manque de proximité à l’Allemagne chez les Français :</a:t>
            </a:r>
            <a:br>
              <a:rPr lang="fr-FR" sz="1800" dirty="0"/>
            </a:br>
            <a:r>
              <a:rPr lang="fr-FR" sz="1800" dirty="0"/>
              <a:t>seulement 1/3 déclare bien connaître le pays voisin </a:t>
            </a:r>
          </a:p>
          <a:p>
            <a:r>
              <a:rPr lang="fr-FR" sz="1800" dirty="0"/>
              <a:t>mais près de la moitié chez les jeunes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91B1225-76A6-CBE6-10E5-4D5A4E5F478F}"/>
              </a:ext>
            </a:extLst>
          </p:cNvPr>
          <p:cNvSpPr txBox="1"/>
          <p:nvPr/>
        </p:nvSpPr>
        <p:spPr>
          <a:xfrm>
            <a:off x="5160818" y="2887597"/>
            <a:ext cx="6568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(-3pts)</a:t>
            </a:r>
            <a:endParaRPr lang="fr-FR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C8EBF65-6AE0-45E9-DF54-F03609028CCA}"/>
              </a:ext>
            </a:extLst>
          </p:cNvPr>
          <p:cNvSpPr txBox="1"/>
          <p:nvPr/>
        </p:nvSpPr>
        <p:spPr>
          <a:xfrm>
            <a:off x="562441" y="2888910"/>
            <a:ext cx="6381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</a:t>
            </a:r>
            <a:r>
              <a:rPr lang="fr-FR" sz="1000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panose="020F0302020204030204"/>
                <a:sym typeface="Wingdings" panose="05000000000000000000" pitchFamily="2" charset="2"/>
              </a:rPr>
              <a:t>3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pts)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F3DBB3E-0881-8E7D-1302-FC4DE339C44F}"/>
              </a:ext>
            </a:extLst>
          </p:cNvPr>
          <p:cNvSpPr txBox="1"/>
          <p:nvPr/>
        </p:nvSpPr>
        <p:spPr>
          <a:xfrm>
            <a:off x="3999919" y="3246005"/>
            <a:ext cx="5286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i="1" dirty="0">
                <a:solidFill>
                  <a:schemeClr val="bg2"/>
                </a:solidFill>
                <a:sym typeface="Wingdings" panose="05000000000000000000" pitchFamily="2" charset="2"/>
              </a:rPr>
              <a:t>(-3pts)</a:t>
            </a:r>
            <a:endParaRPr lang="fr-FR" sz="1100" i="1" dirty="0">
              <a:solidFill>
                <a:schemeClr val="bg2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3EA126-8FA7-C08A-4C6F-412E7FD431C8}"/>
              </a:ext>
            </a:extLst>
          </p:cNvPr>
          <p:cNvSpPr txBox="1"/>
          <p:nvPr/>
        </p:nvSpPr>
        <p:spPr>
          <a:xfrm>
            <a:off x="2399719" y="4042642"/>
            <a:ext cx="52867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i="1" dirty="0">
                <a:solidFill>
                  <a:schemeClr val="bg2"/>
                </a:solidFill>
                <a:sym typeface="Wingdings" panose="05000000000000000000" pitchFamily="2" charset="2"/>
              </a:rPr>
              <a:t>(+3pts)</a:t>
            </a:r>
            <a:endParaRPr lang="fr-FR" sz="1100" i="1" dirty="0">
              <a:solidFill>
                <a:schemeClr val="bg2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A0316C1-0CE5-93B8-5CFE-8615C1E23011}"/>
              </a:ext>
            </a:extLst>
          </p:cNvPr>
          <p:cNvSpPr txBox="1"/>
          <p:nvPr/>
        </p:nvSpPr>
        <p:spPr>
          <a:xfrm>
            <a:off x="4781855" y="3153672"/>
            <a:ext cx="18128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00B050"/>
                </a:solidFill>
                <a:sym typeface="Wingdings" panose="05000000000000000000" pitchFamily="2" charset="2"/>
              </a:rPr>
              <a:t>+</a:t>
            </a:r>
            <a:r>
              <a:rPr lang="fr-FR" sz="10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sz="1000" dirty="0">
                <a:sym typeface="Wingdings" panose="05000000000000000000" pitchFamily="2" charset="2"/>
              </a:rPr>
              <a:t>Région Grand-Est : </a:t>
            </a:r>
            <a:r>
              <a:rPr lang="fr-FR" sz="1000" b="1" dirty="0">
                <a:sym typeface="Wingdings" panose="05000000000000000000" pitchFamily="2" charset="2"/>
              </a:rPr>
              <a:t>56%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+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Homme : </a:t>
            </a:r>
            <a:r>
              <a:rPr lang="fr-FR" sz="1000" b="1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41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%</a:t>
            </a:r>
            <a:endParaRPr kumimoji="0" lang="fr-FR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52ED0A4-6BDF-260A-FFD3-62718899BD5E}"/>
              </a:ext>
            </a:extLst>
          </p:cNvPr>
          <p:cNvSpPr txBox="1"/>
          <p:nvPr/>
        </p:nvSpPr>
        <p:spPr>
          <a:xfrm>
            <a:off x="6677737" y="4904276"/>
            <a:ext cx="20573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(xx) Évolution par rapport à 2022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9982401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4526DD2-10CE-6EA0-2F7F-B859B3A44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12260"/>
              </p:ext>
            </p:extLst>
          </p:nvPr>
        </p:nvGraphicFramePr>
        <p:xfrm>
          <a:off x="-581285" y="1339485"/>
          <a:ext cx="7449370" cy="356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097A3D-6D2F-4BBD-903A-58A3F64D2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7A75700-5874-6563-02DA-5C9D16EAF911}"/>
              </a:ext>
            </a:extLst>
          </p:cNvPr>
          <p:cNvSpPr txBox="1"/>
          <p:nvPr/>
        </p:nvSpPr>
        <p:spPr>
          <a:xfrm>
            <a:off x="8043519" y="649836"/>
            <a:ext cx="1199849" cy="67555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b="1" dirty="0">
                <a:solidFill>
                  <a:schemeClr val="accent1">
                    <a:lumMod val="50000"/>
                  </a:schemeClr>
                </a:solidFill>
                <a:latin typeface="Century Gothic" panose="020F0302020204030204"/>
              </a:rPr>
              <a:t>BEAUCOUP, ASSEZ</a:t>
            </a:r>
            <a:endParaRPr lang="fr-FR" sz="2000" b="1" dirty="0">
              <a:solidFill>
                <a:schemeClr val="accent1"/>
              </a:solidFill>
              <a:latin typeface="Century Gothic" panose="020F03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accent1"/>
                </a:solidFill>
                <a:latin typeface="Century Gothic" panose="020F0302020204030204"/>
              </a:rPr>
              <a:t>56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091A67-12B9-1E52-09A6-CB2D723F7EA9}"/>
              </a:ext>
            </a:extLst>
          </p:cNvPr>
          <p:cNvSpPr txBox="1"/>
          <p:nvPr/>
        </p:nvSpPr>
        <p:spPr>
          <a:xfrm>
            <a:off x="7311295" y="1754394"/>
            <a:ext cx="1139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n w="12700">
                  <a:noFill/>
                </a:ln>
              </a:rPr>
              <a:t>18-24 ans</a:t>
            </a:r>
          </a:p>
        </p:txBody>
      </p:sp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60ADA864-CD14-87C6-01D8-C0C7898EA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7236110"/>
              </p:ext>
            </p:extLst>
          </p:nvPr>
        </p:nvGraphicFramePr>
        <p:xfrm>
          <a:off x="6758982" y="1065627"/>
          <a:ext cx="2212370" cy="202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:a16="http://schemas.microsoft.com/office/drawing/2014/main" id="{70F08BBD-E2A8-E690-FC7D-9611D3BF9F0D}"/>
              </a:ext>
            </a:extLst>
          </p:cNvPr>
          <p:cNvGrpSpPr/>
          <p:nvPr/>
        </p:nvGrpSpPr>
        <p:grpSpPr>
          <a:xfrm>
            <a:off x="251846" y="2004535"/>
            <a:ext cx="1276247" cy="1685145"/>
            <a:chOff x="1463595" y="2480821"/>
            <a:chExt cx="1276247" cy="1685145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5E00641-43F1-848D-A886-E61FCF25DFF7}"/>
                </a:ext>
              </a:extLst>
            </p:cNvPr>
            <p:cNvSpPr txBox="1"/>
            <p:nvPr/>
          </p:nvSpPr>
          <p:spPr>
            <a:xfrm>
              <a:off x="1463595" y="2480821"/>
              <a:ext cx="1173834" cy="998557"/>
            </a:xfrm>
            <a:prstGeom prst="roundRect">
              <a:avLst/>
            </a:prstGeom>
            <a:solidFill>
              <a:srgbClr val="FFF4F3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PEU, PAS DU TOUT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3200" b="1" dirty="0">
                  <a:solidFill>
                    <a:schemeClr val="accent4"/>
                  </a:solidFill>
                  <a:latin typeface="Century Gothic" panose="020F0302020204030204"/>
                </a:rPr>
                <a:t>51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</a:t>
              </a: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E0BE5994-EC1A-DF91-8E1F-6A27614931F2}"/>
                </a:ext>
              </a:extLst>
            </p:cNvPr>
            <p:cNvCxnSpPr>
              <a:cxnSpLocks/>
            </p:cNvCxnSpPr>
            <p:nvPr/>
          </p:nvCxnSpPr>
          <p:spPr>
            <a:xfrm>
              <a:off x="2739842" y="2480821"/>
              <a:ext cx="0" cy="1685145"/>
            </a:xfrm>
            <a:prstGeom prst="line">
              <a:avLst/>
            </a:prstGeom>
            <a:ln w="19050">
              <a:solidFill>
                <a:schemeClr val="accent4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B8F4997-F3A5-8955-9D55-3A68A2C45E8D}"/>
              </a:ext>
            </a:extLst>
          </p:cNvPr>
          <p:cNvGrpSpPr/>
          <p:nvPr/>
        </p:nvGrpSpPr>
        <p:grpSpPr>
          <a:xfrm>
            <a:off x="4737611" y="1999420"/>
            <a:ext cx="1285237" cy="1690260"/>
            <a:chOff x="5332795" y="1911256"/>
            <a:chExt cx="1285237" cy="1690260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C5FB45B6-5FD1-D7CE-B348-794C8F7DE18F}"/>
                </a:ext>
              </a:extLst>
            </p:cNvPr>
            <p:cNvCxnSpPr>
              <a:cxnSpLocks/>
            </p:cNvCxnSpPr>
            <p:nvPr/>
          </p:nvCxnSpPr>
          <p:spPr>
            <a:xfrm>
              <a:off x="5332795" y="1918630"/>
              <a:ext cx="0" cy="1682886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75D281F-F648-EDD1-C935-2A0EA1EF92B3}"/>
                </a:ext>
              </a:extLst>
            </p:cNvPr>
            <p:cNvSpPr txBox="1"/>
            <p:nvPr/>
          </p:nvSpPr>
          <p:spPr>
            <a:xfrm>
              <a:off x="5444199" y="1911256"/>
              <a:ext cx="1173833" cy="998557"/>
            </a:xfrm>
            <a:prstGeom prst="roundRect">
              <a:avLst/>
            </a:prstGeom>
            <a:solidFill>
              <a:srgbClr val="F1F5FD"/>
            </a:solidFill>
            <a:ln w="952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chemeClr val="accent1">
                      <a:lumMod val="50000"/>
                    </a:schemeClr>
                  </a:solidFill>
                  <a:latin typeface="Century Gothic" panose="020F0302020204030204"/>
                </a:rPr>
                <a:t>BEAUCOUP, ASSEZ</a:t>
              </a:r>
              <a:r>
                <a:rPr lang="fr-FR" sz="1200" b="1" dirty="0">
                  <a:solidFill>
                    <a:schemeClr val="accent1"/>
                  </a:solidFill>
                  <a:latin typeface="Century Gothic" panose="020F0302020204030204"/>
                </a:rPr>
                <a:t> </a:t>
              </a:r>
              <a:r>
                <a:rPr lang="fr-FR" sz="3200" b="1" dirty="0">
                  <a:solidFill>
                    <a:schemeClr val="accent1"/>
                  </a:solidFill>
                  <a:latin typeface="Century Gothic" panose="020F0302020204030204"/>
                </a:rPr>
                <a:t>49</a:t>
              </a:r>
              <a:r>
                <a:rPr kumimoji="0" lang="fr-F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%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A52DA8CB-9419-2B12-8E14-8892CD19AC10}"/>
              </a:ext>
            </a:extLst>
          </p:cNvPr>
          <p:cNvSpPr txBox="1"/>
          <p:nvPr/>
        </p:nvSpPr>
        <p:spPr>
          <a:xfrm>
            <a:off x="4853252" y="3170530"/>
            <a:ext cx="24580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+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Connaît bien l’Allemagne : </a:t>
            </a:r>
            <a:r>
              <a:rPr lang="fr-FR" sz="1100" b="1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76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%</a:t>
            </a:r>
            <a:endParaRPr kumimoji="0" lang="fr-FR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+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fr-FR" sz="1100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Parle allemand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lang="fr-FR" sz="1100" b="1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73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%</a:t>
            </a:r>
          </a:p>
          <a:p>
            <a:pPr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+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fr-FR" sz="1100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Région Grand-Est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lang="fr-FR" sz="1100" b="1" dirty="0">
                <a:solidFill>
                  <a:srgbClr val="000000"/>
                </a:solidFill>
                <a:latin typeface="Century Gothic" panose="020F0302020204030204"/>
                <a:sym typeface="Wingdings" panose="05000000000000000000" pitchFamily="2" charset="2"/>
              </a:rPr>
              <a:t>61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5818A05-D1A0-E49E-17F3-4C7B24D9BCE4}"/>
              </a:ext>
            </a:extLst>
          </p:cNvPr>
          <p:cNvSpPr txBox="1"/>
          <p:nvPr/>
        </p:nvSpPr>
        <p:spPr>
          <a:xfrm>
            <a:off x="5141586" y="2856798"/>
            <a:ext cx="6374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chemeClr val="accent1"/>
                </a:solidFill>
                <a:sym typeface="Wingdings" panose="05000000000000000000" pitchFamily="2" charset="2"/>
              </a:rPr>
              <a:t>(-3pts)</a:t>
            </a:r>
            <a:endParaRPr lang="fr-FR" sz="1400" i="1" dirty="0">
              <a:solidFill>
                <a:schemeClr val="accent1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9F74E98-530E-B5CF-C570-3F253B7B1EE1}"/>
              </a:ext>
            </a:extLst>
          </p:cNvPr>
          <p:cNvSpPr txBox="1"/>
          <p:nvPr/>
        </p:nvSpPr>
        <p:spPr>
          <a:xfrm>
            <a:off x="495632" y="2856798"/>
            <a:ext cx="8167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sym typeface="Wingdings" panose="05000000000000000000" pitchFamily="2" charset="2"/>
              </a:rPr>
              <a:t>(+3pts)</a:t>
            </a:r>
            <a:endParaRPr lang="fr-FR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DFE75CE-2B82-4D29-BCF4-1BD4BF8AD3BA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420899B-0547-4A96-AE95-0B8B5023B263}"/>
              </a:ext>
            </a:extLst>
          </p:cNvPr>
          <p:cNvSpPr txBox="1"/>
          <p:nvPr/>
        </p:nvSpPr>
        <p:spPr>
          <a:xfrm>
            <a:off x="94429" y="730392"/>
            <a:ext cx="817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Q3. Personnellement, diriez-vous que l’Allemagne est un pays que vous aimez…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/ Jeunes 18-24 ans (n=301)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38B06A80-06DC-CC20-90AF-A06997FC98C2}"/>
              </a:ext>
            </a:extLst>
          </p:cNvPr>
          <p:cNvCxnSpPr>
            <a:cxnSpLocks/>
          </p:cNvCxnSpPr>
          <p:nvPr/>
        </p:nvCxnSpPr>
        <p:spPr>
          <a:xfrm>
            <a:off x="6538860" y="1104210"/>
            <a:ext cx="0" cy="1875699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E6B2933F-6921-44EE-DD1E-FA41FA9E1752}"/>
              </a:ext>
            </a:extLst>
          </p:cNvPr>
          <p:cNvCxnSpPr>
            <a:cxnSpLocks/>
          </p:cNvCxnSpPr>
          <p:nvPr/>
        </p:nvCxnSpPr>
        <p:spPr>
          <a:xfrm flipH="1">
            <a:off x="6538860" y="2979909"/>
            <a:ext cx="23839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9EB282D1-AF5F-95CB-548E-129942E6BC69}"/>
              </a:ext>
            </a:extLst>
          </p:cNvPr>
          <p:cNvSpPr txBox="1"/>
          <p:nvPr/>
        </p:nvSpPr>
        <p:spPr>
          <a:xfrm>
            <a:off x="6512461" y="629074"/>
            <a:ext cx="9832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PEU, PAS DU TOUT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accent4"/>
                </a:solidFill>
                <a:latin typeface="Century Gothic" panose="020F0302020204030204"/>
              </a:rPr>
              <a:t> </a:t>
            </a:r>
            <a:r>
              <a:rPr lang="fr-FR" b="1" dirty="0">
                <a:solidFill>
                  <a:schemeClr val="accent4"/>
                </a:solidFill>
                <a:latin typeface="Century Gothic" panose="020F0302020204030204"/>
              </a:rPr>
              <a:t>44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%</a:t>
            </a:r>
            <a:endParaRPr lang="fr-FR" sz="2000" dirty="0"/>
          </a:p>
        </p:txBody>
      </p:sp>
      <p:sp>
        <p:nvSpPr>
          <p:cNvPr id="56" name="Titre 5">
            <a:extLst>
              <a:ext uri="{FF2B5EF4-FFF2-40B4-BE49-F238E27FC236}">
                <a16:creationId xmlns:a16="http://schemas.microsoft.com/office/drawing/2014/main" id="{E19E1E91-EBDE-E45E-7C92-1B6E0D1008DB}"/>
              </a:ext>
            </a:extLst>
          </p:cNvPr>
          <p:cNvSpPr txBox="1">
            <a:spLocks/>
          </p:cNvSpPr>
          <p:nvPr/>
        </p:nvSpPr>
        <p:spPr>
          <a:xfrm>
            <a:off x="818907" y="155452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Et une cote d’amour de l’Allemagne modérée en France</a:t>
            </a:r>
            <a:br>
              <a:rPr lang="fr-FR" dirty="0"/>
            </a:br>
            <a:r>
              <a:rPr lang="fr-FR" dirty="0"/>
              <a:t>mais plus marquée chez les jeunes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11CB08B-23FF-EDBD-DD32-F63D1BD61507}"/>
              </a:ext>
            </a:extLst>
          </p:cNvPr>
          <p:cNvSpPr txBox="1"/>
          <p:nvPr/>
        </p:nvSpPr>
        <p:spPr>
          <a:xfrm>
            <a:off x="6945849" y="4904276"/>
            <a:ext cx="17892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(xx) Évolution par rapport à 2022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7231531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7A60947-687F-1D7A-5AB1-DAA222CEF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95480-1601-7C4D-95DE-8DD54C94E8C4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063FE9A-4EDA-2113-F48D-E1FD25DA3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859100"/>
              </p:ext>
            </p:extLst>
          </p:nvPr>
        </p:nvGraphicFramePr>
        <p:xfrm>
          <a:off x="373553" y="913627"/>
          <a:ext cx="8396895" cy="369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re 7">
            <a:extLst>
              <a:ext uri="{FF2B5EF4-FFF2-40B4-BE49-F238E27FC236}">
                <a16:creationId xmlns:a16="http://schemas.microsoft.com/office/drawing/2014/main" id="{0C68F78D-06A5-241D-9160-A361423A95DC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0CA4FC-F618-5B76-D020-1A09108EAB58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D6CBD1-C1BA-F354-C06D-C14D82B432B5}"/>
              </a:ext>
            </a:extLst>
          </p:cNvPr>
          <p:cNvSpPr txBox="1"/>
          <p:nvPr/>
        </p:nvSpPr>
        <p:spPr>
          <a:xfrm>
            <a:off x="308365" y="1453091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>
                <a:solidFill>
                  <a:schemeClr val="accent1"/>
                </a:solidFill>
              </a:rPr>
              <a:t>% </a:t>
            </a:r>
            <a:r>
              <a:rPr lang="fr-FR" sz="1200" b="1" i="1" dirty="0">
                <a:solidFill>
                  <a:schemeClr val="accent1"/>
                </a:solidFill>
              </a:rPr>
              <a:t>APPRECIE</a:t>
            </a:r>
            <a:endParaRPr lang="fr-FR" sz="1100" b="1" i="1" dirty="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DED5E7-0898-FC1C-4962-5F4E2C13B2EB}"/>
              </a:ext>
            </a:extLst>
          </p:cNvPr>
          <p:cNvSpPr txBox="1"/>
          <p:nvPr/>
        </p:nvSpPr>
        <p:spPr>
          <a:xfrm>
            <a:off x="758193" y="673168"/>
            <a:ext cx="314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Évolutions depuis 2017</a:t>
            </a:r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D0114FA3-C5AE-5A8B-187F-6218729FF05D}"/>
              </a:ext>
            </a:extLst>
          </p:cNvPr>
          <p:cNvSpPr txBox="1">
            <a:spLocks/>
          </p:cNvSpPr>
          <p:nvPr/>
        </p:nvSpPr>
        <p:spPr>
          <a:xfrm>
            <a:off x="818907" y="401673"/>
            <a:ext cx="8298968" cy="2462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/>
              <a:t>Un score en légère baisse depuis 4 ans</a:t>
            </a:r>
          </a:p>
        </p:txBody>
      </p:sp>
    </p:spTree>
    <p:extLst>
      <p:ext uri="{BB962C8B-B14F-4D97-AF65-F5344CB8AC3E}">
        <p14:creationId xmlns:p14="http://schemas.microsoft.com/office/powerpoint/2010/main" val="33815700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184B2AC-E68E-EF37-F56E-4448A136B117}"/>
              </a:ext>
            </a:extLst>
          </p:cNvPr>
          <p:cNvSpPr/>
          <p:nvPr/>
        </p:nvSpPr>
        <p:spPr>
          <a:xfrm>
            <a:off x="5874222" y="837698"/>
            <a:ext cx="3177404" cy="4156653"/>
          </a:xfrm>
          <a:prstGeom prst="roundRect">
            <a:avLst>
              <a:gd name="adj" fmla="val 815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44A3BB6-34E0-246C-74D8-E244DEAA6A6F}"/>
              </a:ext>
            </a:extLst>
          </p:cNvPr>
          <p:cNvSpPr/>
          <p:nvPr/>
        </p:nvSpPr>
        <p:spPr>
          <a:xfrm>
            <a:off x="862149" y="2938569"/>
            <a:ext cx="7983150" cy="268397"/>
          </a:xfrm>
          <a:prstGeom prst="roundRect">
            <a:avLst/>
          </a:prstGeom>
          <a:solidFill>
            <a:srgbClr val="FFE9E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08D1F8C-7700-D419-AFF5-3F4A8FDE04CC}"/>
              </a:ext>
            </a:extLst>
          </p:cNvPr>
          <p:cNvSpPr/>
          <p:nvPr/>
        </p:nvSpPr>
        <p:spPr>
          <a:xfrm>
            <a:off x="953588" y="1193337"/>
            <a:ext cx="7891711" cy="327185"/>
          </a:xfrm>
          <a:prstGeom prst="roundRect">
            <a:avLst/>
          </a:prstGeom>
          <a:solidFill>
            <a:srgbClr val="E5EC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E9173ED-846D-C5F5-C22A-E423E338A9E4}"/>
              </a:ext>
            </a:extLst>
          </p:cNvPr>
          <p:cNvGrpSpPr/>
          <p:nvPr/>
        </p:nvGrpSpPr>
        <p:grpSpPr>
          <a:xfrm>
            <a:off x="-330436" y="1028172"/>
            <a:ext cx="6495209" cy="4064092"/>
            <a:chOff x="-330436" y="635660"/>
            <a:chExt cx="6495209" cy="4267199"/>
          </a:xfrm>
        </p:grpSpPr>
        <p:graphicFrame>
          <p:nvGraphicFramePr>
            <p:cNvPr id="5" name="Graphique 4">
              <a:extLst>
                <a:ext uri="{FF2B5EF4-FFF2-40B4-BE49-F238E27FC236}">
                  <a16:creationId xmlns:a16="http://schemas.microsoft.com/office/drawing/2014/main" id="{FF778FD8-6CD3-00B5-844F-192E96D3B67D}"/>
                </a:ext>
              </a:extLst>
            </p:cNvPr>
            <p:cNvGraphicFramePr/>
            <p:nvPr/>
          </p:nvGraphicFramePr>
          <p:xfrm>
            <a:off x="-330436" y="635660"/>
            <a:ext cx="6495209" cy="4267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FE55160-8E1C-A154-7DCD-027E3D4DF894}"/>
                </a:ext>
              </a:extLst>
            </p:cNvPr>
            <p:cNvSpPr txBox="1"/>
            <p:nvPr/>
          </p:nvSpPr>
          <p:spPr>
            <a:xfrm>
              <a:off x="3227754" y="1598661"/>
              <a:ext cx="562038" cy="2423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00" dirty="0">
                  <a:sym typeface="Wingdings" panose="05000000000000000000" pitchFamily="2" charset="2"/>
                </a:rPr>
                <a:t>(-4pts)</a:t>
              </a:r>
              <a:endParaRPr lang="fr-FR" sz="1200" dirty="0"/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7007BE-ABE8-43FE-B53E-0E463948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9899" y="480543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Lat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6FCBC-6A4F-4A6C-9C8D-4298482A78C1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24" name="Titre 7">
            <a:extLst>
              <a:ext uri="{FF2B5EF4-FFF2-40B4-BE49-F238E27FC236}">
                <a16:creationId xmlns:a16="http://schemas.microsoft.com/office/drawing/2014/main" id="{80ABC54A-9B86-4F22-B64B-4C74D8079881}"/>
              </a:ext>
            </a:extLst>
          </p:cNvPr>
          <p:cNvSpPr txBox="1">
            <a:spLocks/>
          </p:cNvSpPr>
          <p:nvPr/>
        </p:nvSpPr>
        <p:spPr>
          <a:xfrm>
            <a:off x="747032" y="193137"/>
            <a:ext cx="7649936" cy="69668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x</a:t>
            </a:r>
            <a:endParaRPr kumimoji="0" lang="fr-FR" sz="16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8D4F6F-F4EC-4839-BABD-429837587656}"/>
              </a:ext>
            </a:extLst>
          </p:cNvPr>
          <p:cNvSpPr/>
          <p:nvPr/>
        </p:nvSpPr>
        <p:spPr bwMode="auto">
          <a:xfrm flipV="1">
            <a:off x="0" y="539532"/>
            <a:ext cx="702543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Osaka" charset="0"/>
              <a:cs typeface="Osaka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E3AB6C-2DAA-354E-8A9D-093A6537EF14}"/>
              </a:ext>
            </a:extLst>
          </p:cNvPr>
          <p:cNvSpPr txBox="1"/>
          <p:nvPr/>
        </p:nvSpPr>
        <p:spPr>
          <a:xfrm>
            <a:off x="4132515" y="4841245"/>
            <a:ext cx="1899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>
                    <a:lumMod val="50000"/>
                  </a:schemeClr>
                </a:solidFill>
              </a:rPr>
              <a:t>(xx) Évolution par rapport à 2022</a:t>
            </a:r>
            <a:endParaRPr lang="fr-FR" sz="800" dirty="0"/>
          </a:p>
        </p:txBody>
      </p:sp>
      <p:graphicFrame>
        <p:nvGraphicFramePr>
          <p:cNvPr id="22" name="Tableau 10">
            <a:extLst>
              <a:ext uri="{FF2B5EF4-FFF2-40B4-BE49-F238E27FC236}">
                <a16:creationId xmlns:a16="http://schemas.microsoft.com/office/drawing/2014/main" id="{8DC21923-47C2-A736-7B4C-CDD9067E21B0}"/>
              </a:ext>
            </a:extLst>
          </p:cNvPr>
          <p:cNvGraphicFramePr>
            <a:graphicFrameLocks noGrp="1"/>
          </p:cNvGraphicFramePr>
          <p:nvPr/>
        </p:nvGraphicFramePr>
        <p:xfrm>
          <a:off x="6031659" y="928146"/>
          <a:ext cx="2866806" cy="3973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7801">
                  <a:extLst>
                    <a:ext uri="{9D8B030D-6E8A-4147-A177-3AD203B41FA5}">
                      <a16:colId xmlns:a16="http://schemas.microsoft.com/office/drawing/2014/main" val="1492562123"/>
                    </a:ext>
                  </a:extLst>
                </a:gridCol>
                <a:gridCol w="477801">
                  <a:extLst>
                    <a:ext uri="{9D8B030D-6E8A-4147-A177-3AD203B41FA5}">
                      <a16:colId xmlns:a16="http://schemas.microsoft.com/office/drawing/2014/main" val="1843349894"/>
                    </a:ext>
                  </a:extLst>
                </a:gridCol>
                <a:gridCol w="477801">
                  <a:extLst>
                    <a:ext uri="{9D8B030D-6E8A-4147-A177-3AD203B41FA5}">
                      <a16:colId xmlns:a16="http://schemas.microsoft.com/office/drawing/2014/main" val="1807235950"/>
                    </a:ext>
                  </a:extLst>
                </a:gridCol>
                <a:gridCol w="477801">
                  <a:extLst>
                    <a:ext uri="{9D8B030D-6E8A-4147-A177-3AD203B41FA5}">
                      <a16:colId xmlns:a16="http://schemas.microsoft.com/office/drawing/2014/main" val="2982095235"/>
                    </a:ext>
                  </a:extLst>
                </a:gridCol>
                <a:gridCol w="477801">
                  <a:extLst>
                    <a:ext uri="{9D8B030D-6E8A-4147-A177-3AD203B41FA5}">
                      <a16:colId xmlns:a16="http://schemas.microsoft.com/office/drawing/2014/main" val="343667099"/>
                    </a:ext>
                  </a:extLst>
                </a:gridCol>
                <a:gridCol w="477801">
                  <a:extLst>
                    <a:ext uri="{9D8B030D-6E8A-4147-A177-3AD203B41FA5}">
                      <a16:colId xmlns:a16="http://schemas.microsoft.com/office/drawing/2014/main" val="3461565856"/>
                    </a:ext>
                  </a:extLst>
                </a:gridCol>
              </a:tblGrid>
              <a:tr h="25124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645778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72%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70265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922564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025940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2538364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582783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247971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2891442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438946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27188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9917027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NP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/>
                        <a:t>NP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5942037"/>
                  </a:ext>
                </a:extLst>
              </a:tr>
            </a:tbl>
          </a:graphicData>
        </a:graphic>
      </p:graphicFrame>
      <p:sp>
        <p:nvSpPr>
          <p:cNvPr id="15" name="Titre 5">
            <a:extLst>
              <a:ext uri="{FF2B5EF4-FFF2-40B4-BE49-F238E27FC236}">
                <a16:creationId xmlns:a16="http://schemas.microsoft.com/office/drawing/2014/main" id="{8188BD63-D313-629E-91C5-3567E4700DB2}"/>
              </a:ext>
            </a:extLst>
          </p:cNvPr>
          <p:cNvSpPr txBox="1">
            <a:spLocks/>
          </p:cNvSpPr>
          <p:nvPr/>
        </p:nvSpPr>
        <p:spPr>
          <a:xfrm>
            <a:off x="845032" y="123794"/>
            <a:ext cx="8298968" cy="49244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Et même si les sentiments positifs continuent de dominer, </a:t>
            </a:r>
          </a:p>
          <a:p>
            <a:r>
              <a:rPr lang="fr-FR" dirty="0"/>
              <a:t>la part des sentiments négatifs continue d’augmenter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4E9898B-405E-E12C-985D-24CF2E249CBB}"/>
              </a:ext>
            </a:extLst>
          </p:cNvPr>
          <p:cNvSpPr txBox="1"/>
          <p:nvPr/>
        </p:nvSpPr>
        <p:spPr>
          <a:xfrm>
            <a:off x="94429" y="730392"/>
            <a:ext cx="8174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b="1" dirty="0">
                <a:solidFill>
                  <a:srgbClr val="000000"/>
                </a:solidFill>
                <a:latin typeface="Century Gothic" panose="020F0302020204030204"/>
              </a:rPr>
              <a:t>Q4. Quel est le principal sentiment qui vous vient à l’esprit quand vous pensez à l’Allemagne ?</a:t>
            </a:r>
          </a:p>
          <a:p>
            <a:pPr defTabSz="457178">
              <a:buClr>
                <a:srgbClr val="FFFFFF">
                  <a:lumMod val="75000"/>
                </a:srgbClr>
              </a:buClr>
              <a:defRPr/>
            </a:pPr>
            <a:r>
              <a:rPr lang="fr-FR" sz="900" i="1" dirty="0">
                <a:solidFill>
                  <a:srgbClr val="7E8385"/>
                </a:solidFill>
                <a:latin typeface="Century Gothic" panose="020F0302020204030204"/>
              </a:rPr>
              <a:t>Base : Ensemble (n=1203) </a:t>
            </a:r>
            <a:endParaRPr lang="fr-FR" sz="900" i="1" u="sng" dirty="0">
              <a:solidFill>
                <a:srgbClr val="000000"/>
              </a:solidFill>
              <a:latin typeface="Century Gothic" panose="020F0302020204030204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5429C33-1272-50BF-2BFD-BFEA7C983E44}"/>
              </a:ext>
            </a:extLst>
          </p:cNvPr>
          <p:cNvSpPr txBox="1"/>
          <p:nvPr/>
        </p:nvSpPr>
        <p:spPr>
          <a:xfrm>
            <a:off x="5874221" y="570423"/>
            <a:ext cx="3153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Évolutions depuis 2012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C93C96-6761-DAB1-49C1-7170BF68DC23}"/>
              </a:ext>
            </a:extLst>
          </p:cNvPr>
          <p:cNvSpPr txBox="1"/>
          <p:nvPr/>
        </p:nvSpPr>
        <p:spPr>
          <a:xfrm>
            <a:off x="3557448" y="1564479"/>
            <a:ext cx="863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900" dirty="0">
                <a:sym typeface="Wingdings" panose="05000000000000000000" pitchFamily="2" charset="2"/>
              </a:rPr>
              <a:t>(+2pts)</a:t>
            </a:r>
            <a:endParaRPr lang="fr-FR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99C130-49CF-827F-D5DF-E4B4AE703670}"/>
              </a:ext>
            </a:extLst>
          </p:cNvPr>
          <p:cNvSpPr txBox="1"/>
          <p:nvPr/>
        </p:nvSpPr>
        <p:spPr>
          <a:xfrm>
            <a:off x="5205793" y="1202117"/>
            <a:ext cx="863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900" dirty="0">
                <a:sym typeface="Wingdings" panose="05000000000000000000" pitchFamily="2" charset="2"/>
              </a:rPr>
              <a:t>(-2pts)</a:t>
            </a:r>
            <a:endParaRPr lang="fr-FR" sz="12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D14A71-8034-7E1E-74D6-7699B71613AD}"/>
              </a:ext>
            </a:extLst>
          </p:cNvPr>
          <p:cNvSpPr txBox="1"/>
          <p:nvPr/>
        </p:nvSpPr>
        <p:spPr>
          <a:xfrm>
            <a:off x="2121051" y="2231662"/>
            <a:ext cx="863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900" dirty="0">
                <a:sym typeface="Wingdings" panose="05000000000000000000" pitchFamily="2" charset="2"/>
              </a:rPr>
              <a:t>(-1pt)</a:t>
            </a:r>
            <a:endParaRPr lang="fr-FR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DB9AF59-50CD-E42E-9C6A-177DE2FD5DD9}"/>
              </a:ext>
            </a:extLst>
          </p:cNvPr>
          <p:cNvSpPr txBox="1"/>
          <p:nvPr/>
        </p:nvSpPr>
        <p:spPr>
          <a:xfrm>
            <a:off x="2118876" y="2571750"/>
            <a:ext cx="863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900" dirty="0">
                <a:sym typeface="Wingdings" panose="05000000000000000000" pitchFamily="2" charset="2"/>
              </a:rPr>
              <a:t>(+1pt)</a:t>
            </a:r>
            <a:endParaRPr lang="fr-FR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C6D8D9D-49D6-9BFA-DD46-3EDE7B655F84}"/>
              </a:ext>
            </a:extLst>
          </p:cNvPr>
          <p:cNvSpPr txBox="1"/>
          <p:nvPr/>
        </p:nvSpPr>
        <p:spPr>
          <a:xfrm>
            <a:off x="3258355" y="2922682"/>
            <a:ext cx="863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900" dirty="0">
                <a:sym typeface="Wingdings" panose="05000000000000000000" pitchFamily="2" charset="2"/>
              </a:rPr>
              <a:t>(+2pts)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7D759EC-4ED6-68CC-7BB2-BE9FDD98C9CF}"/>
              </a:ext>
            </a:extLst>
          </p:cNvPr>
          <p:cNvSpPr txBox="1"/>
          <p:nvPr/>
        </p:nvSpPr>
        <p:spPr>
          <a:xfrm>
            <a:off x="2645420" y="3263854"/>
            <a:ext cx="863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900" dirty="0">
                <a:sym typeface="Wingdings" panose="05000000000000000000" pitchFamily="2" charset="2"/>
              </a:rPr>
              <a:t>(-1pt)</a:t>
            </a:r>
            <a:endParaRPr lang="fr-FR"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0B98AF-6E70-BAEA-805F-82EB1CE66444}"/>
              </a:ext>
            </a:extLst>
          </p:cNvPr>
          <p:cNvSpPr txBox="1"/>
          <p:nvPr/>
        </p:nvSpPr>
        <p:spPr>
          <a:xfrm>
            <a:off x="2102810" y="3951724"/>
            <a:ext cx="863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900" dirty="0">
                <a:sym typeface="Wingdings" panose="05000000000000000000" pitchFamily="2" charset="2"/>
              </a:rPr>
              <a:t>(+1pt)</a:t>
            </a:r>
            <a:endParaRPr lang="fr-FR" sz="12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DFF9B0E-29AE-24AF-A74E-FD984C98947B}"/>
              </a:ext>
            </a:extLst>
          </p:cNvPr>
          <p:cNvSpPr txBox="1"/>
          <p:nvPr/>
        </p:nvSpPr>
        <p:spPr>
          <a:xfrm>
            <a:off x="2102809" y="4286241"/>
            <a:ext cx="863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900" dirty="0">
                <a:sym typeface="Wingdings" panose="05000000000000000000" pitchFamily="2" charset="2"/>
              </a:rPr>
              <a:t>(+2pts)</a:t>
            </a:r>
            <a:endParaRPr lang="fr-FR" sz="1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F54CECD-14D0-5C24-F503-C88656F3294F}"/>
              </a:ext>
            </a:extLst>
          </p:cNvPr>
          <p:cNvSpPr txBox="1"/>
          <p:nvPr/>
        </p:nvSpPr>
        <p:spPr>
          <a:xfrm>
            <a:off x="2036518" y="4632415"/>
            <a:ext cx="863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900" dirty="0">
                <a:sym typeface="Wingdings" panose="05000000000000000000" pitchFamily="2" charset="2"/>
              </a:rPr>
              <a:t>(=)</a:t>
            </a:r>
            <a:endParaRPr lang="fr-FR" sz="12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109ACAE-5E9B-DA90-7EB3-878CCC07426D}"/>
              </a:ext>
            </a:extLst>
          </p:cNvPr>
          <p:cNvSpPr txBox="1"/>
          <p:nvPr/>
        </p:nvSpPr>
        <p:spPr>
          <a:xfrm>
            <a:off x="2170201" y="3595193"/>
            <a:ext cx="8633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900" dirty="0">
                <a:sym typeface="Wingdings" panose="05000000000000000000" pitchFamily="2" charset="2"/>
              </a:rPr>
              <a:t>(=)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316904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FC000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FC000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emplate_CSA_2016">
  <a:themeElements>
    <a:clrScheme name="CSA_PALETTE_2021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326BDE"/>
      </a:accent1>
      <a:accent2>
        <a:srgbClr val="F7E156"/>
      </a:accent2>
      <a:accent3>
        <a:srgbClr val="FC9E3B"/>
      </a:accent3>
      <a:accent4>
        <a:srgbClr val="FC8374"/>
      </a:accent4>
      <a:accent5>
        <a:srgbClr val="99A9C1"/>
      </a:accent5>
      <a:accent6>
        <a:srgbClr val="7E8385"/>
      </a:accent6>
      <a:hlink>
        <a:srgbClr val="0563C1"/>
      </a:hlink>
      <a:folHlink>
        <a:srgbClr val="7E838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{4E4CC7F2-BFEB-384F-96BA-BD184BDC203A}tf16401378</Template>
  <TotalTime>19513</TotalTime>
  <Words>4443</Words>
  <Application>Microsoft Office PowerPoint</Application>
  <PresentationFormat>Affichage à l'écran (16:9)</PresentationFormat>
  <Paragraphs>1116</Paragraphs>
  <Slides>55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55</vt:i4>
      </vt:variant>
    </vt:vector>
  </HeadingPairs>
  <TitlesOfParts>
    <vt:vector size="69" baseType="lpstr">
      <vt:lpstr>Arial</vt:lpstr>
      <vt:lpstr>Calibri</vt:lpstr>
      <vt:lpstr>Century Gothic</vt:lpstr>
      <vt:lpstr>Lucida Grande</vt:lpstr>
      <vt:lpstr>Roboto Light</vt:lpstr>
      <vt:lpstr>Verdana</vt:lpstr>
      <vt:lpstr>Wingdings</vt:lpstr>
      <vt:lpstr>3_Template_CSA_2016</vt:lpstr>
      <vt:lpstr>2_Template_CSA_2016</vt:lpstr>
      <vt:lpstr>1_Template_CSA_2016</vt:lpstr>
      <vt:lpstr>4_Template_CSA_2016</vt:lpstr>
      <vt:lpstr>6_Template_CSA_2016</vt:lpstr>
      <vt:lpstr>5_Template_CSA_2016</vt:lpstr>
      <vt:lpstr>7_Template_CSA_2016</vt:lpstr>
      <vt:lpstr>Présentation PowerPoint</vt:lpstr>
      <vt:lpstr>Méthodologie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matthieu.bastiere</dc:creator>
  <cp:lastModifiedBy>Julie Gaillot</cp:lastModifiedBy>
  <cp:revision>722</cp:revision>
  <cp:lastPrinted>2022-10-10T09:51:27Z</cp:lastPrinted>
  <dcterms:created xsi:type="dcterms:W3CDTF">2016-01-28T14:10:10Z</dcterms:created>
  <dcterms:modified xsi:type="dcterms:W3CDTF">2024-12-13T14:27:47Z</dcterms:modified>
</cp:coreProperties>
</file>