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notesSlides/notesSlide1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notesSlides/notesSlide1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18.xml" ContentType="application/vnd.openxmlformats-officedocument.drawingml.chart+xml"/>
  <Override PartName="/ppt/notesSlides/notesSlide15.xml" ContentType="application/vnd.openxmlformats-officedocument.presentationml.notesSlide+xml"/>
  <Override PartName="/ppt/charts/chart19.xml" ContentType="application/vnd.openxmlformats-officedocument.drawingml.chart+xml"/>
  <Override PartName="/ppt/notesSlides/notesSlide16.xml" ContentType="application/vnd.openxmlformats-officedocument.presentationml.notesSlide+xml"/>
  <Override PartName="/ppt/charts/chart20.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 id="2147483857" r:id="rId2"/>
    <p:sldMasterId id="2147483892" r:id="rId3"/>
    <p:sldMasterId id="2147483927" r:id="rId4"/>
  </p:sldMasterIdLst>
  <p:notesMasterIdLst>
    <p:notesMasterId r:id="rId35"/>
  </p:notesMasterIdLst>
  <p:handoutMasterIdLst>
    <p:handoutMasterId r:id="rId36"/>
  </p:handoutMasterIdLst>
  <p:sldIdLst>
    <p:sldId id="4002" r:id="rId5"/>
    <p:sldId id="3707" r:id="rId6"/>
    <p:sldId id="4122" r:id="rId7"/>
    <p:sldId id="4081" r:id="rId8"/>
    <p:sldId id="4121" r:id="rId9"/>
    <p:sldId id="4079" r:id="rId10"/>
    <p:sldId id="4098" r:id="rId11"/>
    <p:sldId id="4119" r:id="rId12"/>
    <p:sldId id="4080" r:id="rId13"/>
    <p:sldId id="4083" r:id="rId14"/>
    <p:sldId id="4097" r:id="rId15"/>
    <p:sldId id="4084" r:id="rId16"/>
    <p:sldId id="4082" r:id="rId17"/>
    <p:sldId id="4120" r:id="rId18"/>
    <p:sldId id="4089" r:id="rId19"/>
    <p:sldId id="4088" r:id="rId20"/>
    <p:sldId id="4085" r:id="rId21"/>
    <p:sldId id="4090" r:id="rId22"/>
    <p:sldId id="4123" r:id="rId23"/>
    <p:sldId id="4086" r:id="rId24"/>
    <p:sldId id="4091" r:id="rId25"/>
    <p:sldId id="4096" r:id="rId26"/>
    <p:sldId id="4125" r:id="rId27"/>
    <p:sldId id="4092" r:id="rId28"/>
    <p:sldId id="4087" r:id="rId29"/>
    <p:sldId id="4124" r:id="rId30"/>
    <p:sldId id="4093" r:id="rId31"/>
    <p:sldId id="4094" r:id="rId32"/>
    <p:sldId id="4095" r:id="rId33"/>
    <p:sldId id="3543" r:id="rId34"/>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
          <p15:clr>
            <a:srgbClr val="A4A3A4"/>
          </p15:clr>
        </p15:guide>
        <p15:guide id="2" orient="horz" pos="551">
          <p15:clr>
            <a:srgbClr val="A4A3A4"/>
          </p15:clr>
        </p15:guide>
        <p15:guide id="3" orient="horz" pos="2960">
          <p15:clr>
            <a:srgbClr val="A4A3A4"/>
          </p15:clr>
        </p15:guide>
        <p15:guide id="4" orient="horz" pos="2838">
          <p15:clr>
            <a:srgbClr val="A4A3A4"/>
          </p15:clr>
        </p15:guide>
        <p15:guide id="5" orient="horz" pos="1625">
          <p15:clr>
            <a:srgbClr val="A4A3A4"/>
          </p15:clr>
        </p15:guide>
        <p15:guide id="6" pos="115">
          <p15:clr>
            <a:srgbClr val="A4A3A4"/>
          </p15:clr>
        </p15:guide>
        <p15:guide id="7" pos="85">
          <p15:clr>
            <a:srgbClr val="A4A3A4"/>
          </p15:clr>
        </p15:guide>
        <p15:guide id="8" pos="54">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DB1679-EB5F-C172-9998-0F163367C279}" name="Anne-Laure Marchal" initials="ALM" userId="S::anne-laure.marchal@globalservs.com::e89fd8ed-eb4e-4bd3-a5f9-32f8fe62b25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085"/>
    <a:srgbClr val="9AD4D8"/>
    <a:srgbClr val="607994"/>
    <a:srgbClr val="57B8BE"/>
    <a:srgbClr val="726D7E"/>
    <a:srgbClr val="5A83AD"/>
    <a:srgbClr val="F4F7FA"/>
    <a:srgbClr val="FBAEA7"/>
    <a:srgbClr val="EBEAED"/>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D1ED9-0C61-4B95-B641-8BADD6B8D177}" v="1" dt="2023-09-22T10:21:34.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7377" autoAdjust="0"/>
  </p:normalViewPr>
  <p:slideViewPr>
    <p:cSldViewPr snapToGrid="0">
      <p:cViewPr varScale="1">
        <p:scale>
          <a:sx n="80" d="100"/>
          <a:sy n="80" d="100"/>
        </p:scale>
        <p:origin x="978" y="84"/>
      </p:cViewPr>
      <p:guideLst>
        <p:guide orient="horz" pos="59"/>
        <p:guide orient="horz" pos="551"/>
        <p:guide orient="horz" pos="2960"/>
        <p:guide orient="horz" pos="2838"/>
        <p:guide orient="horz" pos="1625"/>
        <p:guide pos="115"/>
        <p:guide pos="85"/>
        <p:guide pos="54"/>
      </p:guideLst>
    </p:cSldViewPr>
  </p:slideViewPr>
  <p:notesTextViewPr>
    <p:cViewPr>
      <p:scale>
        <a:sx n="100" d="100"/>
        <a:sy n="100" d="100"/>
      </p:scale>
      <p:origin x="0" y="0"/>
    </p:cViewPr>
  </p:notesTextViewPr>
  <p:sorterViewPr>
    <p:cViewPr>
      <p:scale>
        <a:sx n="158" d="100"/>
        <a:sy n="158" d="100"/>
      </p:scale>
      <p:origin x="0" y="0"/>
    </p:cViewPr>
  </p:sorterViewPr>
  <p:notesViewPr>
    <p:cSldViewPr snapToGrid="0">
      <p:cViewPr varScale="1">
        <p:scale>
          <a:sx n="80" d="100"/>
          <a:sy n="80" d="100"/>
        </p:scale>
        <p:origin x="40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éane Omari" userId="49ceded8-bffb-44ef-bf0d-e52aecee0cf6" providerId="ADAL" clId="{55CD1ED9-0C61-4B95-B641-8BADD6B8D177}"/>
    <pc:docChg chg="undo custSel delSld modSld">
      <pc:chgData name="Océane Omari" userId="49ceded8-bffb-44ef-bf0d-e52aecee0cf6" providerId="ADAL" clId="{55CD1ED9-0C61-4B95-B641-8BADD6B8D177}" dt="2023-09-22T10:22:13.421" v="125" actId="1036"/>
      <pc:docMkLst>
        <pc:docMk/>
      </pc:docMkLst>
      <pc:sldChg chg="modSp mod">
        <pc:chgData name="Océane Omari" userId="49ceded8-bffb-44ef-bf0d-e52aecee0cf6" providerId="ADAL" clId="{55CD1ED9-0C61-4B95-B641-8BADD6B8D177}" dt="2023-09-22T10:21:52.640" v="120" actId="20577"/>
        <pc:sldMkLst>
          <pc:docMk/>
          <pc:sldMk cId="1711812108" sldId="3707"/>
        </pc:sldMkLst>
        <pc:spChg chg="mod">
          <ac:chgData name="Océane Omari" userId="49ceded8-bffb-44ef-bf0d-e52aecee0cf6" providerId="ADAL" clId="{55CD1ED9-0C61-4B95-B641-8BADD6B8D177}" dt="2023-09-22T10:06:17.704" v="83" actId="2"/>
          <ac:spMkLst>
            <pc:docMk/>
            <pc:sldMk cId="1711812108" sldId="3707"/>
            <ac:spMk id="60" creationId="{00000000-0000-0000-0000-000000000000}"/>
          </ac:spMkLst>
        </pc:spChg>
        <pc:spChg chg="mod">
          <ac:chgData name="Océane Omari" userId="49ceded8-bffb-44ef-bf0d-e52aecee0cf6" providerId="ADAL" clId="{55CD1ED9-0C61-4B95-B641-8BADD6B8D177}" dt="2023-09-22T10:21:52.640" v="120" actId="20577"/>
          <ac:spMkLst>
            <pc:docMk/>
            <pc:sldMk cId="1711812108" sldId="3707"/>
            <ac:spMk id="108" creationId="{00000000-0000-0000-0000-000000000000}"/>
          </ac:spMkLst>
        </pc:spChg>
      </pc:sldChg>
      <pc:sldChg chg="modSp mod">
        <pc:chgData name="Océane Omari" userId="49ceded8-bffb-44ef-bf0d-e52aecee0cf6" providerId="ADAL" clId="{55CD1ED9-0C61-4B95-B641-8BADD6B8D177}" dt="2023-09-22T10:00:29.772" v="4" actId="404"/>
        <pc:sldMkLst>
          <pc:docMk/>
          <pc:sldMk cId="260777906" sldId="4002"/>
        </pc:sldMkLst>
        <pc:spChg chg="mod">
          <ac:chgData name="Océane Omari" userId="49ceded8-bffb-44ef-bf0d-e52aecee0cf6" providerId="ADAL" clId="{55CD1ED9-0C61-4B95-B641-8BADD6B8D177}" dt="2023-09-22T10:00:29.772" v="4" actId="404"/>
          <ac:spMkLst>
            <pc:docMk/>
            <pc:sldMk cId="260777906" sldId="4002"/>
            <ac:spMk id="2" creationId="{38C895FE-A920-415B-5E1B-CE3E4EEE1C63}"/>
          </ac:spMkLst>
        </pc:spChg>
      </pc:sldChg>
      <pc:sldChg chg="del">
        <pc:chgData name="Océane Omari" userId="49ceded8-bffb-44ef-bf0d-e52aecee0cf6" providerId="ADAL" clId="{55CD1ED9-0C61-4B95-B641-8BADD6B8D177}" dt="2023-09-22T10:02:55.883" v="21" actId="47"/>
        <pc:sldMkLst>
          <pc:docMk/>
          <pc:sldMk cId="1025225429" sldId="4003"/>
        </pc:sldMkLst>
      </pc:sldChg>
      <pc:sldChg chg="del">
        <pc:chgData name="Océane Omari" userId="49ceded8-bffb-44ef-bf0d-e52aecee0cf6" providerId="ADAL" clId="{55CD1ED9-0C61-4B95-B641-8BADD6B8D177}" dt="2023-09-22T10:04:35.667" v="51" actId="47"/>
        <pc:sldMkLst>
          <pc:docMk/>
          <pc:sldMk cId="3808937490" sldId="4007"/>
        </pc:sldMkLst>
      </pc:sldChg>
      <pc:sldChg chg="del">
        <pc:chgData name="Océane Omari" userId="49ceded8-bffb-44ef-bf0d-e52aecee0cf6" providerId="ADAL" clId="{55CD1ED9-0C61-4B95-B641-8BADD6B8D177}" dt="2023-09-22T10:03:31.604" v="28" actId="47"/>
        <pc:sldMkLst>
          <pc:docMk/>
          <pc:sldMk cId="3037997356" sldId="4009"/>
        </pc:sldMkLst>
      </pc:sldChg>
      <pc:sldChg chg="del">
        <pc:chgData name="Océane Omari" userId="49ceded8-bffb-44ef-bf0d-e52aecee0cf6" providerId="ADAL" clId="{55CD1ED9-0C61-4B95-B641-8BADD6B8D177}" dt="2023-09-22T10:05:17.027" v="65" actId="47"/>
        <pc:sldMkLst>
          <pc:docMk/>
          <pc:sldMk cId="585527557" sldId="4020"/>
        </pc:sldMkLst>
      </pc:sldChg>
      <pc:sldChg chg="del">
        <pc:chgData name="Océane Omari" userId="49ceded8-bffb-44ef-bf0d-e52aecee0cf6" providerId="ADAL" clId="{55CD1ED9-0C61-4B95-B641-8BADD6B8D177}" dt="2023-09-22T10:03:48.119" v="34" actId="47"/>
        <pc:sldMkLst>
          <pc:docMk/>
          <pc:sldMk cId="201142557" sldId="4021"/>
        </pc:sldMkLst>
      </pc:sldChg>
      <pc:sldChg chg="del">
        <pc:chgData name="Océane Omari" userId="49ceded8-bffb-44ef-bf0d-e52aecee0cf6" providerId="ADAL" clId="{55CD1ED9-0C61-4B95-B641-8BADD6B8D177}" dt="2023-09-22T10:02:05.754" v="14" actId="47"/>
        <pc:sldMkLst>
          <pc:docMk/>
          <pc:sldMk cId="566934775" sldId="4022"/>
        </pc:sldMkLst>
      </pc:sldChg>
      <pc:sldChg chg="del">
        <pc:chgData name="Océane Omari" userId="49ceded8-bffb-44ef-bf0d-e52aecee0cf6" providerId="ADAL" clId="{55CD1ED9-0C61-4B95-B641-8BADD6B8D177}" dt="2023-09-22T10:03:39.650" v="31" actId="47"/>
        <pc:sldMkLst>
          <pc:docMk/>
          <pc:sldMk cId="1715148433" sldId="4023"/>
        </pc:sldMkLst>
      </pc:sldChg>
      <pc:sldChg chg="del">
        <pc:chgData name="Océane Omari" userId="49ceded8-bffb-44ef-bf0d-e52aecee0cf6" providerId="ADAL" clId="{55CD1ED9-0C61-4B95-B641-8BADD6B8D177}" dt="2023-09-22T10:03:56.198" v="35" actId="47"/>
        <pc:sldMkLst>
          <pc:docMk/>
          <pc:sldMk cId="2248037636" sldId="4025"/>
        </pc:sldMkLst>
      </pc:sldChg>
      <pc:sldChg chg="del">
        <pc:chgData name="Océane Omari" userId="49ceded8-bffb-44ef-bf0d-e52aecee0cf6" providerId="ADAL" clId="{55CD1ED9-0C61-4B95-B641-8BADD6B8D177}" dt="2023-09-22T10:05:09.177" v="59" actId="47"/>
        <pc:sldMkLst>
          <pc:docMk/>
          <pc:sldMk cId="2926661899" sldId="4026"/>
        </pc:sldMkLst>
      </pc:sldChg>
      <pc:sldChg chg="del">
        <pc:chgData name="Océane Omari" userId="49ceded8-bffb-44ef-bf0d-e52aecee0cf6" providerId="ADAL" clId="{55CD1ED9-0C61-4B95-B641-8BADD6B8D177}" dt="2023-09-22T10:05:29.808" v="72" actId="47"/>
        <pc:sldMkLst>
          <pc:docMk/>
          <pc:sldMk cId="55473952" sldId="4027"/>
        </pc:sldMkLst>
      </pc:sldChg>
      <pc:sldChg chg="del">
        <pc:chgData name="Océane Omari" userId="49ceded8-bffb-44ef-bf0d-e52aecee0cf6" providerId="ADAL" clId="{55CD1ED9-0C61-4B95-B641-8BADD6B8D177}" dt="2023-09-22T10:04:29.322" v="48" actId="47"/>
        <pc:sldMkLst>
          <pc:docMk/>
          <pc:sldMk cId="1434658328" sldId="4028"/>
        </pc:sldMkLst>
      </pc:sldChg>
      <pc:sldChg chg="del">
        <pc:chgData name="Océane Omari" userId="49ceded8-bffb-44ef-bf0d-e52aecee0cf6" providerId="ADAL" clId="{55CD1ED9-0C61-4B95-B641-8BADD6B8D177}" dt="2023-09-22T10:04:24.150" v="45" actId="47"/>
        <pc:sldMkLst>
          <pc:docMk/>
          <pc:sldMk cId="3454919799" sldId="4029"/>
        </pc:sldMkLst>
      </pc:sldChg>
      <pc:sldChg chg="del">
        <pc:chgData name="Océane Omari" userId="49ceded8-bffb-44ef-bf0d-e52aecee0cf6" providerId="ADAL" clId="{55CD1ED9-0C61-4B95-B641-8BADD6B8D177}" dt="2023-09-22T10:04:50.808" v="54" actId="47"/>
        <pc:sldMkLst>
          <pc:docMk/>
          <pc:sldMk cId="3454358942" sldId="4030"/>
        </pc:sldMkLst>
      </pc:sldChg>
      <pc:sldChg chg="del">
        <pc:chgData name="Océane Omari" userId="49ceded8-bffb-44ef-bf0d-e52aecee0cf6" providerId="ADAL" clId="{55CD1ED9-0C61-4B95-B641-8BADD6B8D177}" dt="2023-09-22T10:05:13.199" v="62" actId="47"/>
        <pc:sldMkLst>
          <pc:docMk/>
          <pc:sldMk cId="2690597930" sldId="4031"/>
        </pc:sldMkLst>
      </pc:sldChg>
      <pc:sldChg chg="del">
        <pc:chgData name="Océane Omari" userId="49ceded8-bffb-44ef-bf0d-e52aecee0cf6" providerId="ADAL" clId="{55CD1ED9-0C61-4B95-B641-8BADD6B8D177}" dt="2023-09-22T10:05:25.433" v="69" actId="47"/>
        <pc:sldMkLst>
          <pc:docMk/>
          <pc:sldMk cId="2461425011" sldId="4032"/>
        </pc:sldMkLst>
      </pc:sldChg>
      <pc:sldChg chg="del">
        <pc:chgData name="Océane Omari" userId="49ceded8-bffb-44ef-bf0d-e52aecee0cf6" providerId="ADAL" clId="{55CD1ED9-0C61-4B95-B641-8BADD6B8D177}" dt="2023-09-22T10:05:43.199" v="76" actId="47"/>
        <pc:sldMkLst>
          <pc:docMk/>
          <pc:sldMk cId="3694460620" sldId="4033"/>
        </pc:sldMkLst>
      </pc:sldChg>
      <pc:sldChg chg="del">
        <pc:chgData name="Océane Omari" userId="49ceded8-bffb-44ef-bf0d-e52aecee0cf6" providerId="ADAL" clId="{55CD1ED9-0C61-4B95-B641-8BADD6B8D177}" dt="2023-09-22T10:05:46.425" v="79" actId="47"/>
        <pc:sldMkLst>
          <pc:docMk/>
          <pc:sldMk cId="3341662733" sldId="4034"/>
        </pc:sldMkLst>
      </pc:sldChg>
      <pc:sldChg chg="del">
        <pc:chgData name="Océane Omari" userId="49ceded8-bffb-44ef-bf0d-e52aecee0cf6" providerId="ADAL" clId="{55CD1ED9-0C61-4B95-B641-8BADD6B8D177}" dt="2023-09-22T10:05:48.621" v="82" actId="47"/>
        <pc:sldMkLst>
          <pc:docMk/>
          <pc:sldMk cId="2347614657" sldId="4035"/>
        </pc:sldMkLst>
      </pc:sldChg>
      <pc:sldChg chg="del">
        <pc:chgData name="Océane Omari" userId="49ceded8-bffb-44ef-bf0d-e52aecee0cf6" providerId="ADAL" clId="{55CD1ED9-0C61-4B95-B641-8BADD6B8D177}" dt="2023-09-22T10:03:18.228" v="24" actId="47"/>
        <pc:sldMkLst>
          <pc:docMk/>
          <pc:sldMk cId="3068876562" sldId="4036"/>
        </pc:sldMkLst>
      </pc:sldChg>
      <pc:sldChg chg="del">
        <pc:chgData name="Océane Omari" userId="49ceded8-bffb-44ef-bf0d-e52aecee0cf6" providerId="ADAL" clId="{55CD1ED9-0C61-4B95-B641-8BADD6B8D177}" dt="2023-09-22T10:04:11.479" v="41" actId="47"/>
        <pc:sldMkLst>
          <pc:docMk/>
          <pc:sldMk cId="1070697355" sldId="4037"/>
        </pc:sldMkLst>
      </pc:sldChg>
      <pc:sldChg chg="del">
        <pc:chgData name="Océane Omari" userId="49ceded8-bffb-44ef-bf0d-e52aecee0cf6" providerId="ADAL" clId="{55CD1ED9-0C61-4B95-B641-8BADD6B8D177}" dt="2023-09-22T10:02:53.790" v="20" actId="47"/>
        <pc:sldMkLst>
          <pc:docMk/>
          <pc:sldMk cId="2679301373" sldId="4039"/>
        </pc:sldMkLst>
      </pc:sldChg>
      <pc:sldChg chg="del">
        <pc:chgData name="Océane Omari" userId="49ceded8-bffb-44ef-bf0d-e52aecee0cf6" providerId="ADAL" clId="{55CD1ED9-0C61-4B95-B641-8BADD6B8D177}" dt="2023-09-22T10:03:30.213" v="27" actId="47"/>
        <pc:sldMkLst>
          <pc:docMk/>
          <pc:sldMk cId="2092765774" sldId="4041"/>
        </pc:sldMkLst>
      </pc:sldChg>
      <pc:sldChg chg="del">
        <pc:chgData name="Océane Omari" userId="49ceded8-bffb-44ef-bf0d-e52aecee0cf6" providerId="ADAL" clId="{55CD1ED9-0C61-4B95-B641-8BADD6B8D177}" dt="2023-09-22T10:01:50.141" v="13" actId="47"/>
        <pc:sldMkLst>
          <pc:docMk/>
          <pc:sldMk cId="3852462567" sldId="4042"/>
        </pc:sldMkLst>
      </pc:sldChg>
      <pc:sldChg chg="del">
        <pc:chgData name="Océane Omari" userId="49ceded8-bffb-44ef-bf0d-e52aecee0cf6" providerId="ADAL" clId="{55CD1ED9-0C61-4B95-B641-8BADD6B8D177}" dt="2023-09-22T10:04:09.210" v="40" actId="47"/>
        <pc:sldMkLst>
          <pc:docMk/>
          <pc:sldMk cId="3656055762" sldId="4044"/>
        </pc:sldMkLst>
      </pc:sldChg>
      <pc:sldChg chg="del">
        <pc:chgData name="Océane Omari" userId="49ceded8-bffb-44ef-bf0d-e52aecee0cf6" providerId="ADAL" clId="{55CD1ED9-0C61-4B95-B641-8BADD6B8D177}" dt="2023-09-22T10:03:37.494" v="30" actId="47"/>
        <pc:sldMkLst>
          <pc:docMk/>
          <pc:sldMk cId="1010371052" sldId="4047"/>
        </pc:sldMkLst>
      </pc:sldChg>
      <pc:sldChg chg="del">
        <pc:chgData name="Océane Omari" userId="49ceded8-bffb-44ef-bf0d-e52aecee0cf6" providerId="ADAL" clId="{55CD1ED9-0C61-4B95-B641-8BADD6B8D177}" dt="2023-09-22T10:04:04.280" v="38" actId="47"/>
        <pc:sldMkLst>
          <pc:docMk/>
          <pc:sldMk cId="1554471153" sldId="4049"/>
        </pc:sldMkLst>
      </pc:sldChg>
      <pc:sldChg chg="del">
        <pc:chgData name="Océane Omari" userId="49ceded8-bffb-44ef-bf0d-e52aecee0cf6" providerId="ADAL" clId="{55CD1ED9-0C61-4B95-B641-8BADD6B8D177}" dt="2023-09-22T10:04:34.006" v="50" actId="47"/>
        <pc:sldMkLst>
          <pc:docMk/>
          <pc:sldMk cId="1745156625" sldId="4050"/>
        </pc:sldMkLst>
      </pc:sldChg>
      <pc:sldChg chg="del">
        <pc:chgData name="Océane Omari" userId="49ceded8-bffb-44ef-bf0d-e52aecee0cf6" providerId="ADAL" clId="{55CD1ED9-0C61-4B95-B641-8BADD6B8D177}" dt="2023-09-22T10:05:08.401" v="58" actId="47"/>
        <pc:sldMkLst>
          <pc:docMk/>
          <pc:sldMk cId="2217519152" sldId="4052"/>
        </pc:sldMkLst>
      </pc:sldChg>
      <pc:sldChg chg="del">
        <pc:chgData name="Océane Omari" userId="49ceded8-bffb-44ef-bf0d-e52aecee0cf6" providerId="ADAL" clId="{55CD1ED9-0C61-4B95-B641-8BADD6B8D177}" dt="2023-09-22T10:05:29.104" v="71" actId="47"/>
        <pc:sldMkLst>
          <pc:docMk/>
          <pc:sldMk cId="1877207981" sldId="4054"/>
        </pc:sldMkLst>
      </pc:sldChg>
      <pc:sldChg chg="del">
        <pc:chgData name="Océane Omari" userId="49ceded8-bffb-44ef-bf0d-e52aecee0cf6" providerId="ADAL" clId="{55CD1ED9-0C61-4B95-B641-8BADD6B8D177}" dt="2023-09-22T10:04:28.401" v="47" actId="47"/>
        <pc:sldMkLst>
          <pc:docMk/>
          <pc:sldMk cId="4020061" sldId="4057"/>
        </pc:sldMkLst>
      </pc:sldChg>
      <pc:sldChg chg="del">
        <pc:chgData name="Océane Omari" userId="49ceded8-bffb-44ef-bf0d-e52aecee0cf6" providerId="ADAL" clId="{55CD1ED9-0C61-4B95-B641-8BADD6B8D177}" dt="2023-09-22T10:04:22.671" v="44" actId="47"/>
        <pc:sldMkLst>
          <pc:docMk/>
          <pc:sldMk cId="3426831137" sldId="4058"/>
        </pc:sldMkLst>
      </pc:sldChg>
      <pc:sldChg chg="del">
        <pc:chgData name="Océane Omari" userId="49ceded8-bffb-44ef-bf0d-e52aecee0cf6" providerId="ADAL" clId="{55CD1ED9-0C61-4B95-B641-8BADD6B8D177}" dt="2023-09-22T10:04:49.828" v="53" actId="47"/>
        <pc:sldMkLst>
          <pc:docMk/>
          <pc:sldMk cId="4026216461" sldId="4060"/>
        </pc:sldMkLst>
      </pc:sldChg>
      <pc:sldChg chg="del">
        <pc:chgData name="Océane Omari" userId="49ceded8-bffb-44ef-bf0d-e52aecee0cf6" providerId="ADAL" clId="{55CD1ED9-0C61-4B95-B641-8BADD6B8D177}" dt="2023-09-22T10:05:12.433" v="61" actId="47"/>
        <pc:sldMkLst>
          <pc:docMk/>
          <pc:sldMk cId="13295051" sldId="4062"/>
        </pc:sldMkLst>
      </pc:sldChg>
      <pc:sldChg chg="del">
        <pc:chgData name="Océane Omari" userId="49ceded8-bffb-44ef-bf0d-e52aecee0cf6" providerId="ADAL" clId="{55CD1ED9-0C61-4B95-B641-8BADD6B8D177}" dt="2023-09-22T10:05:24.709" v="68" actId="47"/>
        <pc:sldMkLst>
          <pc:docMk/>
          <pc:sldMk cId="2670307351" sldId="4064"/>
        </pc:sldMkLst>
      </pc:sldChg>
      <pc:sldChg chg="del">
        <pc:chgData name="Océane Omari" userId="49ceded8-bffb-44ef-bf0d-e52aecee0cf6" providerId="ADAL" clId="{55CD1ED9-0C61-4B95-B641-8BADD6B8D177}" dt="2023-09-22T10:05:42.401" v="75" actId="47"/>
        <pc:sldMkLst>
          <pc:docMk/>
          <pc:sldMk cId="339409779" sldId="4067"/>
        </pc:sldMkLst>
      </pc:sldChg>
      <pc:sldChg chg="del">
        <pc:chgData name="Océane Omari" userId="49ceded8-bffb-44ef-bf0d-e52aecee0cf6" providerId="ADAL" clId="{55CD1ED9-0C61-4B95-B641-8BADD6B8D177}" dt="2023-09-22T10:05:45.716" v="78" actId="47"/>
        <pc:sldMkLst>
          <pc:docMk/>
          <pc:sldMk cId="568257279" sldId="4069"/>
        </pc:sldMkLst>
      </pc:sldChg>
      <pc:sldChg chg="del">
        <pc:chgData name="Océane Omari" userId="49ceded8-bffb-44ef-bf0d-e52aecee0cf6" providerId="ADAL" clId="{55CD1ED9-0C61-4B95-B641-8BADD6B8D177}" dt="2023-09-22T10:05:48.074" v="81" actId="47"/>
        <pc:sldMkLst>
          <pc:docMk/>
          <pc:sldMk cId="3565686854" sldId="4071"/>
        </pc:sldMkLst>
      </pc:sldChg>
      <pc:sldChg chg="del">
        <pc:chgData name="Océane Omari" userId="49ceded8-bffb-44ef-bf0d-e52aecee0cf6" providerId="ADAL" clId="{55CD1ED9-0C61-4B95-B641-8BADD6B8D177}" dt="2023-09-22T10:05:16.230" v="64" actId="47"/>
        <pc:sldMkLst>
          <pc:docMk/>
          <pc:sldMk cId="2776433685" sldId="4074"/>
        </pc:sldMkLst>
      </pc:sldChg>
      <pc:sldChg chg="del">
        <pc:chgData name="Océane Omari" userId="49ceded8-bffb-44ef-bf0d-e52aecee0cf6" providerId="ADAL" clId="{55CD1ED9-0C61-4B95-B641-8BADD6B8D177}" dt="2023-09-22T10:03:46.677" v="33" actId="47"/>
        <pc:sldMkLst>
          <pc:docMk/>
          <pc:sldMk cId="4141142702" sldId="4075"/>
        </pc:sldMkLst>
      </pc:sldChg>
      <pc:sldChg chg="del">
        <pc:chgData name="Océane Omari" userId="49ceded8-bffb-44ef-bf0d-e52aecee0cf6" providerId="ADAL" clId="{55CD1ED9-0C61-4B95-B641-8BADD6B8D177}" dt="2023-09-22T10:03:16.144" v="23" actId="47"/>
        <pc:sldMkLst>
          <pc:docMk/>
          <pc:sldMk cId="1371017801" sldId="4077"/>
        </pc:sldMkLst>
      </pc:sldChg>
      <pc:sldChg chg="modSp mod">
        <pc:chgData name="Océane Omari" userId="49ceded8-bffb-44ef-bf0d-e52aecee0cf6" providerId="ADAL" clId="{55CD1ED9-0C61-4B95-B641-8BADD6B8D177}" dt="2023-09-22T10:06:31.127" v="86" actId="2"/>
        <pc:sldMkLst>
          <pc:docMk/>
          <pc:sldMk cId="3953879752" sldId="4080"/>
        </pc:sldMkLst>
        <pc:spChg chg="mod">
          <ac:chgData name="Océane Omari" userId="49ceded8-bffb-44ef-bf0d-e52aecee0cf6" providerId="ADAL" clId="{55CD1ED9-0C61-4B95-B641-8BADD6B8D177}" dt="2023-09-22T10:06:31.127" v="86" actId="2"/>
          <ac:spMkLst>
            <pc:docMk/>
            <pc:sldMk cId="3953879752" sldId="4080"/>
            <ac:spMk id="4" creationId="{D3B8FBE3-DB77-44E3-A12A-6B74312CDD2C}"/>
          </ac:spMkLst>
        </pc:spChg>
      </pc:sldChg>
      <pc:sldChg chg="del">
        <pc:chgData name="Océane Omari" userId="49ceded8-bffb-44ef-bf0d-e52aecee0cf6" providerId="ADAL" clId="{55CD1ED9-0C61-4B95-B641-8BADD6B8D177}" dt="2023-09-22T10:04:02.386" v="36" actId="47"/>
        <pc:sldMkLst>
          <pc:docMk/>
          <pc:sldMk cId="3232371267" sldId="4084"/>
        </pc:sldMkLst>
      </pc:sldChg>
      <pc:sldChg chg="modSp mod">
        <pc:chgData name="Océane Omari" userId="49ceded8-bffb-44ef-bf0d-e52aecee0cf6" providerId="ADAL" clId="{55CD1ED9-0C61-4B95-B641-8BADD6B8D177}" dt="2023-09-22T10:06:42.183" v="92" actId="2"/>
        <pc:sldMkLst>
          <pc:docMk/>
          <pc:sldMk cId="3803033904" sldId="4085"/>
        </pc:sldMkLst>
        <pc:spChg chg="mod">
          <ac:chgData name="Océane Omari" userId="49ceded8-bffb-44ef-bf0d-e52aecee0cf6" providerId="ADAL" clId="{55CD1ED9-0C61-4B95-B641-8BADD6B8D177}" dt="2023-09-22T10:06:40.921" v="90" actId="2"/>
          <ac:spMkLst>
            <pc:docMk/>
            <pc:sldMk cId="3803033904" sldId="4085"/>
            <ac:spMk id="3" creationId="{4AC7EDEE-0417-C64E-88EA-5100FF50F02A}"/>
          </ac:spMkLst>
        </pc:spChg>
        <pc:spChg chg="mod">
          <ac:chgData name="Océane Omari" userId="49ceded8-bffb-44ef-bf0d-e52aecee0cf6" providerId="ADAL" clId="{55CD1ED9-0C61-4B95-B641-8BADD6B8D177}" dt="2023-09-22T10:06:42.183" v="92" actId="2"/>
          <ac:spMkLst>
            <pc:docMk/>
            <pc:sldMk cId="3803033904" sldId="4085"/>
            <ac:spMk id="13" creationId="{CE0D3007-F3AE-10D9-30F4-B85E10B27CA4}"/>
          </ac:spMkLst>
        </pc:spChg>
      </pc:sldChg>
      <pc:sldChg chg="modSp mod">
        <pc:chgData name="Océane Omari" userId="49ceded8-bffb-44ef-bf0d-e52aecee0cf6" providerId="ADAL" clId="{55CD1ED9-0C61-4B95-B641-8BADD6B8D177}" dt="2023-09-22T10:07:07.715" v="100" actId="2"/>
        <pc:sldMkLst>
          <pc:docMk/>
          <pc:sldMk cId="477153508" sldId="4086"/>
        </pc:sldMkLst>
        <pc:spChg chg="mod">
          <ac:chgData name="Océane Omari" userId="49ceded8-bffb-44ef-bf0d-e52aecee0cf6" providerId="ADAL" clId="{55CD1ED9-0C61-4B95-B641-8BADD6B8D177}" dt="2023-09-22T10:07:07.715" v="100" actId="2"/>
          <ac:spMkLst>
            <pc:docMk/>
            <pc:sldMk cId="477153508" sldId="4086"/>
            <ac:spMk id="40" creationId="{68151A15-A389-F7A5-769A-F5F12A1B4845}"/>
          </ac:spMkLst>
        </pc:spChg>
      </pc:sldChg>
      <pc:sldChg chg="modSp mod">
        <pc:chgData name="Océane Omari" userId="49ceded8-bffb-44ef-bf0d-e52aecee0cf6" providerId="ADAL" clId="{55CD1ED9-0C61-4B95-B641-8BADD6B8D177}" dt="2023-09-22T10:07:14.793" v="109" actId="2"/>
        <pc:sldMkLst>
          <pc:docMk/>
          <pc:sldMk cId="2213901710" sldId="4087"/>
        </pc:sldMkLst>
        <pc:spChg chg="mod">
          <ac:chgData name="Océane Omari" userId="49ceded8-bffb-44ef-bf0d-e52aecee0cf6" providerId="ADAL" clId="{55CD1ED9-0C61-4B95-B641-8BADD6B8D177}" dt="2023-09-22T10:07:14.793" v="109" actId="2"/>
          <ac:spMkLst>
            <pc:docMk/>
            <pc:sldMk cId="2213901710" sldId="4087"/>
            <ac:spMk id="7" creationId="{C50DCE25-5259-EC56-1055-1C837BB138B8}"/>
          </ac:spMkLst>
        </pc:spChg>
      </pc:sldChg>
      <pc:sldChg chg="modSp mod">
        <pc:chgData name="Océane Omari" userId="49ceded8-bffb-44ef-bf0d-e52aecee0cf6" providerId="ADAL" clId="{55CD1ED9-0C61-4B95-B641-8BADD6B8D177}" dt="2023-09-22T10:06:39.606" v="89" actId="2"/>
        <pc:sldMkLst>
          <pc:docMk/>
          <pc:sldMk cId="1746247471" sldId="4089"/>
        </pc:sldMkLst>
        <pc:spChg chg="mod">
          <ac:chgData name="Océane Omari" userId="49ceded8-bffb-44ef-bf0d-e52aecee0cf6" providerId="ADAL" clId="{55CD1ED9-0C61-4B95-B641-8BADD6B8D177}" dt="2023-09-22T10:06:38.907" v="88" actId="2"/>
          <ac:spMkLst>
            <pc:docMk/>
            <pc:sldMk cId="1746247471" sldId="4089"/>
            <ac:spMk id="2" creationId="{FAB7D674-3672-2683-42A9-FDFDAC32A9B7}"/>
          </ac:spMkLst>
        </pc:spChg>
        <pc:spChg chg="mod">
          <ac:chgData name="Océane Omari" userId="49ceded8-bffb-44ef-bf0d-e52aecee0cf6" providerId="ADAL" clId="{55CD1ED9-0C61-4B95-B641-8BADD6B8D177}" dt="2023-09-22T10:06:39.606" v="89" actId="2"/>
          <ac:spMkLst>
            <pc:docMk/>
            <pc:sldMk cId="1746247471" sldId="4089"/>
            <ac:spMk id="12" creationId="{EE989887-1332-6862-4BB5-3B0434DA3C38}"/>
          </ac:spMkLst>
        </pc:spChg>
      </pc:sldChg>
      <pc:sldChg chg="modSp mod">
        <pc:chgData name="Océane Omari" userId="49ceded8-bffb-44ef-bf0d-e52aecee0cf6" providerId="ADAL" clId="{55CD1ED9-0C61-4B95-B641-8BADD6B8D177}" dt="2023-09-22T10:07:04.010" v="96" actId="2"/>
        <pc:sldMkLst>
          <pc:docMk/>
          <pc:sldMk cId="1891768329" sldId="4090"/>
        </pc:sldMkLst>
        <pc:spChg chg="mod">
          <ac:chgData name="Océane Omari" userId="49ceded8-bffb-44ef-bf0d-e52aecee0cf6" providerId="ADAL" clId="{55CD1ED9-0C61-4B95-B641-8BADD6B8D177}" dt="2023-09-22T10:07:04.010" v="96" actId="2"/>
          <ac:spMkLst>
            <pc:docMk/>
            <pc:sldMk cId="1891768329" sldId="4090"/>
            <ac:spMk id="27" creationId="{B3E7A654-056F-D090-2477-6DD610328C03}"/>
          </ac:spMkLst>
        </pc:spChg>
      </pc:sldChg>
      <pc:sldChg chg="modSp mod">
        <pc:chgData name="Océane Omari" userId="49ceded8-bffb-44ef-bf0d-e52aecee0cf6" providerId="ADAL" clId="{55CD1ED9-0C61-4B95-B641-8BADD6B8D177}" dt="2023-09-22T10:07:11.669" v="106" actId="2"/>
        <pc:sldMkLst>
          <pc:docMk/>
          <pc:sldMk cId="1297279924" sldId="4091"/>
        </pc:sldMkLst>
        <pc:spChg chg="mod">
          <ac:chgData name="Océane Omari" userId="49ceded8-bffb-44ef-bf0d-e52aecee0cf6" providerId="ADAL" clId="{55CD1ED9-0C61-4B95-B641-8BADD6B8D177}" dt="2023-09-22T10:07:08.357" v="101" actId="2"/>
          <ac:spMkLst>
            <pc:docMk/>
            <pc:sldMk cId="1297279924" sldId="4091"/>
            <ac:spMk id="13" creationId="{64B0DB7E-50E0-FF4C-5EEB-CF8F772FA130}"/>
          </ac:spMkLst>
        </pc:spChg>
        <pc:spChg chg="mod">
          <ac:chgData name="Océane Omari" userId="49ceded8-bffb-44ef-bf0d-e52aecee0cf6" providerId="ADAL" clId="{55CD1ED9-0C61-4B95-B641-8BADD6B8D177}" dt="2023-09-22T10:07:09.090" v="102" actId="2"/>
          <ac:spMkLst>
            <pc:docMk/>
            <pc:sldMk cId="1297279924" sldId="4091"/>
            <ac:spMk id="27" creationId="{866A7622-2A94-6E91-582A-0DE01C92E265}"/>
          </ac:spMkLst>
        </pc:spChg>
        <pc:spChg chg="mod">
          <ac:chgData name="Océane Omari" userId="49ceded8-bffb-44ef-bf0d-e52aecee0cf6" providerId="ADAL" clId="{55CD1ED9-0C61-4B95-B641-8BADD6B8D177}" dt="2023-09-22T10:07:11.669" v="106" actId="2"/>
          <ac:spMkLst>
            <pc:docMk/>
            <pc:sldMk cId="1297279924" sldId="4091"/>
            <ac:spMk id="28" creationId="{BF4D6AFF-BF75-1542-A20A-D94C488FA58F}"/>
          </ac:spMkLst>
        </pc:spChg>
      </pc:sldChg>
      <pc:sldChg chg="modSp mod">
        <pc:chgData name="Océane Omari" userId="49ceded8-bffb-44ef-bf0d-e52aecee0cf6" providerId="ADAL" clId="{55CD1ED9-0C61-4B95-B641-8BADD6B8D177}" dt="2023-09-22T10:07:14.043" v="108" actId="2"/>
        <pc:sldMkLst>
          <pc:docMk/>
          <pc:sldMk cId="2417734121" sldId="4092"/>
        </pc:sldMkLst>
        <pc:spChg chg="mod">
          <ac:chgData name="Océane Omari" userId="49ceded8-bffb-44ef-bf0d-e52aecee0cf6" providerId="ADAL" clId="{55CD1ED9-0C61-4B95-B641-8BADD6B8D177}" dt="2023-09-22T10:07:14.043" v="108" actId="2"/>
          <ac:spMkLst>
            <pc:docMk/>
            <pc:sldMk cId="2417734121" sldId="4092"/>
            <ac:spMk id="22" creationId="{293C2B1D-1CE7-28AE-4969-4967A9CD85FC}"/>
          </ac:spMkLst>
        </pc:spChg>
      </pc:sldChg>
      <pc:sldChg chg="modSp mod">
        <pc:chgData name="Océane Omari" userId="49ceded8-bffb-44ef-bf0d-e52aecee0cf6" providerId="ADAL" clId="{55CD1ED9-0C61-4B95-B641-8BADD6B8D177}" dt="2023-09-22T10:07:12.793" v="107" actId="2"/>
        <pc:sldMkLst>
          <pc:docMk/>
          <pc:sldMk cId="774724086" sldId="4096"/>
        </pc:sldMkLst>
        <pc:spChg chg="mod">
          <ac:chgData name="Océane Omari" userId="49ceded8-bffb-44ef-bf0d-e52aecee0cf6" providerId="ADAL" clId="{55CD1ED9-0C61-4B95-B641-8BADD6B8D177}" dt="2023-09-22T10:07:12.793" v="107" actId="2"/>
          <ac:spMkLst>
            <pc:docMk/>
            <pc:sldMk cId="774724086" sldId="4096"/>
            <ac:spMk id="8" creationId="{10B3A332-9F8B-B51E-2614-684576AB15E2}"/>
          </ac:spMkLst>
        </pc:spChg>
      </pc:sldChg>
      <pc:sldChg chg="modSp mod">
        <pc:chgData name="Océane Omari" userId="49ceded8-bffb-44ef-bf0d-e52aecee0cf6" providerId="ADAL" clId="{55CD1ED9-0C61-4B95-B641-8BADD6B8D177}" dt="2023-09-22T10:06:24.224" v="84" actId="2"/>
        <pc:sldMkLst>
          <pc:docMk/>
          <pc:sldMk cId="3372339565" sldId="4098"/>
        </pc:sldMkLst>
        <pc:spChg chg="mod">
          <ac:chgData name="Océane Omari" userId="49ceded8-bffb-44ef-bf0d-e52aecee0cf6" providerId="ADAL" clId="{55CD1ED9-0C61-4B95-B641-8BADD6B8D177}" dt="2023-09-22T10:06:24.224" v="84" actId="2"/>
          <ac:spMkLst>
            <pc:docMk/>
            <pc:sldMk cId="3372339565" sldId="4098"/>
            <ac:spMk id="13" creationId="{F3C9B063-94ED-8818-1E53-2055BD9231A5}"/>
          </ac:spMkLst>
        </pc:spChg>
      </pc:sldChg>
      <pc:sldChg chg="del">
        <pc:chgData name="Océane Omari" userId="49ceded8-bffb-44ef-bf0d-e52aecee0cf6" providerId="ADAL" clId="{55CD1ED9-0C61-4B95-B641-8BADD6B8D177}" dt="2023-09-22T10:02:52.534" v="19" actId="47"/>
        <pc:sldMkLst>
          <pc:docMk/>
          <pc:sldMk cId="2984851000" sldId="4099"/>
        </pc:sldMkLst>
      </pc:sldChg>
      <pc:sldChg chg="del">
        <pc:chgData name="Océane Omari" userId="49ceded8-bffb-44ef-bf0d-e52aecee0cf6" providerId="ADAL" clId="{55CD1ED9-0C61-4B95-B641-8BADD6B8D177}" dt="2023-09-22T10:03:28.962" v="26" actId="47"/>
        <pc:sldMkLst>
          <pc:docMk/>
          <pc:sldMk cId="3120539252" sldId="4100"/>
        </pc:sldMkLst>
      </pc:sldChg>
      <pc:sldChg chg="del">
        <pc:chgData name="Océane Omari" userId="49ceded8-bffb-44ef-bf0d-e52aecee0cf6" providerId="ADAL" clId="{55CD1ED9-0C61-4B95-B641-8BADD6B8D177}" dt="2023-09-22T10:01:48.697" v="12" actId="47"/>
        <pc:sldMkLst>
          <pc:docMk/>
          <pc:sldMk cId="3222365593" sldId="4101"/>
        </pc:sldMkLst>
      </pc:sldChg>
      <pc:sldChg chg="del">
        <pc:chgData name="Océane Omari" userId="49ceded8-bffb-44ef-bf0d-e52aecee0cf6" providerId="ADAL" clId="{55CD1ED9-0C61-4B95-B641-8BADD6B8D177}" dt="2023-09-22T10:04:08.385" v="39" actId="47"/>
        <pc:sldMkLst>
          <pc:docMk/>
          <pc:sldMk cId="1481005866" sldId="4102"/>
        </pc:sldMkLst>
      </pc:sldChg>
      <pc:sldChg chg="del">
        <pc:chgData name="Océane Omari" userId="49ceded8-bffb-44ef-bf0d-e52aecee0cf6" providerId="ADAL" clId="{55CD1ED9-0C61-4B95-B641-8BADD6B8D177}" dt="2023-09-22T10:03:35.775" v="29" actId="47"/>
        <pc:sldMkLst>
          <pc:docMk/>
          <pc:sldMk cId="3460410102" sldId="4103"/>
        </pc:sldMkLst>
      </pc:sldChg>
      <pc:sldChg chg="del">
        <pc:chgData name="Océane Omari" userId="49ceded8-bffb-44ef-bf0d-e52aecee0cf6" providerId="ADAL" clId="{55CD1ED9-0C61-4B95-B641-8BADD6B8D177}" dt="2023-09-22T10:04:02.978" v="37" actId="47"/>
        <pc:sldMkLst>
          <pc:docMk/>
          <pc:sldMk cId="966167748" sldId="4104"/>
        </pc:sldMkLst>
      </pc:sldChg>
      <pc:sldChg chg="del">
        <pc:chgData name="Océane Omari" userId="49ceded8-bffb-44ef-bf0d-e52aecee0cf6" providerId="ADAL" clId="{55CD1ED9-0C61-4B95-B641-8BADD6B8D177}" dt="2023-09-22T10:04:33.368" v="49" actId="47"/>
        <pc:sldMkLst>
          <pc:docMk/>
          <pc:sldMk cId="561893386" sldId="4105"/>
        </pc:sldMkLst>
      </pc:sldChg>
      <pc:sldChg chg="del">
        <pc:chgData name="Océane Omari" userId="49ceded8-bffb-44ef-bf0d-e52aecee0cf6" providerId="ADAL" clId="{55CD1ED9-0C61-4B95-B641-8BADD6B8D177}" dt="2023-09-22T10:05:07.230" v="57" actId="47"/>
        <pc:sldMkLst>
          <pc:docMk/>
          <pc:sldMk cId="3379514210" sldId="4106"/>
        </pc:sldMkLst>
      </pc:sldChg>
      <pc:sldChg chg="del">
        <pc:chgData name="Océane Omari" userId="49ceded8-bffb-44ef-bf0d-e52aecee0cf6" providerId="ADAL" clId="{55CD1ED9-0C61-4B95-B641-8BADD6B8D177}" dt="2023-09-22T10:05:28.518" v="70" actId="47"/>
        <pc:sldMkLst>
          <pc:docMk/>
          <pc:sldMk cId="3118262949" sldId="4107"/>
        </pc:sldMkLst>
      </pc:sldChg>
      <pc:sldChg chg="del">
        <pc:chgData name="Océane Omari" userId="49ceded8-bffb-44ef-bf0d-e52aecee0cf6" providerId="ADAL" clId="{55CD1ED9-0C61-4B95-B641-8BADD6B8D177}" dt="2023-09-22T10:04:27.660" v="46" actId="47"/>
        <pc:sldMkLst>
          <pc:docMk/>
          <pc:sldMk cId="890713030" sldId="4108"/>
        </pc:sldMkLst>
      </pc:sldChg>
      <pc:sldChg chg="del">
        <pc:chgData name="Océane Omari" userId="49ceded8-bffb-44ef-bf0d-e52aecee0cf6" providerId="ADAL" clId="{55CD1ED9-0C61-4B95-B641-8BADD6B8D177}" dt="2023-09-22T10:04:21.839" v="43" actId="47"/>
        <pc:sldMkLst>
          <pc:docMk/>
          <pc:sldMk cId="678259741" sldId="4109"/>
        </pc:sldMkLst>
      </pc:sldChg>
      <pc:sldChg chg="del">
        <pc:chgData name="Océane Omari" userId="49ceded8-bffb-44ef-bf0d-e52aecee0cf6" providerId="ADAL" clId="{55CD1ED9-0C61-4B95-B641-8BADD6B8D177}" dt="2023-09-22T10:04:49.227" v="52" actId="47"/>
        <pc:sldMkLst>
          <pc:docMk/>
          <pc:sldMk cId="2753279219" sldId="4110"/>
        </pc:sldMkLst>
      </pc:sldChg>
      <pc:sldChg chg="del">
        <pc:chgData name="Océane Omari" userId="49ceded8-bffb-44ef-bf0d-e52aecee0cf6" providerId="ADAL" clId="{55CD1ED9-0C61-4B95-B641-8BADD6B8D177}" dt="2023-09-22T10:05:11.823" v="60" actId="47"/>
        <pc:sldMkLst>
          <pc:docMk/>
          <pc:sldMk cId="1603438576" sldId="4111"/>
        </pc:sldMkLst>
      </pc:sldChg>
      <pc:sldChg chg="del">
        <pc:chgData name="Océane Omari" userId="49ceded8-bffb-44ef-bf0d-e52aecee0cf6" providerId="ADAL" clId="{55CD1ED9-0C61-4B95-B641-8BADD6B8D177}" dt="2023-09-22T10:05:24.011" v="67" actId="47"/>
        <pc:sldMkLst>
          <pc:docMk/>
          <pc:sldMk cId="2966725391" sldId="4112"/>
        </pc:sldMkLst>
      </pc:sldChg>
      <pc:sldChg chg="del">
        <pc:chgData name="Océane Omari" userId="49ceded8-bffb-44ef-bf0d-e52aecee0cf6" providerId="ADAL" clId="{55CD1ED9-0C61-4B95-B641-8BADD6B8D177}" dt="2023-09-22T10:05:41.548" v="74" actId="47"/>
        <pc:sldMkLst>
          <pc:docMk/>
          <pc:sldMk cId="3753927628" sldId="4113"/>
        </pc:sldMkLst>
      </pc:sldChg>
      <pc:sldChg chg="del">
        <pc:chgData name="Océane Omari" userId="49ceded8-bffb-44ef-bf0d-e52aecee0cf6" providerId="ADAL" clId="{55CD1ED9-0C61-4B95-B641-8BADD6B8D177}" dt="2023-09-22T10:05:45.206" v="77" actId="47"/>
        <pc:sldMkLst>
          <pc:docMk/>
          <pc:sldMk cId="683797" sldId="4114"/>
        </pc:sldMkLst>
      </pc:sldChg>
      <pc:sldChg chg="del">
        <pc:chgData name="Océane Omari" userId="49ceded8-bffb-44ef-bf0d-e52aecee0cf6" providerId="ADAL" clId="{55CD1ED9-0C61-4B95-B641-8BADD6B8D177}" dt="2023-09-22T10:05:47.637" v="80" actId="47"/>
        <pc:sldMkLst>
          <pc:docMk/>
          <pc:sldMk cId="3518910660" sldId="4115"/>
        </pc:sldMkLst>
      </pc:sldChg>
      <pc:sldChg chg="del">
        <pc:chgData name="Océane Omari" userId="49ceded8-bffb-44ef-bf0d-e52aecee0cf6" providerId="ADAL" clId="{55CD1ED9-0C61-4B95-B641-8BADD6B8D177}" dt="2023-09-22T10:05:15.659" v="63" actId="47"/>
        <pc:sldMkLst>
          <pc:docMk/>
          <pc:sldMk cId="1579817411" sldId="4116"/>
        </pc:sldMkLst>
      </pc:sldChg>
      <pc:sldChg chg="del">
        <pc:chgData name="Océane Omari" userId="49ceded8-bffb-44ef-bf0d-e52aecee0cf6" providerId="ADAL" clId="{55CD1ED9-0C61-4B95-B641-8BADD6B8D177}" dt="2023-09-22T10:03:45.005" v="32" actId="47"/>
        <pc:sldMkLst>
          <pc:docMk/>
          <pc:sldMk cId="2115782164" sldId="4117"/>
        </pc:sldMkLst>
      </pc:sldChg>
      <pc:sldChg chg="del">
        <pc:chgData name="Océane Omari" userId="49ceded8-bffb-44ef-bf0d-e52aecee0cf6" providerId="ADAL" clId="{55CD1ED9-0C61-4B95-B641-8BADD6B8D177}" dt="2023-09-22T10:03:14.747" v="22" actId="47"/>
        <pc:sldMkLst>
          <pc:docMk/>
          <pc:sldMk cId="3337120480" sldId="4118"/>
        </pc:sldMkLst>
      </pc:sldChg>
      <pc:sldChg chg="modSp mod">
        <pc:chgData name="Océane Omari" userId="49ceded8-bffb-44ef-bf0d-e52aecee0cf6" providerId="ADAL" clId="{55CD1ED9-0C61-4B95-B641-8BADD6B8D177}" dt="2023-09-22T10:03:22.870" v="25" actId="404"/>
        <pc:sldMkLst>
          <pc:docMk/>
          <pc:sldMk cId="3681376752" sldId="4119"/>
        </pc:sldMkLst>
        <pc:spChg chg="mod">
          <ac:chgData name="Océane Omari" userId="49ceded8-bffb-44ef-bf0d-e52aecee0cf6" providerId="ADAL" clId="{55CD1ED9-0C61-4B95-B641-8BADD6B8D177}" dt="2023-09-22T10:03:22.870" v="25" actId="404"/>
          <ac:spMkLst>
            <pc:docMk/>
            <pc:sldMk cId="3681376752" sldId="4119"/>
            <ac:spMk id="2" creationId="{F6F43E75-CA93-D82E-D167-743BF64F8907}"/>
          </ac:spMkLst>
        </pc:spChg>
      </pc:sldChg>
      <pc:sldChg chg="modSp mod">
        <pc:chgData name="Océane Omari" userId="49ceded8-bffb-44ef-bf0d-e52aecee0cf6" providerId="ADAL" clId="{55CD1ED9-0C61-4B95-B641-8BADD6B8D177}" dt="2023-09-22T10:04:14.859" v="42" actId="404"/>
        <pc:sldMkLst>
          <pc:docMk/>
          <pc:sldMk cId="992706053" sldId="4120"/>
        </pc:sldMkLst>
        <pc:spChg chg="mod">
          <ac:chgData name="Océane Omari" userId="49ceded8-bffb-44ef-bf0d-e52aecee0cf6" providerId="ADAL" clId="{55CD1ED9-0C61-4B95-B641-8BADD6B8D177}" dt="2023-09-22T10:04:14.859" v="42" actId="404"/>
          <ac:spMkLst>
            <pc:docMk/>
            <pc:sldMk cId="992706053" sldId="4120"/>
            <ac:spMk id="2" creationId="{F6F43E75-CA93-D82E-D167-743BF64F8907}"/>
          </ac:spMkLst>
        </pc:spChg>
      </pc:sldChg>
      <pc:sldChg chg="modSp mod">
        <pc:chgData name="Océane Omari" userId="49ceded8-bffb-44ef-bf0d-e52aecee0cf6" providerId="ADAL" clId="{55CD1ED9-0C61-4B95-B641-8BADD6B8D177}" dt="2023-09-22T10:02:18.822" v="17" actId="404"/>
        <pc:sldMkLst>
          <pc:docMk/>
          <pc:sldMk cId="732416124" sldId="4121"/>
        </pc:sldMkLst>
        <pc:spChg chg="mod">
          <ac:chgData name="Océane Omari" userId="49ceded8-bffb-44ef-bf0d-e52aecee0cf6" providerId="ADAL" clId="{55CD1ED9-0C61-4B95-B641-8BADD6B8D177}" dt="2023-09-22T10:02:18.822" v="17" actId="404"/>
          <ac:spMkLst>
            <pc:docMk/>
            <pc:sldMk cId="732416124" sldId="4121"/>
            <ac:spMk id="2" creationId="{F6F43E75-CA93-D82E-D167-743BF64F8907}"/>
          </ac:spMkLst>
        </pc:spChg>
      </pc:sldChg>
      <pc:sldChg chg="modSp mod">
        <pc:chgData name="Océane Omari" userId="49ceded8-bffb-44ef-bf0d-e52aecee0cf6" providerId="ADAL" clId="{55CD1ED9-0C61-4B95-B641-8BADD6B8D177}" dt="2023-09-22T10:22:13.421" v="125" actId="1036"/>
        <pc:sldMkLst>
          <pc:docMk/>
          <pc:sldMk cId="2985793289" sldId="4122"/>
        </pc:sldMkLst>
        <pc:spChg chg="mod">
          <ac:chgData name="Océane Omari" userId="49ceded8-bffb-44ef-bf0d-e52aecee0cf6" providerId="ADAL" clId="{55CD1ED9-0C61-4B95-B641-8BADD6B8D177}" dt="2023-09-22T10:22:13.421" v="125" actId="1036"/>
          <ac:spMkLst>
            <pc:docMk/>
            <pc:sldMk cId="2985793289" sldId="4122"/>
            <ac:spMk id="2" creationId="{F6F43E75-CA93-D82E-D167-743BF64F8907}"/>
          </ac:spMkLst>
        </pc:spChg>
      </pc:sldChg>
      <pc:sldChg chg="modSp mod">
        <pc:chgData name="Océane Omari" userId="49ceded8-bffb-44ef-bf0d-e52aecee0cf6" providerId="ADAL" clId="{55CD1ED9-0C61-4B95-B641-8BADD6B8D177}" dt="2023-09-22T10:05:01.964" v="56" actId="122"/>
        <pc:sldMkLst>
          <pc:docMk/>
          <pc:sldMk cId="136008982" sldId="4123"/>
        </pc:sldMkLst>
        <pc:spChg chg="mod">
          <ac:chgData name="Océane Omari" userId="49ceded8-bffb-44ef-bf0d-e52aecee0cf6" providerId="ADAL" clId="{55CD1ED9-0C61-4B95-B641-8BADD6B8D177}" dt="2023-09-22T10:05:01.964" v="56" actId="122"/>
          <ac:spMkLst>
            <pc:docMk/>
            <pc:sldMk cId="136008982" sldId="4123"/>
            <ac:spMk id="2" creationId="{F6F43E75-CA93-D82E-D167-743BF64F8907}"/>
          </ac:spMkLst>
        </pc:spChg>
      </pc:sldChg>
      <pc:sldChg chg="modSp mod">
        <pc:chgData name="Océane Omari" userId="49ceded8-bffb-44ef-bf0d-e52aecee0cf6" providerId="ADAL" clId="{55CD1ED9-0C61-4B95-B641-8BADD6B8D177}" dt="2023-09-22T10:05:36.730" v="73" actId="404"/>
        <pc:sldMkLst>
          <pc:docMk/>
          <pc:sldMk cId="264872871" sldId="4124"/>
        </pc:sldMkLst>
        <pc:spChg chg="mod">
          <ac:chgData name="Océane Omari" userId="49ceded8-bffb-44ef-bf0d-e52aecee0cf6" providerId="ADAL" clId="{55CD1ED9-0C61-4B95-B641-8BADD6B8D177}" dt="2023-09-22T10:05:36.730" v="73" actId="404"/>
          <ac:spMkLst>
            <pc:docMk/>
            <pc:sldMk cId="264872871" sldId="4124"/>
            <ac:spMk id="2" creationId="{F6F43E75-CA93-D82E-D167-743BF64F8907}"/>
          </ac:spMkLst>
        </pc:spChg>
      </pc:sldChg>
      <pc:sldChg chg="modSp mod">
        <pc:chgData name="Océane Omari" userId="49ceded8-bffb-44ef-bf0d-e52aecee0cf6" providerId="ADAL" clId="{55CD1ED9-0C61-4B95-B641-8BADD6B8D177}" dt="2023-09-22T10:05:20.502" v="66" actId="404"/>
        <pc:sldMkLst>
          <pc:docMk/>
          <pc:sldMk cId="882744364" sldId="4125"/>
        </pc:sldMkLst>
        <pc:spChg chg="mod">
          <ac:chgData name="Océane Omari" userId="49ceded8-bffb-44ef-bf0d-e52aecee0cf6" providerId="ADAL" clId="{55CD1ED9-0C61-4B95-B641-8BADD6B8D177}" dt="2023-09-22T10:05:20.502" v="66" actId="404"/>
          <ac:spMkLst>
            <pc:docMk/>
            <pc:sldMk cId="882744364" sldId="4125"/>
            <ac:spMk id="2" creationId="{F6F43E75-CA93-D82E-D167-743BF64F890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4.xml"/><Relationship Id="rId1" Type="http://schemas.microsoft.com/office/2011/relationships/chartStyle" Target="style4.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1845545392033"/>
          <c:y val="0.11010840897993356"/>
          <c:w val="0.57705412797451505"/>
          <c:h val="0.71300402803313112"/>
        </c:manualLayout>
      </c:layout>
      <c:doughnutChart>
        <c:varyColors val="1"/>
        <c:ser>
          <c:idx val="0"/>
          <c:order val="0"/>
          <c:tx>
            <c:strRef>
              <c:f>Feuil1!$B$1</c:f>
              <c:strCache>
                <c:ptCount val="1"/>
                <c:pt idx="0">
                  <c:v>Ventes</c:v>
                </c:pt>
              </c:strCache>
            </c:strRef>
          </c:tx>
          <c:dPt>
            <c:idx val="0"/>
            <c:bubble3D val="0"/>
            <c:spPr>
              <a:solidFill>
                <a:schemeClr val="accent1"/>
              </a:solidFill>
            </c:spPr>
            <c:extLst>
              <c:ext xmlns:c16="http://schemas.microsoft.com/office/drawing/2014/chart" uri="{C3380CC4-5D6E-409C-BE32-E72D297353CC}">
                <c16:uniqueId val="{00000001-E00A-41F5-956F-C080F1801212}"/>
              </c:ext>
            </c:extLst>
          </c:dPt>
          <c:dPt>
            <c:idx val="1"/>
            <c:bubble3D val="0"/>
            <c:spPr>
              <a:solidFill>
                <a:schemeClr val="accent1">
                  <a:lumMod val="60000"/>
                  <a:lumOff val="40000"/>
                </a:schemeClr>
              </a:solidFill>
            </c:spPr>
            <c:extLst>
              <c:ext xmlns:c16="http://schemas.microsoft.com/office/drawing/2014/chart" uri="{C3380CC4-5D6E-409C-BE32-E72D297353CC}">
                <c16:uniqueId val="{00000003-E00A-41F5-956F-C080F1801212}"/>
              </c:ext>
            </c:extLst>
          </c:dPt>
          <c:dPt>
            <c:idx val="2"/>
            <c:bubble3D val="0"/>
            <c:spPr>
              <a:solidFill>
                <a:schemeClr val="accent4"/>
              </a:solidFill>
            </c:spPr>
            <c:extLst>
              <c:ext xmlns:c16="http://schemas.microsoft.com/office/drawing/2014/chart" uri="{C3380CC4-5D6E-409C-BE32-E72D297353CC}">
                <c16:uniqueId val="{00000005-E00A-41F5-956F-C080F1801212}"/>
              </c:ext>
            </c:extLst>
          </c:dPt>
          <c:dPt>
            <c:idx val="3"/>
            <c:bubble3D val="0"/>
            <c:spPr>
              <a:solidFill>
                <a:schemeClr val="accent1"/>
              </a:solidFill>
            </c:spPr>
            <c:extLst>
              <c:ext xmlns:c16="http://schemas.microsoft.com/office/drawing/2014/chart" uri="{C3380CC4-5D6E-409C-BE32-E72D297353CC}">
                <c16:uniqueId val="{00000007-E00A-41F5-956F-C080F1801212}"/>
              </c:ext>
            </c:extLst>
          </c:dPt>
          <c:dPt>
            <c:idx val="4"/>
            <c:bubble3D val="0"/>
            <c:spPr>
              <a:solidFill>
                <a:schemeClr val="accent6"/>
              </a:solidFill>
            </c:spPr>
            <c:extLst>
              <c:ext xmlns:c16="http://schemas.microsoft.com/office/drawing/2014/chart" uri="{C3380CC4-5D6E-409C-BE32-E72D297353CC}">
                <c16:uniqueId val="{00000009-E00A-41F5-956F-C080F1801212}"/>
              </c:ext>
            </c:extLst>
          </c:dPt>
          <c:dLbls>
            <c:dLbl>
              <c:idx val="1"/>
              <c:layout>
                <c:manualLayout>
                  <c:x val="2.2236944018555908E-2"/>
                  <c:y val="-9.6194096964659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0A-41F5-956F-C080F1801212}"/>
                </c:ext>
              </c:extLst>
            </c:dLbl>
            <c:dLbl>
              <c:idx val="3"/>
              <c:layout>
                <c:manualLayout>
                  <c:x val="-1.0380343552590869E-2"/>
                  <c:y val="1.6517845646325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0A-41F5-956F-C080F1801212}"/>
                </c:ext>
              </c:extLst>
            </c:dLbl>
            <c:spPr>
              <a:noFill/>
              <a:ln>
                <a:noFill/>
              </a:ln>
              <a:effectLst/>
            </c:spPr>
            <c:txPr>
              <a:bodyPr wrap="square" lIns="38100" tIns="19050" rIns="38100" bIns="19050" anchor="ctr">
                <a:spAutoFit/>
              </a:bodyPr>
              <a:lstStyle/>
              <a:p>
                <a:pPr>
                  <a:defRPr sz="1400" b="1">
                    <a:solidFill>
                      <a:schemeClr val="bg1"/>
                    </a:solidFill>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Oui, et vous voyez bien ce dont il s'agit </c:v>
                </c:pt>
                <c:pt idx="1">
                  <c:v>Oui, mais vous ne savez pas bien ce dont il s'agit </c:v>
                </c:pt>
                <c:pt idx="2">
                  <c:v>Non, vous n'en avez jamais entendu parler </c:v>
                </c:pt>
              </c:strCache>
            </c:strRef>
          </c:cat>
          <c:val>
            <c:numRef>
              <c:f>Feuil1!$B$2:$B$4</c:f>
              <c:numCache>
                <c:formatCode>0%</c:formatCode>
                <c:ptCount val="3"/>
                <c:pt idx="0">
                  <c:v>0.33</c:v>
                </c:pt>
                <c:pt idx="1">
                  <c:v>0.44</c:v>
                </c:pt>
                <c:pt idx="2">
                  <c:v>0.23</c:v>
                </c:pt>
              </c:numCache>
            </c:numRef>
          </c:val>
          <c:extLst>
            <c:ext xmlns:c16="http://schemas.microsoft.com/office/drawing/2014/chart" uri="{C3380CC4-5D6E-409C-BE32-E72D297353CC}">
              <c16:uniqueId val="{0000000A-E00A-41F5-956F-C080F1801212}"/>
            </c:ext>
          </c:extLst>
        </c:ser>
        <c:dLbls>
          <c:showLegendKey val="0"/>
          <c:showVal val="1"/>
          <c:showCatName val="0"/>
          <c:showSerName val="0"/>
          <c:showPercent val="0"/>
          <c:showBubbleSize val="0"/>
          <c:showLeaderLines val="1"/>
        </c:dLbls>
        <c:firstSliceAng val="129"/>
        <c:holeSize val="60"/>
      </c:doughnutChart>
    </c:plotArea>
    <c:legend>
      <c:legendPos val="r"/>
      <c:layout>
        <c:manualLayout>
          <c:xMode val="edge"/>
          <c:yMode val="edge"/>
          <c:x val="0"/>
          <c:y val="0.90017577514516223"/>
          <c:w val="1"/>
          <c:h val="9.9824224854837787E-2"/>
        </c:manualLayout>
      </c:layout>
      <c:overlay val="0"/>
      <c:txPr>
        <a:bodyPr/>
        <a:lstStyle/>
        <a:p>
          <a:pPr>
            <a:defRPr sz="950"/>
          </a:pPr>
          <a:endParaRPr lang="fr-FR"/>
        </a:p>
      </c:txPr>
    </c:legend>
    <c:plotVisOnly val="1"/>
    <c:dispBlanksAs val="zero"/>
    <c:showDLblsOverMax val="0"/>
  </c:chart>
  <c:spPr>
    <a:ln>
      <a:noFill/>
    </a:ln>
  </c:spPr>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87331567672981"/>
          <c:y val="2.1374777839629718E-2"/>
          <c:w val="0.57712668432327019"/>
          <c:h val="0.82491866652331169"/>
        </c:manualLayout>
      </c:layout>
      <c:barChart>
        <c:barDir val="bar"/>
        <c:grouping val="clustered"/>
        <c:varyColors val="0"/>
        <c:ser>
          <c:idx val="0"/>
          <c:order val="0"/>
          <c:tx>
            <c:strRef>
              <c:f>Feuil1!$B$1</c:f>
              <c:strCache>
                <c:ptCount val="1"/>
                <c:pt idx="0">
                  <c:v>Colonne6</c:v>
                </c:pt>
              </c:strCache>
            </c:strRef>
          </c:tx>
          <c:spPr>
            <a:solidFill>
              <a:schemeClr val="accent1"/>
            </a:solidFill>
          </c:spPr>
          <c:invertIfNegative val="0"/>
          <c:dPt>
            <c:idx val="5"/>
            <c:invertIfNegative val="0"/>
            <c:bubble3D val="0"/>
            <c:extLst>
              <c:ext xmlns:c16="http://schemas.microsoft.com/office/drawing/2014/chart" uri="{C3380CC4-5D6E-409C-BE32-E72D297353CC}">
                <c16:uniqueId val="{00000000-634D-49E2-8B63-D72FF6780162}"/>
              </c:ext>
            </c:extLst>
          </c:dPt>
          <c:dPt>
            <c:idx val="6"/>
            <c:invertIfNegative val="0"/>
            <c:bubble3D val="0"/>
            <c:extLst>
              <c:ext xmlns:c16="http://schemas.microsoft.com/office/drawing/2014/chart" uri="{C3380CC4-5D6E-409C-BE32-E72D297353CC}">
                <c16:uniqueId val="{00000001-634D-49E2-8B63-D72FF6780162}"/>
              </c:ext>
            </c:extLst>
          </c:dPt>
          <c:dPt>
            <c:idx val="7"/>
            <c:invertIfNegative val="0"/>
            <c:bubble3D val="0"/>
            <c:extLst>
              <c:ext xmlns:c16="http://schemas.microsoft.com/office/drawing/2014/chart" uri="{C3380CC4-5D6E-409C-BE32-E72D297353CC}">
                <c16:uniqueId val="{00000002-634D-49E2-8B63-D72FF6780162}"/>
              </c:ext>
            </c:extLst>
          </c:dPt>
          <c:dPt>
            <c:idx val="11"/>
            <c:invertIfNegative val="0"/>
            <c:bubble3D val="0"/>
            <c:extLst>
              <c:ext xmlns:c16="http://schemas.microsoft.com/office/drawing/2014/chart" uri="{C3380CC4-5D6E-409C-BE32-E72D297353CC}">
                <c16:uniqueId val="{00000003-634D-49E2-8B63-D72FF6780162}"/>
              </c:ext>
            </c:extLst>
          </c:dPt>
          <c:dPt>
            <c:idx val="12"/>
            <c:invertIfNegative val="0"/>
            <c:bubble3D val="0"/>
            <c:extLst>
              <c:ext xmlns:c16="http://schemas.microsoft.com/office/drawing/2014/chart" uri="{C3380CC4-5D6E-409C-BE32-E72D297353CC}">
                <c16:uniqueId val="{00000004-634D-49E2-8B63-D72FF6780162}"/>
              </c:ext>
            </c:extLst>
          </c:dPt>
          <c:dLbls>
            <c:dLbl>
              <c:idx val="4"/>
              <c:layout>
                <c:manualLayout>
                  <c:x val="-4.3837630741679741E-2"/>
                  <c:y val="-3.8030494475791133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7.2569438014579657E-2"/>
                      <c:h val="6.7379128855048057E-2"/>
                    </c:manualLayout>
                  </c15:layout>
                </c:ext>
                <c:ext xmlns:c16="http://schemas.microsoft.com/office/drawing/2014/chart" uri="{C3380CC4-5D6E-409C-BE32-E72D297353CC}">
                  <c16:uniqueId val="{00000005-60CD-464A-9FAC-E6518673D0FA}"/>
                </c:ext>
              </c:extLst>
            </c:dLbl>
            <c:spPr>
              <a:noFill/>
              <a:ln>
                <a:noFill/>
              </a:ln>
              <a:effectLst/>
            </c:spPr>
            <c:txPr>
              <a:bodyPr/>
              <a:lstStyle/>
              <a:p>
                <a:pPr>
                  <a:defRPr sz="1200" b="1">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Cela a toujours été une solution pour faire des économies </c:v>
                </c:pt>
                <c:pt idx="1">
                  <c:v>C'est une bonne solution actuellement pour faire face à l'inflation </c:v>
                </c:pt>
                <c:pt idx="2">
                  <c:v>C'est une nécéssité écologique </c:v>
                </c:pt>
                <c:pt idx="3">
                  <c:v>Vous n'avez pas le choix financièrement, vous êtes contraint d'acheter des produits issus de l'économie circulaire </c:v>
                </c:pt>
                <c:pt idx="4">
                  <c:v>Une autre raison</c:v>
                </c:pt>
              </c:strCache>
            </c:strRef>
          </c:cat>
          <c:val>
            <c:numRef>
              <c:f>Feuil1!$B$2:$B$6</c:f>
              <c:numCache>
                <c:formatCode>0%</c:formatCode>
                <c:ptCount val="5"/>
                <c:pt idx="0">
                  <c:v>0.35</c:v>
                </c:pt>
                <c:pt idx="1">
                  <c:v>0.26</c:v>
                </c:pt>
                <c:pt idx="2">
                  <c:v>0.26</c:v>
                </c:pt>
                <c:pt idx="3">
                  <c:v>0.1</c:v>
                </c:pt>
                <c:pt idx="4">
                  <c:v>0.03</c:v>
                </c:pt>
              </c:numCache>
            </c:numRef>
          </c:val>
          <c:extLst>
            <c:ext xmlns:c16="http://schemas.microsoft.com/office/drawing/2014/chart" uri="{C3380CC4-5D6E-409C-BE32-E72D297353CC}">
              <c16:uniqueId val="{00000007-634D-49E2-8B63-D72FF6780162}"/>
            </c:ext>
          </c:extLst>
        </c:ser>
        <c:dLbls>
          <c:dLblPos val="inEnd"/>
          <c:showLegendKey val="0"/>
          <c:showVal val="1"/>
          <c:showCatName val="0"/>
          <c:showSerName val="0"/>
          <c:showPercent val="0"/>
          <c:showBubbleSize val="0"/>
        </c:dLbls>
        <c:gapWidth val="70"/>
        <c:axId val="-209807712"/>
        <c:axId val="-209807168"/>
      </c:barChart>
      <c:catAx>
        <c:axId val="-209807712"/>
        <c:scaling>
          <c:orientation val="maxMin"/>
        </c:scaling>
        <c:delete val="0"/>
        <c:axPos val="l"/>
        <c:numFmt formatCode="General" sourceLinked="0"/>
        <c:majorTickMark val="out"/>
        <c:minorTickMark val="none"/>
        <c:tickLblPos val="nextTo"/>
        <c:spPr>
          <a:ln>
            <a:noFill/>
          </a:ln>
        </c:spPr>
        <c:txPr>
          <a:bodyPr/>
          <a:lstStyle/>
          <a:p>
            <a:pPr>
              <a:defRPr sz="1100">
                <a:solidFill>
                  <a:schemeClr val="tx1"/>
                </a:solidFill>
              </a:defRPr>
            </a:pPr>
            <a:endParaRPr lang="fr-FR"/>
          </a:p>
        </c:txPr>
        <c:crossAx val="-209807168"/>
        <c:crosses val="autoZero"/>
        <c:auto val="1"/>
        <c:lblAlgn val="ctr"/>
        <c:lblOffset val="100"/>
        <c:noMultiLvlLbl val="0"/>
      </c:catAx>
      <c:valAx>
        <c:axId val="-209807168"/>
        <c:scaling>
          <c:orientation val="minMax"/>
          <c:max val="1"/>
        </c:scaling>
        <c:delete val="1"/>
        <c:axPos val="t"/>
        <c:numFmt formatCode="0%" sourceLinked="1"/>
        <c:majorTickMark val="out"/>
        <c:minorTickMark val="none"/>
        <c:tickLblPos val="nextTo"/>
        <c:crossAx val="-20980771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49542361480756"/>
          <c:y val="2.5178262795403816E-2"/>
          <c:w val="0.57712668432327019"/>
          <c:h val="0.82491866652331169"/>
        </c:manualLayout>
      </c:layout>
      <c:barChart>
        <c:barDir val="bar"/>
        <c:grouping val="clustered"/>
        <c:varyColors val="0"/>
        <c:ser>
          <c:idx val="0"/>
          <c:order val="0"/>
          <c:tx>
            <c:strRef>
              <c:f>Feuil1!$B$1</c:f>
              <c:strCache>
                <c:ptCount val="1"/>
                <c:pt idx="0">
                  <c:v>Colonne6</c:v>
                </c:pt>
              </c:strCache>
            </c:strRef>
          </c:tx>
          <c:spPr>
            <a:solidFill>
              <a:schemeClr val="accent1"/>
            </a:solidFill>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B-4016-40AD-97EE-ABB0C89A5A1F}"/>
              </c:ext>
            </c:extLst>
          </c:dPt>
          <c:dPt>
            <c:idx val="1"/>
            <c:invertIfNegative val="0"/>
            <c:bubble3D val="0"/>
            <c:spPr>
              <a:solidFill>
                <a:schemeClr val="accent4">
                  <a:lumMod val="60000"/>
                  <a:lumOff val="40000"/>
                </a:schemeClr>
              </a:solidFill>
              <a:ln>
                <a:noFill/>
              </a:ln>
            </c:spPr>
            <c:extLst>
              <c:ext xmlns:c16="http://schemas.microsoft.com/office/drawing/2014/chart" uri="{C3380CC4-5D6E-409C-BE32-E72D297353CC}">
                <c16:uniqueId val="{00000006-0800-41B8-8220-E7E6C39F6471}"/>
              </c:ext>
            </c:extLst>
          </c:dPt>
          <c:dPt>
            <c:idx val="2"/>
            <c:invertIfNegative val="0"/>
            <c:bubble3D val="0"/>
            <c:spPr>
              <a:solidFill>
                <a:schemeClr val="accent4"/>
              </a:solidFill>
            </c:spPr>
            <c:extLst>
              <c:ext xmlns:c16="http://schemas.microsoft.com/office/drawing/2014/chart" uri="{C3380CC4-5D6E-409C-BE32-E72D297353CC}">
                <c16:uniqueId val="{00000005-0800-41B8-8220-E7E6C39F6471}"/>
              </c:ext>
            </c:extLst>
          </c:dPt>
          <c:dPt>
            <c:idx val="3"/>
            <c:invertIfNegative val="0"/>
            <c:bubble3D val="0"/>
            <c:spPr>
              <a:solidFill>
                <a:schemeClr val="accent6"/>
              </a:solidFill>
            </c:spPr>
            <c:extLst>
              <c:ext xmlns:c16="http://schemas.microsoft.com/office/drawing/2014/chart" uri="{C3380CC4-5D6E-409C-BE32-E72D297353CC}">
                <c16:uniqueId val="{00000006-634D-49E2-8B63-D72FF6780162}"/>
              </c:ext>
            </c:extLst>
          </c:dPt>
          <c:dPt>
            <c:idx val="5"/>
            <c:invertIfNegative val="0"/>
            <c:bubble3D val="0"/>
            <c:extLst>
              <c:ext xmlns:c16="http://schemas.microsoft.com/office/drawing/2014/chart" uri="{C3380CC4-5D6E-409C-BE32-E72D297353CC}">
                <c16:uniqueId val="{00000000-634D-49E2-8B63-D72FF6780162}"/>
              </c:ext>
            </c:extLst>
          </c:dPt>
          <c:dPt>
            <c:idx val="6"/>
            <c:invertIfNegative val="0"/>
            <c:bubble3D val="0"/>
            <c:extLst>
              <c:ext xmlns:c16="http://schemas.microsoft.com/office/drawing/2014/chart" uri="{C3380CC4-5D6E-409C-BE32-E72D297353CC}">
                <c16:uniqueId val="{00000001-634D-49E2-8B63-D72FF6780162}"/>
              </c:ext>
            </c:extLst>
          </c:dPt>
          <c:dPt>
            <c:idx val="7"/>
            <c:invertIfNegative val="0"/>
            <c:bubble3D val="0"/>
            <c:extLst>
              <c:ext xmlns:c16="http://schemas.microsoft.com/office/drawing/2014/chart" uri="{C3380CC4-5D6E-409C-BE32-E72D297353CC}">
                <c16:uniqueId val="{00000002-634D-49E2-8B63-D72FF6780162}"/>
              </c:ext>
            </c:extLst>
          </c:dPt>
          <c:dPt>
            <c:idx val="11"/>
            <c:invertIfNegative val="0"/>
            <c:bubble3D val="0"/>
            <c:extLst>
              <c:ext xmlns:c16="http://schemas.microsoft.com/office/drawing/2014/chart" uri="{C3380CC4-5D6E-409C-BE32-E72D297353CC}">
                <c16:uniqueId val="{00000003-634D-49E2-8B63-D72FF6780162}"/>
              </c:ext>
            </c:extLst>
          </c:dPt>
          <c:dPt>
            <c:idx val="12"/>
            <c:invertIfNegative val="0"/>
            <c:bubble3D val="0"/>
            <c:extLst>
              <c:ext xmlns:c16="http://schemas.microsoft.com/office/drawing/2014/chart" uri="{C3380CC4-5D6E-409C-BE32-E72D297353CC}">
                <c16:uniqueId val="{00000004-634D-49E2-8B63-D72FF6780162}"/>
              </c:ext>
            </c:extLst>
          </c:dPt>
          <c:dLbls>
            <c:dLbl>
              <c:idx val="3"/>
              <c:layout>
                <c:manualLayout>
                  <c:x val="-5.4496138159396142E-2"/>
                  <c:y val="-1.9004016434708154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6655087572785874E-2"/>
                      <c:h val="0.10161061697240904"/>
                    </c:manualLayout>
                  </c15:layout>
                </c:ext>
                <c:ext xmlns:c16="http://schemas.microsoft.com/office/drawing/2014/chart" uri="{C3380CC4-5D6E-409C-BE32-E72D297353CC}">
                  <c16:uniqueId val="{00000006-634D-49E2-8B63-D72FF6780162}"/>
                </c:ext>
              </c:extLst>
            </c:dLbl>
            <c:spPr>
              <a:noFill/>
              <a:ln>
                <a:noFill/>
              </a:ln>
              <a:effectLst/>
            </c:spPr>
            <c:txPr>
              <a:bodyPr/>
              <a:lstStyle/>
              <a:p>
                <a:pPr>
                  <a:defRPr sz="1200" b="1">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Beaucoup économisé </c:v>
                </c:pt>
                <c:pt idx="1">
                  <c:v>Peu économisé </c:v>
                </c:pt>
                <c:pt idx="2">
                  <c:v>Très peu économisé </c:v>
                </c:pt>
                <c:pt idx="3">
                  <c:v>Vous ne savez pas </c:v>
                </c:pt>
              </c:strCache>
            </c:strRef>
          </c:cat>
          <c:val>
            <c:numRef>
              <c:f>Feuil1!$B$2:$B$5</c:f>
              <c:numCache>
                <c:formatCode>0%</c:formatCode>
                <c:ptCount val="4"/>
                <c:pt idx="0">
                  <c:v>0.34</c:v>
                </c:pt>
                <c:pt idx="1">
                  <c:v>0.46</c:v>
                </c:pt>
                <c:pt idx="2">
                  <c:v>0.12</c:v>
                </c:pt>
                <c:pt idx="3">
                  <c:v>0.08</c:v>
                </c:pt>
              </c:numCache>
            </c:numRef>
          </c:val>
          <c:extLst>
            <c:ext xmlns:c16="http://schemas.microsoft.com/office/drawing/2014/chart" uri="{C3380CC4-5D6E-409C-BE32-E72D297353CC}">
              <c16:uniqueId val="{00000007-634D-49E2-8B63-D72FF6780162}"/>
            </c:ext>
          </c:extLst>
        </c:ser>
        <c:dLbls>
          <c:dLblPos val="inEnd"/>
          <c:showLegendKey val="0"/>
          <c:showVal val="1"/>
          <c:showCatName val="0"/>
          <c:showSerName val="0"/>
          <c:showPercent val="0"/>
          <c:showBubbleSize val="0"/>
        </c:dLbls>
        <c:gapWidth val="70"/>
        <c:axId val="-209807712"/>
        <c:axId val="-209807168"/>
      </c:barChart>
      <c:catAx>
        <c:axId val="-209807712"/>
        <c:scaling>
          <c:orientation val="maxMin"/>
        </c:scaling>
        <c:delete val="0"/>
        <c:axPos val="l"/>
        <c:numFmt formatCode="General" sourceLinked="0"/>
        <c:majorTickMark val="out"/>
        <c:minorTickMark val="none"/>
        <c:tickLblPos val="nextTo"/>
        <c:spPr>
          <a:ln>
            <a:noFill/>
          </a:ln>
        </c:spPr>
        <c:txPr>
          <a:bodyPr/>
          <a:lstStyle/>
          <a:p>
            <a:pPr>
              <a:defRPr sz="1100">
                <a:solidFill>
                  <a:schemeClr val="tx1"/>
                </a:solidFill>
              </a:defRPr>
            </a:pPr>
            <a:endParaRPr lang="fr-FR"/>
          </a:p>
        </c:txPr>
        <c:crossAx val="-209807168"/>
        <c:crosses val="autoZero"/>
        <c:auto val="1"/>
        <c:lblAlgn val="ctr"/>
        <c:lblOffset val="100"/>
        <c:noMultiLvlLbl val="0"/>
      </c:catAx>
      <c:valAx>
        <c:axId val="-209807168"/>
        <c:scaling>
          <c:orientation val="minMax"/>
          <c:max val="1"/>
        </c:scaling>
        <c:delete val="1"/>
        <c:axPos val="t"/>
        <c:numFmt formatCode="0%" sourceLinked="1"/>
        <c:majorTickMark val="out"/>
        <c:minorTickMark val="none"/>
        <c:tickLblPos val="nextTo"/>
        <c:crossAx val="-20980771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88156085970574"/>
          <c:y val="3.2485328717220721E-2"/>
          <c:w val="0.55891053072828034"/>
          <c:h val="0.82491866652331169"/>
        </c:manualLayout>
      </c:layout>
      <c:barChart>
        <c:barDir val="bar"/>
        <c:grouping val="percentStacked"/>
        <c:varyColors val="0"/>
        <c:ser>
          <c:idx val="0"/>
          <c:order val="0"/>
          <c:tx>
            <c:strRef>
              <c:f>Feuil1!$B$1</c:f>
              <c:strCache>
                <c:ptCount val="1"/>
                <c:pt idx="0">
                  <c:v>Très important </c:v>
                </c:pt>
              </c:strCache>
            </c:strRef>
          </c:tx>
          <c:spPr>
            <a:solidFill>
              <a:schemeClr val="accent1">
                <a:lumMod val="75000"/>
              </a:schemeClr>
            </a:solidFill>
          </c:spPr>
          <c:invertIfNegative val="0"/>
          <c:dPt>
            <c:idx val="5"/>
            <c:invertIfNegative val="0"/>
            <c:bubble3D val="0"/>
            <c:extLst>
              <c:ext xmlns:c16="http://schemas.microsoft.com/office/drawing/2014/chart" uri="{C3380CC4-5D6E-409C-BE32-E72D297353CC}">
                <c16:uniqueId val="{00000000-C155-4A31-8BB5-78354BCB3321}"/>
              </c:ext>
            </c:extLst>
          </c:dPt>
          <c:dPt>
            <c:idx val="6"/>
            <c:invertIfNegative val="0"/>
            <c:bubble3D val="0"/>
            <c:extLst>
              <c:ext xmlns:c16="http://schemas.microsoft.com/office/drawing/2014/chart" uri="{C3380CC4-5D6E-409C-BE32-E72D297353CC}">
                <c16:uniqueId val="{00000001-C155-4A31-8BB5-78354BCB3321}"/>
              </c:ext>
            </c:extLst>
          </c:dPt>
          <c:dPt>
            <c:idx val="7"/>
            <c:invertIfNegative val="0"/>
            <c:bubble3D val="0"/>
            <c:extLst>
              <c:ext xmlns:c16="http://schemas.microsoft.com/office/drawing/2014/chart" uri="{C3380CC4-5D6E-409C-BE32-E72D297353CC}">
                <c16:uniqueId val="{00000002-C155-4A31-8BB5-78354BCB3321}"/>
              </c:ext>
            </c:extLst>
          </c:dPt>
          <c:dPt>
            <c:idx val="11"/>
            <c:invertIfNegative val="0"/>
            <c:bubble3D val="0"/>
            <c:extLst>
              <c:ext xmlns:c16="http://schemas.microsoft.com/office/drawing/2014/chart" uri="{C3380CC4-5D6E-409C-BE32-E72D297353CC}">
                <c16:uniqueId val="{00000003-C155-4A31-8BB5-78354BCB3321}"/>
              </c:ext>
            </c:extLst>
          </c:dPt>
          <c:dPt>
            <c:idx val="12"/>
            <c:invertIfNegative val="0"/>
            <c:bubble3D val="0"/>
            <c:extLst>
              <c:ext xmlns:c16="http://schemas.microsoft.com/office/drawing/2014/chart" uri="{C3380CC4-5D6E-409C-BE32-E72D297353CC}">
                <c16:uniqueId val="{00000004-C155-4A31-8BB5-78354BCB3321}"/>
              </c:ext>
            </c:extLst>
          </c:dPt>
          <c:dLbls>
            <c:dLbl>
              <c:idx val="2"/>
              <c:layout>
                <c:manualLayout>
                  <c:x val="-8.3289152941338552E-4"/>
                  <c:y val="3.71399844507183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55-4A31-8BB5-78354BCB3321}"/>
                </c:ext>
              </c:extLst>
            </c:dLbl>
            <c:dLbl>
              <c:idx val="3"/>
              <c:layout>
                <c:manualLayout>
                  <c:x val="1.427227069408637E-4"/>
                  <c:y val="3.7128293261783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55-4A31-8BB5-78354BCB3321}"/>
                </c:ext>
              </c:extLst>
            </c:dLbl>
            <c:spPr>
              <a:noFill/>
              <a:ln>
                <a:noFill/>
              </a:ln>
              <a:effectLst/>
            </c:spPr>
            <c:txPr>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Payer moins cher votre produit </c:v>
                </c:pt>
                <c:pt idx="1">
                  <c:v>Avoir des garanties sur la qualité, la durabilité du produit </c:v>
                </c:pt>
                <c:pt idx="2">
                  <c:v>Adopter un comportement responsable envers l'environnement : éviter le gaspillage ou la surconsommation, acheter local etc. </c:v>
                </c:pt>
                <c:pt idx="3">
                  <c:v>Bénéficier de services lors de l'achat (retours gratuits, assurance casse, garantie,…)</c:v>
                </c:pt>
                <c:pt idx="4">
                  <c:v>Accéder à un produit que vous n'auriez pas pu vous offrir neuf </c:v>
                </c:pt>
                <c:pt idx="5">
                  <c:v>Bénéficier du produit plus rapidement que si vous l'aviez acheté neuf </c:v>
                </c:pt>
              </c:strCache>
            </c:strRef>
          </c:cat>
          <c:val>
            <c:numRef>
              <c:f>Feuil1!$B$2:$B$7</c:f>
              <c:numCache>
                <c:formatCode>0%</c:formatCode>
                <c:ptCount val="6"/>
                <c:pt idx="0">
                  <c:v>0.56999999999999995</c:v>
                </c:pt>
                <c:pt idx="1">
                  <c:v>0.49</c:v>
                </c:pt>
                <c:pt idx="2">
                  <c:v>0.46</c:v>
                </c:pt>
                <c:pt idx="3">
                  <c:v>0.39</c:v>
                </c:pt>
                <c:pt idx="4">
                  <c:v>0.38</c:v>
                </c:pt>
                <c:pt idx="5">
                  <c:v>0.24</c:v>
                </c:pt>
              </c:numCache>
            </c:numRef>
          </c:val>
          <c:extLst>
            <c:ext xmlns:c16="http://schemas.microsoft.com/office/drawing/2014/chart" uri="{C3380CC4-5D6E-409C-BE32-E72D297353CC}">
              <c16:uniqueId val="{00000007-C155-4A31-8BB5-78354BCB3321}"/>
            </c:ext>
          </c:extLst>
        </c:ser>
        <c:ser>
          <c:idx val="1"/>
          <c:order val="1"/>
          <c:tx>
            <c:strRef>
              <c:f>Feuil1!$C$1</c:f>
              <c:strCache>
                <c:ptCount val="1"/>
                <c:pt idx="0">
                  <c:v>Plutôt important </c:v>
                </c:pt>
              </c:strCache>
            </c:strRef>
          </c:tx>
          <c:spPr>
            <a:solidFill>
              <a:schemeClr val="accent1">
                <a:lumMod val="60000"/>
                <a:lumOff val="40000"/>
              </a:schemeClr>
            </a:solidFill>
          </c:spPr>
          <c:invertIfNegative val="0"/>
          <c:dPt>
            <c:idx val="5"/>
            <c:invertIfNegative val="0"/>
            <c:bubble3D val="0"/>
            <c:extLst>
              <c:ext xmlns:c16="http://schemas.microsoft.com/office/drawing/2014/chart" uri="{C3380CC4-5D6E-409C-BE32-E72D297353CC}">
                <c16:uniqueId val="{00000008-C155-4A31-8BB5-78354BCB3321}"/>
              </c:ext>
            </c:extLst>
          </c:dPt>
          <c:dPt>
            <c:idx val="6"/>
            <c:invertIfNegative val="0"/>
            <c:bubble3D val="0"/>
            <c:extLst>
              <c:ext xmlns:c16="http://schemas.microsoft.com/office/drawing/2014/chart" uri="{C3380CC4-5D6E-409C-BE32-E72D297353CC}">
                <c16:uniqueId val="{00000009-C155-4A31-8BB5-78354BCB3321}"/>
              </c:ext>
            </c:extLst>
          </c:dPt>
          <c:dPt>
            <c:idx val="7"/>
            <c:invertIfNegative val="0"/>
            <c:bubble3D val="0"/>
            <c:extLst>
              <c:ext xmlns:c16="http://schemas.microsoft.com/office/drawing/2014/chart" uri="{C3380CC4-5D6E-409C-BE32-E72D297353CC}">
                <c16:uniqueId val="{0000000A-C155-4A31-8BB5-78354BCB3321}"/>
              </c:ext>
            </c:extLst>
          </c:dPt>
          <c:dLbls>
            <c:spPr>
              <a:noFill/>
              <a:ln>
                <a:noFill/>
              </a:ln>
              <a:effectLst/>
            </c:spPr>
            <c:txPr>
              <a:bodyPr wrap="square" lIns="38100" tIns="19050" rIns="38100" bIns="19050" anchor="ctr">
                <a:spAutoFit/>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Feuil1!$A$2:$A$7</c:f>
              <c:strCache>
                <c:ptCount val="6"/>
                <c:pt idx="0">
                  <c:v>Payer moins cher votre produit </c:v>
                </c:pt>
                <c:pt idx="1">
                  <c:v>Avoir des garanties sur la qualité, la durabilité du produit </c:v>
                </c:pt>
                <c:pt idx="2">
                  <c:v>Adopter un comportement responsable envers l'environnement : éviter le gaspillage ou la surconsommation, acheter local etc. </c:v>
                </c:pt>
                <c:pt idx="3">
                  <c:v>Bénéficier de services lors de l'achat (retours gratuits, assurance casse, garantie,…)</c:v>
                </c:pt>
                <c:pt idx="4">
                  <c:v>Accéder à un produit que vous n'auriez pas pu vous offrir neuf </c:v>
                </c:pt>
                <c:pt idx="5">
                  <c:v>Bénéficier du produit plus rapidement que si vous l'aviez acheté neuf </c:v>
                </c:pt>
              </c:strCache>
            </c:strRef>
          </c:cat>
          <c:val>
            <c:numRef>
              <c:f>Feuil1!$C$2:$C$7</c:f>
              <c:numCache>
                <c:formatCode>0%</c:formatCode>
                <c:ptCount val="6"/>
                <c:pt idx="0">
                  <c:v>0.37</c:v>
                </c:pt>
                <c:pt idx="1">
                  <c:v>0.42</c:v>
                </c:pt>
                <c:pt idx="2">
                  <c:v>0.45</c:v>
                </c:pt>
                <c:pt idx="3">
                  <c:v>0.45</c:v>
                </c:pt>
                <c:pt idx="4">
                  <c:v>0.45</c:v>
                </c:pt>
                <c:pt idx="5">
                  <c:v>0.36</c:v>
                </c:pt>
              </c:numCache>
            </c:numRef>
          </c:val>
          <c:extLst>
            <c:ext xmlns:c16="http://schemas.microsoft.com/office/drawing/2014/chart" uri="{C3380CC4-5D6E-409C-BE32-E72D297353CC}">
              <c16:uniqueId val="{0000000B-C155-4A31-8BB5-78354BCB3321}"/>
            </c:ext>
          </c:extLst>
        </c:ser>
        <c:ser>
          <c:idx val="2"/>
          <c:order val="2"/>
          <c:tx>
            <c:strRef>
              <c:f>Feuil1!$D$1</c:f>
              <c:strCache>
                <c:ptCount val="1"/>
                <c:pt idx="0">
                  <c:v>Plutôt pas important </c:v>
                </c:pt>
              </c:strCache>
            </c:strRef>
          </c:tx>
          <c:spPr>
            <a:solidFill>
              <a:schemeClr val="accent4">
                <a:lumMod val="60000"/>
                <a:lumOff val="40000"/>
              </a:schemeClr>
            </a:solidFill>
          </c:spPr>
          <c:invertIfNegative val="0"/>
          <c:dLbls>
            <c:dLbl>
              <c:idx val="0"/>
              <c:layout>
                <c:manualLayout>
                  <c:x val="-1.3574273118383169E-2"/>
                  <c:y val="3.70354385404187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76-4608-8663-E33441FAEDE7}"/>
                </c:ext>
              </c:extLst>
            </c:dLbl>
            <c:dLbl>
              <c:idx val="2"/>
              <c:layout>
                <c:manualLayout>
                  <c:x val="-3.3935682795958235E-3"/>
                  <c:y val="-3.70266900116297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D9-42DD-ABF1-EB8C5767B71F}"/>
                </c:ext>
              </c:extLst>
            </c:dLbl>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Feuil1!$A$2:$A$7</c:f>
              <c:strCache>
                <c:ptCount val="6"/>
                <c:pt idx="0">
                  <c:v>Payer moins cher votre produit </c:v>
                </c:pt>
                <c:pt idx="1">
                  <c:v>Avoir des garanties sur la qualité, la durabilité du produit </c:v>
                </c:pt>
                <c:pt idx="2">
                  <c:v>Adopter un comportement responsable envers l'environnement : éviter le gaspillage ou la surconsommation, acheter local etc. </c:v>
                </c:pt>
                <c:pt idx="3">
                  <c:v>Bénéficier de services lors de l'achat (retours gratuits, assurance casse, garantie,…)</c:v>
                </c:pt>
                <c:pt idx="4">
                  <c:v>Accéder à un produit que vous n'auriez pas pu vous offrir neuf </c:v>
                </c:pt>
                <c:pt idx="5">
                  <c:v>Bénéficier du produit plus rapidement que si vous l'aviez acheté neuf </c:v>
                </c:pt>
              </c:strCache>
            </c:strRef>
          </c:cat>
          <c:val>
            <c:numRef>
              <c:f>Feuil1!$D$2:$D$7</c:f>
              <c:numCache>
                <c:formatCode>0%</c:formatCode>
                <c:ptCount val="6"/>
                <c:pt idx="0">
                  <c:v>0.05</c:v>
                </c:pt>
                <c:pt idx="1">
                  <c:v>7.0000000000000007E-2</c:v>
                </c:pt>
                <c:pt idx="2">
                  <c:v>0.06</c:v>
                </c:pt>
                <c:pt idx="3">
                  <c:v>0.12</c:v>
                </c:pt>
                <c:pt idx="4">
                  <c:v>0.13</c:v>
                </c:pt>
                <c:pt idx="5">
                  <c:v>0.3</c:v>
                </c:pt>
              </c:numCache>
            </c:numRef>
          </c:val>
          <c:extLst>
            <c:ext xmlns:c16="http://schemas.microsoft.com/office/drawing/2014/chart" uri="{C3380CC4-5D6E-409C-BE32-E72D297353CC}">
              <c16:uniqueId val="{0000000C-C155-4A31-8BB5-78354BCB3321}"/>
            </c:ext>
          </c:extLst>
        </c:ser>
        <c:ser>
          <c:idx val="3"/>
          <c:order val="3"/>
          <c:tx>
            <c:strRef>
              <c:f>Feuil1!$E$1</c:f>
              <c:strCache>
                <c:ptCount val="1"/>
                <c:pt idx="0">
                  <c:v>Pas du tout important </c:v>
                </c:pt>
              </c:strCache>
            </c:strRef>
          </c:tx>
          <c:spPr>
            <a:solidFill>
              <a:schemeClr val="accent4"/>
            </a:solidFill>
          </c:spPr>
          <c:invertIfNegative val="0"/>
          <c:dLbls>
            <c:dLbl>
              <c:idx val="0"/>
              <c:layout>
                <c:manualLayout>
                  <c:x val="2.017402878869049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76-4608-8663-E33441FAEDE7}"/>
                </c:ext>
              </c:extLst>
            </c:dLbl>
            <c:dLbl>
              <c:idx val="1"/>
              <c:layout>
                <c:manualLayout>
                  <c:x val="7.606605721449230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D9-42DD-ABF1-EB8C5767B71F}"/>
                </c:ext>
              </c:extLst>
            </c:dLbl>
            <c:dLbl>
              <c:idx val="2"/>
              <c:layout>
                <c:manualLayout>
                  <c:x val="3.6432302256147872E-3"/>
                  <c:y val="6.789751963282705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76-4608-8663-E33441FAEDE7}"/>
                </c:ext>
              </c:extLst>
            </c:dLbl>
            <c:spPr>
              <a:noFill/>
              <a:ln>
                <a:noFill/>
              </a:ln>
              <a:effectLst/>
            </c:spPr>
            <c:txPr>
              <a:bodyPr wrap="square" lIns="38100" tIns="19050" rIns="38100" bIns="19050" anchor="ctr">
                <a:spAutoFit/>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Feuil1!$A$2:$A$7</c:f>
              <c:strCache>
                <c:ptCount val="6"/>
                <c:pt idx="0">
                  <c:v>Payer moins cher votre produit </c:v>
                </c:pt>
                <c:pt idx="1">
                  <c:v>Avoir des garanties sur la qualité, la durabilité du produit </c:v>
                </c:pt>
                <c:pt idx="2">
                  <c:v>Adopter un comportement responsable envers l'environnement : éviter le gaspillage ou la surconsommation, acheter local etc. </c:v>
                </c:pt>
                <c:pt idx="3">
                  <c:v>Bénéficier de services lors de l'achat (retours gratuits, assurance casse, garantie,…)</c:v>
                </c:pt>
                <c:pt idx="4">
                  <c:v>Accéder à un produit que vous n'auriez pas pu vous offrir neuf </c:v>
                </c:pt>
                <c:pt idx="5">
                  <c:v>Bénéficier du produit plus rapidement que si vous l'aviez acheté neuf </c:v>
                </c:pt>
              </c:strCache>
            </c:strRef>
          </c:cat>
          <c:val>
            <c:numRef>
              <c:f>Feuil1!$E$2:$E$7</c:f>
              <c:numCache>
                <c:formatCode>0%</c:formatCode>
                <c:ptCount val="6"/>
                <c:pt idx="0">
                  <c:v>0.01</c:v>
                </c:pt>
                <c:pt idx="1">
                  <c:v>0.02</c:v>
                </c:pt>
                <c:pt idx="2">
                  <c:v>0.03</c:v>
                </c:pt>
                <c:pt idx="3">
                  <c:v>0.04</c:v>
                </c:pt>
                <c:pt idx="4">
                  <c:v>0.04</c:v>
                </c:pt>
                <c:pt idx="5">
                  <c:v>0.1</c:v>
                </c:pt>
              </c:numCache>
            </c:numRef>
          </c:val>
          <c:extLst>
            <c:ext xmlns:c16="http://schemas.microsoft.com/office/drawing/2014/chart" uri="{C3380CC4-5D6E-409C-BE32-E72D297353CC}">
              <c16:uniqueId val="{0000000D-C155-4A31-8BB5-78354BCB3321}"/>
            </c:ext>
          </c:extLst>
        </c:ser>
        <c:dLbls>
          <c:showLegendKey val="0"/>
          <c:showVal val="1"/>
          <c:showCatName val="0"/>
          <c:showSerName val="0"/>
          <c:showPercent val="0"/>
          <c:showBubbleSize val="0"/>
        </c:dLbls>
        <c:gapWidth val="70"/>
        <c:overlap val="100"/>
        <c:axId val="-209807712"/>
        <c:axId val="-209807168"/>
      </c:barChart>
      <c:catAx>
        <c:axId val="-209807712"/>
        <c:scaling>
          <c:orientation val="maxMin"/>
        </c:scaling>
        <c:delete val="0"/>
        <c:axPos val="l"/>
        <c:numFmt formatCode="General" sourceLinked="0"/>
        <c:majorTickMark val="out"/>
        <c:minorTickMark val="none"/>
        <c:tickLblPos val="nextTo"/>
        <c:spPr>
          <a:ln>
            <a:noFill/>
          </a:ln>
        </c:spPr>
        <c:txPr>
          <a:bodyPr/>
          <a:lstStyle/>
          <a:p>
            <a:pPr>
              <a:defRPr sz="900">
                <a:solidFill>
                  <a:schemeClr val="tx1"/>
                </a:solidFill>
              </a:defRPr>
            </a:pPr>
            <a:endParaRPr lang="fr-FR"/>
          </a:p>
        </c:txPr>
        <c:crossAx val="-209807168"/>
        <c:crosses val="autoZero"/>
        <c:auto val="1"/>
        <c:lblAlgn val="ctr"/>
        <c:lblOffset val="100"/>
        <c:noMultiLvlLbl val="0"/>
      </c:catAx>
      <c:valAx>
        <c:axId val="-209807168"/>
        <c:scaling>
          <c:orientation val="minMax"/>
          <c:max val="1"/>
        </c:scaling>
        <c:delete val="1"/>
        <c:axPos val="t"/>
        <c:numFmt formatCode="0%" sourceLinked="1"/>
        <c:majorTickMark val="out"/>
        <c:minorTickMark val="none"/>
        <c:tickLblPos val="nextTo"/>
        <c:crossAx val="-209807712"/>
        <c:crosses val="autoZero"/>
        <c:crossBetween val="between"/>
      </c:valAx>
    </c:plotArea>
    <c:legend>
      <c:legendPos val="b"/>
      <c:layout>
        <c:manualLayout>
          <c:xMode val="edge"/>
          <c:yMode val="edge"/>
          <c:x val="0.20550132501238827"/>
          <c:y val="0.88558237404803963"/>
          <c:w val="0.79449873188766429"/>
          <c:h val="6.588925295729435E-2"/>
        </c:manualLayout>
      </c:layout>
      <c:overlay val="0"/>
      <c:txPr>
        <a:bodyPr/>
        <a:lstStyle/>
        <a:p>
          <a:pPr>
            <a:defRPr sz="10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87331567672981"/>
          <c:y val="2.1374777839629718E-2"/>
          <c:w val="0.57712668432327019"/>
          <c:h val="0.82491866652331169"/>
        </c:manualLayout>
      </c:layout>
      <c:barChart>
        <c:barDir val="bar"/>
        <c:grouping val="percentStacked"/>
        <c:varyColors val="0"/>
        <c:ser>
          <c:idx val="0"/>
          <c:order val="0"/>
          <c:tx>
            <c:strRef>
              <c:f>Feuil1!$B$1</c:f>
              <c:strCache>
                <c:ptCount val="1"/>
                <c:pt idx="0">
                  <c:v>Beaucoup plus souvent qu'ajd </c:v>
                </c:pt>
              </c:strCache>
            </c:strRef>
          </c:tx>
          <c:spPr>
            <a:solidFill>
              <a:schemeClr val="accent1">
                <a:lumMod val="75000"/>
              </a:schemeClr>
            </a:solidFill>
          </c:spPr>
          <c:invertIfNegative val="0"/>
          <c:dPt>
            <c:idx val="5"/>
            <c:invertIfNegative val="0"/>
            <c:bubble3D val="0"/>
            <c:extLst>
              <c:ext xmlns:c16="http://schemas.microsoft.com/office/drawing/2014/chart" uri="{C3380CC4-5D6E-409C-BE32-E72D297353CC}">
                <c16:uniqueId val="{00000000-B248-4D27-8F6A-04B365001608}"/>
              </c:ext>
            </c:extLst>
          </c:dPt>
          <c:dPt>
            <c:idx val="6"/>
            <c:invertIfNegative val="0"/>
            <c:bubble3D val="0"/>
            <c:extLst>
              <c:ext xmlns:c16="http://schemas.microsoft.com/office/drawing/2014/chart" uri="{C3380CC4-5D6E-409C-BE32-E72D297353CC}">
                <c16:uniqueId val="{00000001-B248-4D27-8F6A-04B365001608}"/>
              </c:ext>
            </c:extLst>
          </c:dPt>
          <c:dPt>
            <c:idx val="7"/>
            <c:invertIfNegative val="0"/>
            <c:bubble3D val="0"/>
            <c:extLst>
              <c:ext xmlns:c16="http://schemas.microsoft.com/office/drawing/2014/chart" uri="{C3380CC4-5D6E-409C-BE32-E72D297353CC}">
                <c16:uniqueId val="{00000002-B248-4D27-8F6A-04B365001608}"/>
              </c:ext>
            </c:extLst>
          </c:dPt>
          <c:dPt>
            <c:idx val="11"/>
            <c:invertIfNegative val="0"/>
            <c:bubble3D val="0"/>
            <c:extLst>
              <c:ext xmlns:c16="http://schemas.microsoft.com/office/drawing/2014/chart" uri="{C3380CC4-5D6E-409C-BE32-E72D297353CC}">
                <c16:uniqueId val="{00000003-B248-4D27-8F6A-04B365001608}"/>
              </c:ext>
            </c:extLst>
          </c:dPt>
          <c:dPt>
            <c:idx val="12"/>
            <c:invertIfNegative val="0"/>
            <c:bubble3D val="0"/>
            <c:extLst>
              <c:ext xmlns:c16="http://schemas.microsoft.com/office/drawing/2014/chart" uri="{C3380CC4-5D6E-409C-BE32-E72D297353CC}">
                <c16:uniqueId val="{00000004-B248-4D27-8F6A-04B365001608}"/>
              </c:ext>
            </c:extLst>
          </c:dPt>
          <c:dLbls>
            <c:dLbl>
              <c:idx val="2"/>
              <c:layout>
                <c:manualLayout>
                  <c:x val="-8.3289152941338552E-4"/>
                  <c:y val="3.71399844507183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48-4D27-8F6A-04B365001608}"/>
                </c:ext>
              </c:extLst>
            </c:dLbl>
            <c:dLbl>
              <c:idx val="3"/>
              <c:layout>
                <c:manualLayout>
                  <c:x val="1.427227069408637E-4"/>
                  <c:y val="3.7128293261783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48-4D27-8F6A-04B365001608}"/>
                </c:ext>
              </c:extLst>
            </c:dLbl>
            <c:spPr>
              <a:noFill/>
              <a:ln>
                <a:noFill/>
              </a:ln>
              <a:effectLst/>
            </c:spPr>
            <c:txPr>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Vêtements et accessoires </c:v>
                </c:pt>
                <c:pt idx="1">
                  <c:v>Appareils informatiques, électroniques et électriques </c:v>
                </c:pt>
                <c:pt idx="2">
                  <c:v>Biens de loisirs et culture </c:v>
                </c:pt>
                <c:pt idx="3">
                  <c:v>Meubles et décoration d'intérieur </c:v>
                </c:pt>
                <c:pt idx="4">
                  <c:v>Bricolage et jardinage </c:v>
                </c:pt>
                <c:pt idx="5">
                  <c:v>Jouets et produits pour enfants </c:v>
                </c:pt>
                <c:pt idx="6">
                  <c:v>Produits de nettoyage, équipements automobiles et pièces de rechange </c:v>
                </c:pt>
                <c:pt idx="7">
                  <c:v>Equipements sportifs et activités physiques </c:v>
                </c:pt>
                <c:pt idx="8">
                  <c:v>Bijoux et montres </c:v>
                </c:pt>
              </c:strCache>
            </c:strRef>
          </c:cat>
          <c:val>
            <c:numRef>
              <c:f>Feuil1!$B$2:$B$10</c:f>
              <c:numCache>
                <c:formatCode>0%</c:formatCode>
                <c:ptCount val="9"/>
                <c:pt idx="0">
                  <c:v>0.11</c:v>
                </c:pt>
                <c:pt idx="1">
                  <c:v>0.09</c:v>
                </c:pt>
                <c:pt idx="2">
                  <c:v>0.11</c:v>
                </c:pt>
                <c:pt idx="3">
                  <c:v>0.09</c:v>
                </c:pt>
                <c:pt idx="4">
                  <c:v>0.09</c:v>
                </c:pt>
                <c:pt idx="5">
                  <c:v>0.1</c:v>
                </c:pt>
                <c:pt idx="6">
                  <c:v>0.08</c:v>
                </c:pt>
                <c:pt idx="7">
                  <c:v>0.08</c:v>
                </c:pt>
                <c:pt idx="8">
                  <c:v>7.0000000000000007E-2</c:v>
                </c:pt>
              </c:numCache>
            </c:numRef>
          </c:val>
          <c:extLst>
            <c:ext xmlns:c16="http://schemas.microsoft.com/office/drawing/2014/chart" uri="{C3380CC4-5D6E-409C-BE32-E72D297353CC}">
              <c16:uniqueId val="{00000007-B248-4D27-8F6A-04B365001608}"/>
            </c:ext>
          </c:extLst>
        </c:ser>
        <c:ser>
          <c:idx val="1"/>
          <c:order val="1"/>
          <c:tx>
            <c:strRef>
              <c:f>Feuil1!$C$1</c:f>
              <c:strCache>
                <c:ptCount val="1"/>
                <c:pt idx="0">
                  <c:v>Un peu plus souvent qu'ajd </c:v>
                </c:pt>
              </c:strCache>
            </c:strRef>
          </c:tx>
          <c:spPr>
            <a:solidFill>
              <a:schemeClr val="accent1">
                <a:lumMod val="60000"/>
                <a:lumOff val="40000"/>
              </a:schemeClr>
            </a:solidFill>
          </c:spPr>
          <c:invertIfNegative val="0"/>
          <c:dPt>
            <c:idx val="5"/>
            <c:invertIfNegative val="0"/>
            <c:bubble3D val="0"/>
            <c:extLst>
              <c:ext xmlns:c16="http://schemas.microsoft.com/office/drawing/2014/chart" uri="{C3380CC4-5D6E-409C-BE32-E72D297353CC}">
                <c16:uniqueId val="{00000008-B248-4D27-8F6A-04B365001608}"/>
              </c:ext>
            </c:extLst>
          </c:dPt>
          <c:dPt>
            <c:idx val="6"/>
            <c:invertIfNegative val="0"/>
            <c:bubble3D val="0"/>
            <c:extLst>
              <c:ext xmlns:c16="http://schemas.microsoft.com/office/drawing/2014/chart" uri="{C3380CC4-5D6E-409C-BE32-E72D297353CC}">
                <c16:uniqueId val="{00000009-B248-4D27-8F6A-04B365001608}"/>
              </c:ext>
            </c:extLst>
          </c:dPt>
          <c:dPt>
            <c:idx val="7"/>
            <c:invertIfNegative val="0"/>
            <c:bubble3D val="0"/>
            <c:extLst>
              <c:ext xmlns:c16="http://schemas.microsoft.com/office/drawing/2014/chart" uri="{C3380CC4-5D6E-409C-BE32-E72D297353CC}">
                <c16:uniqueId val="{0000000A-B248-4D27-8F6A-04B365001608}"/>
              </c:ext>
            </c:extLst>
          </c:dPt>
          <c:dLbls>
            <c:spPr>
              <a:noFill/>
              <a:ln>
                <a:noFill/>
              </a:ln>
              <a:effectLst/>
            </c:spPr>
            <c:txPr>
              <a:bodyPr wrap="square" lIns="38100" tIns="19050" rIns="38100" bIns="19050" anchor="ctr">
                <a:spAutoFit/>
              </a:bodyPr>
              <a:lstStyle/>
              <a:p>
                <a:pPr>
                  <a:defRPr sz="11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Vêtements et accessoires </c:v>
                </c:pt>
                <c:pt idx="1">
                  <c:v>Appareils informatiques, électroniques et électriques </c:v>
                </c:pt>
                <c:pt idx="2">
                  <c:v>Biens de loisirs et culture </c:v>
                </c:pt>
                <c:pt idx="3">
                  <c:v>Meubles et décoration d'intérieur </c:v>
                </c:pt>
                <c:pt idx="4">
                  <c:v>Bricolage et jardinage </c:v>
                </c:pt>
                <c:pt idx="5">
                  <c:v>Jouets et produits pour enfants </c:v>
                </c:pt>
                <c:pt idx="6">
                  <c:v>Produits de nettoyage, équipements automobiles et pièces de rechange </c:v>
                </c:pt>
                <c:pt idx="7">
                  <c:v>Equipements sportifs et activités physiques </c:v>
                </c:pt>
                <c:pt idx="8">
                  <c:v>Bijoux et montres </c:v>
                </c:pt>
              </c:strCache>
            </c:strRef>
          </c:cat>
          <c:val>
            <c:numRef>
              <c:f>Feuil1!$C$2:$C$10</c:f>
              <c:numCache>
                <c:formatCode>0%</c:formatCode>
                <c:ptCount val="9"/>
                <c:pt idx="0">
                  <c:v>0.27</c:v>
                </c:pt>
                <c:pt idx="1">
                  <c:v>0.27</c:v>
                </c:pt>
                <c:pt idx="2">
                  <c:v>0.24</c:v>
                </c:pt>
                <c:pt idx="3">
                  <c:v>0.25</c:v>
                </c:pt>
                <c:pt idx="4">
                  <c:v>0.25</c:v>
                </c:pt>
                <c:pt idx="5">
                  <c:v>0.21</c:v>
                </c:pt>
                <c:pt idx="6">
                  <c:v>0.23</c:v>
                </c:pt>
                <c:pt idx="7">
                  <c:v>0.2</c:v>
                </c:pt>
                <c:pt idx="8">
                  <c:v>0.16</c:v>
                </c:pt>
              </c:numCache>
            </c:numRef>
          </c:val>
          <c:extLst>
            <c:ext xmlns:c16="http://schemas.microsoft.com/office/drawing/2014/chart" uri="{C3380CC4-5D6E-409C-BE32-E72D297353CC}">
              <c16:uniqueId val="{0000000B-B248-4D27-8F6A-04B365001608}"/>
            </c:ext>
          </c:extLst>
        </c:ser>
        <c:ser>
          <c:idx val="2"/>
          <c:order val="2"/>
          <c:tx>
            <c:strRef>
              <c:f>Feuil1!$D$1</c:f>
              <c:strCache>
                <c:ptCount val="1"/>
                <c:pt idx="0">
                  <c:v>Un peu moins souvent qu'ajd </c:v>
                </c:pt>
              </c:strCache>
            </c:strRef>
          </c:tx>
          <c:spPr>
            <a:solidFill>
              <a:schemeClr val="accent4">
                <a:lumMod val="60000"/>
                <a:lumOff val="40000"/>
              </a:schemeClr>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Vêtements et accessoires </c:v>
                </c:pt>
                <c:pt idx="1">
                  <c:v>Appareils informatiques, électroniques et électriques </c:v>
                </c:pt>
                <c:pt idx="2">
                  <c:v>Biens de loisirs et culture </c:v>
                </c:pt>
                <c:pt idx="3">
                  <c:v>Meubles et décoration d'intérieur </c:v>
                </c:pt>
                <c:pt idx="4">
                  <c:v>Bricolage et jardinage </c:v>
                </c:pt>
                <c:pt idx="5">
                  <c:v>Jouets et produits pour enfants </c:v>
                </c:pt>
                <c:pt idx="6">
                  <c:v>Produits de nettoyage, équipements automobiles et pièces de rechange </c:v>
                </c:pt>
                <c:pt idx="7">
                  <c:v>Equipements sportifs et activités physiques </c:v>
                </c:pt>
                <c:pt idx="8">
                  <c:v>Bijoux et montres </c:v>
                </c:pt>
              </c:strCache>
            </c:strRef>
          </c:cat>
          <c:val>
            <c:numRef>
              <c:f>Feuil1!$D$2:$D$10</c:f>
              <c:numCache>
                <c:formatCode>0%</c:formatCode>
                <c:ptCount val="9"/>
                <c:pt idx="0">
                  <c:v>0.06</c:v>
                </c:pt>
                <c:pt idx="1">
                  <c:v>7.0000000000000007E-2</c:v>
                </c:pt>
                <c:pt idx="2">
                  <c:v>7.0000000000000007E-2</c:v>
                </c:pt>
                <c:pt idx="3">
                  <c:v>7.0000000000000007E-2</c:v>
                </c:pt>
                <c:pt idx="4">
                  <c:v>7.0000000000000007E-2</c:v>
                </c:pt>
                <c:pt idx="5">
                  <c:v>0.06</c:v>
                </c:pt>
                <c:pt idx="6">
                  <c:v>7.0000000000000007E-2</c:v>
                </c:pt>
                <c:pt idx="7">
                  <c:v>7.0000000000000007E-2</c:v>
                </c:pt>
                <c:pt idx="8">
                  <c:v>7.0000000000000007E-2</c:v>
                </c:pt>
              </c:numCache>
            </c:numRef>
          </c:val>
          <c:extLst>
            <c:ext xmlns:c16="http://schemas.microsoft.com/office/drawing/2014/chart" uri="{C3380CC4-5D6E-409C-BE32-E72D297353CC}">
              <c16:uniqueId val="{0000000C-B248-4D27-8F6A-04B365001608}"/>
            </c:ext>
          </c:extLst>
        </c:ser>
        <c:ser>
          <c:idx val="3"/>
          <c:order val="3"/>
          <c:tx>
            <c:strRef>
              <c:f>Feuil1!$E$1</c:f>
              <c:strCache>
                <c:ptCount val="1"/>
                <c:pt idx="0">
                  <c:v>Beaucoup moins souvent qu'ajd </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Vêtements et accessoires </c:v>
                </c:pt>
                <c:pt idx="1">
                  <c:v>Appareils informatiques, électroniques et électriques </c:v>
                </c:pt>
                <c:pt idx="2">
                  <c:v>Biens de loisirs et culture </c:v>
                </c:pt>
                <c:pt idx="3">
                  <c:v>Meubles et décoration d'intérieur </c:v>
                </c:pt>
                <c:pt idx="4">
                  <c:v>Bricolage et jardinage </c:v>
                </c:pt>
                <c:pt idx="5">
                  <c:v>Jouets et produits pour enfants </c:v>
                </c:pt>
                <c:pt idx="6">
                  <c:v>Produits de nettoyage, équipements automobiles et pièces de rechange </c:v>
                </c:pt>
                <c:pt idx="7">
                  <c:v>Equipements sportifs et activités physiques </c:v>
                </c:pt>
                <c:pt idx="8">
                  <c:v>Bijoux et montres </c:v>
                </c:pt>
              </c:strCache>
            </c:strRef>
          </c:cat>
          <c:val>
            <c:numRef>
              <c:f>Feuil1!$E$2:$E$10</c:f>
              <c:numCache>
                <c:formatCode>0%</c:formatCode>
                <c:ptCount val="9"/>
                <c:pt idx="0">
                  <c:v>0.04</c:v>
                </c:pt>
                <c:pt idx="1">
                  <c:v>0.03</c:v>
                </c:pt>
                <c:pt idx="2">
                  <c:v>0.03</c:v>
                </c:pt>
                <c:pt idx="3">
                  <c:v>0.04</c:v>
                </c:pt>
                <c:pt idx="4">
                  <c:v>0.04</c:v>
                </c:pt>
                <c:pt idx="5">
                  <c:v>0.03</c:v>
                </c:pt>
                <c:pt idx="6">
                  <c:v>0.04</c:v>
                </c:pt>
                <c:pt idx="7">
                  <c:v>0.03</c:v>
                </c:pt>
                <c:pt idx="8">
                  <c:v>0.03</c:v>
                </c:pt>
              </c:numCache>
            </c:numRef>
          </c:val>
          <c:extLst>
            <c:ext xmlns:c16="http://schemas.microsoft.com/office/drawing/2014/chart" uri="{C3380CC4-5D6E-409C-BE32-E72D297353CC}">
              <c16:uniqueId val="{0000000D-B248-4D27-8F6A-04B365001608}"/>
            </c:ext>
          </c:extLst>
        </c:ser>
        <c:ser>
          <c:idx val="4"/>
          <c:order val="4"/>
          <c:tx>
            <c:strRef>
              <c:f>Feuil1!$F$1</c:f>
              <c:strCache>
                <c:ptCount val="1"/>
                <c:pt idx="0">
                  <c:v>Ni plus, ni moins souvent qu'ajd </c:v>
                </c:pt>
              </c:strCache>
            </c:strRef>
          </c:tx>
          <c:spPr>
            <a:solidFill>
              <a:schemeClr val="accent6">
                <a:lumMod val="60000"/>
                <a:lumOff val="40000"/>
              </a:schemeClr>
            </a:solidFill>
          </c:spPr>
          <c:invertIfNegative val="0"/>
          <c:dLbls>
            <c:spPr>
              <a:noFill/>
              <a:ln>
                <a:noFill/>
              </a:ln>
              <a:effectLst/>
            </c:spPr>
            <c:txPr>
              <a:bodyPr wrap="square" lIns="38100" tIns="19050" rIns="38100" bIns="19050" anchor="ctr">
                <a:spAutoFit/>
              </a:bodyPr>
              <a:lstStyle/>
              <a:p>
                <a:pPr>
                  <a:defRPr sz="1100" b="1">
                    <a:solidFill>
                      <a:schemeClr val="bg2"/>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Vêtements et accessoires </c:v>
                </c:pt>
                <c:pt idx="1">
                  <c:v>Appareils informatiques, électroniques et électriques </c:v>
                </c:pt>
                <c:pt idx="2">
                  <c:v>Biens de loisirs et culture </c:v>
                </c:pt>
                <c:pt idx="3">
                  <c:v>Meubles et décoration d'intérieur </c:v>
                </c:pt>
                <c:pt idx="4">
                  <c:v>Bricolage et jardinage </c:v>
                </c:pt>
                <c:pt idx="5">
                  <c:v>Jouets et produits pour enfants </c:v>
                </c:pt>
                <c:pt idx="6">
                  <c:v>Produits de nettoyage, équipements automobiles et pièces de rechange </c:v>
                </c:pt>
                <c:pt idx="7">
                  <c:v>Equipements sportifs et activités physiques </c:v>
                </c:pt>
                <c:pt idx="8">
                  <c:v>Bijoux et montres </c:v>
                </c:pt>
              </c:strCache>
            </c:strRef>
          </c:cat>
          <c:val>
            <c:numRef>
              <c:f>Feuil1!$F$2:$F$10</c:f>
              <c:numCache>
                <c:formatCode>0%</c:formatCode>
                <c:ptCount val="9"/>
                <c:pt idx="0">
                  <c:v>0.52</c:v>
                </c:pt>
                <c:pt idx="1">
                  <c:v>0.54</c:v>
                </c:pt>
                <c:pt idx="2">
                  <c:v>0.55000000000000004</c:v>
                </c:pt>
                <c:pt idx="3">
                  <c:v>0.55000000000000004</c:v>
                </c:pt>
                <c:pt idx="4">
                  <c:v>0.55000000000000004</c:v>
                </c:pt>
                <c:pt idx="5">
                  <c:v>0.6</c:v>
                </c:pt>
                <c:pt idx="6">
                  <c:v>0.57999999999999996</c:v>
                </c:pt>
                <c:pt idx="7">
                  <c:v>0.62</c:v>
                </c:pt>
                <c:pt idx="8">
                  <c:v>0.67</c:v>
                </c:pt>
              </c:numCache>
            </c:numRef>
          </c:val>
          <c:extLst>
            <c:ext xmlns:c16="http://schemas.microsoft.com/office/drawing/2014/chart" uri="{C3380CC4-5D6E-409C-BE32-E72D297353CC}">
              <c16:uniqueId val="{00000008-A621-49BF-BB69-272E4B47C30B}"/>
            </c:ext>
          </c:extLst>
        </c:ser>
        <c:dLbls>
          <c:showLegendKey val="0"/>
          <c:showVal val="1"/>
          <c:showCatName val="0"/>
          <c:showSerName val="0"/>
          <c:showPercent val="0"/>
          <c:showBubbleSize val="0"/>
        </c:dLbls>
        <c:gapWidth val="70"/>
        <c:overlap val="100"/>
        <c:axId val="-209807712"/>
        <c:axId val="-209807168"/>
      </c:barChart>
      <c:catAx>
        <c:axId val="-209807712"/>
        <c:scaling>
          <c:orientation val="maxMin"/>
        </c:scaling>
        <c:delete val="0"/>
        <c:axPos val="l"/>
        <c:numFmt formatCode="General" sourceLinked="0"/>
        <c:majorTickMark val="out"/>
        <c:minorTickMark val="none"/>
        <c:tickLblPos val="nextTo"/>
        <c:spPr>
          <a:ln>
            <a:noFill/>
          </a:ln>
        </c:spPr>
        <c:txPr>
          <a:bodyPr/>
          <a:lstStyle/>
          <a:p>
            <a:pPr>
              <a:defRPr sz="900">
                <a:solidFill>
                  <a:schemeClr val="tx1"/>
                </a:solidFill>
              </a:defRPr>
            </a:pPr>
            <a:endParaRPr lang="fr-FR"/>
          </a:p>
        </c:txPr>
        <c:crossAx val="-209807168"/>
        <c:crosses val="autoZero"/>
        <c:auto val="1"/>
        <c:lblAlgn val="ctr"/>
        <c:lblOffset val="100"/>
        <c:noMultiLvlLbl val="0"/>
      </c:catAx>
      <c:valAx>
        <c:axId val="-209807168"/>
        <c:scaling>
          <c:orientation val="minMax"/>
          <c:max val="1"/>
        </c:scaling>
        <c:delete val="1"/>
        <c:axPos val="t"/>
        <c:numFmt formatCode="0%" sourceLinked="1"/>
        <c:majorTickMark val="out"/>
        <c:minorTickMark val="none"/>
        <c:tickLblPos val="nextTo"/>
        <c:crossAx val="-209807712"/>
        <c:crosses val="autoZero"/>
        <c:crossBetween val="between"/>
      </c:valAx>
    </c:plotArea>
    <c:legend>
      <c:legendPos val="b"/>
      <c:layout>
        <c:manualLayout>
          <c:xMode val="edge"/>
          <c:yMode val="edge"/>
          <c:x val="5.2401169590643275E-2"/>
          <c:y val="0.86401201041418096"/>
          <c:w val="0.94759878987807067"/>
          <c:h val="0.10300724912635663"/>
        </c:manualLayout>
      </c:layout>
      <c:overlay val="0"/>
      <c:txPr>
        <a:bodyPr/>
        <a:lstStyle/>
        <a:p>
          <a:pPr>
            <a:defRPr sz="9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63551890586723"/>
          <c:y val="3.5247414369087821E-2"/>
          <c:w val="0.47265374409153332"/>
          <c:h val="0.94058157728568992"/>
        </c:manualLayout>
      </c:layout>
      <c:barChart>
        <c:barDir val="bar"/>
        <c:grouping val="clustered"/>
        <c:varyColors val="0"/>
        <c:ser>
          <c:idx val="1"/>
          <c:order val="0"/>
          <c:tx>
            <c:strRef>
              <c:f>Feuil1!$C$1</c:f>
              <c:strCache>
                <c:ptCount val="1"/>
                <c:pt idx="0">
                  <c:v>Au total</c:v>
                </c:pt>
              </c:strCache>
            </c:strRef>
          </c:tx>
          <c:spPr>
            <a:solidFill>
              <a:schemeClr val="accent1">
                <a:lumMod val="60000"/>
                <a:lumOff val="40000"/>
              </a:schemeClr>
            </a:solidFill>
            <a:ln>
              <a:solidFill>
                <a:schemeClr val="accent1">
                  <a:lumMod val="60000"/>
                  <a:lumOff val="40000"/>
                </a:schemeClr>
              </a:solidFill>
            </a:ln>
            <a:effectLst/>
          </c:spPr>
          <c:invertIfNegative val="0"/>
          <c:dPt>
            <c:idx val="9"/>
            <c:invertIfNegative val="0"/>
            <c:bubble3D val="0"/>
            <c:spPr>
              <a:solidFill>
                <a:schemeClr val="accent6"/>
              </a:solidFill>
              <a:ln>
                <a:solidFill>
                  <a:schemeClr val="accent1">
                    <a:lumMod val="60000"/>
                    <a:lumOff val="40000"/>
                  </a:schemeClr>
                </a:solidFill>
              </a:ln>
              <a:effectLst/>
            </c:spPr>
            <c:extLst>
              <c:ext xmlns:c16="http://schemas.microsoft.com/office/drawing/2014/chart" uri="{C3380CC4-5D6E-409C-BE32-E72D297353CC}">
                <c16:uniqueId val="{00000001-32C9-4B6C-8983-B5D2BA0AC0A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60000"/>
                        <a:lumOff val="4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Des prix pratiqués qui sont trop proches du neuf </c:v>
                </c:pt>
                <c:pt idx="1">
                  <c:v>Le manque de confiance concernant la durée de vie du produit ou la garantie de durabilité </c:v>
                </c:pt>
                <c:pt idx="2">
                  <c:v>Le manque de confiance dans la qualité générale du produit </c:v>
                </c:pt>
                <c:pt idx="3">
                  <c:v>Le manque de confiance dans les échanges et paiements entre particuliers </c:v>
                </c:pt>
                <c:pt idx="4">
                  <c:v>Un choix plus restreint des articles disponibles </c:v>
                </c:pt>
                <c:pt idx="5">
                  <c:v>Le manque de services associés ( retours possibles, services après-vente…)</c:v>
                </c:pt>
                <c:pt idx="6">
                  <c:v>Le manque de confiance dans les échanges et paiements avec les espaces qui vendent ces produits </c:v>
                </c:pt>
                <c:pt idx="7">
                  <c:v>Une difficulté à accéder aux sites ou aux magasins proposant ces produits </c:v>
                </c:pt>
                <c:pt idx="8">
                  <c:v>Le manque de solution pour financer ces produits (facilité de paiement…)</c:v>
                </c:pt>
              </c:strCache>
            </c:strRef>
          </c:cat>
          <c:val>
            <c:numRef>
              <c:f>Feuil1!$C$2:$C$10</c:f>
              <c:numCache>
                <c:formatCode>0%</c:formatCode>
                <c:ptCount val="9"/>
                <c:pt idx="0">
                  <c:v>0.61</c:v>
                </c:pt>
                <c:pt idx="1">
                  <c:v>0.49</c:v>
                </c:pt>
                <c:pt idx="2">
                  <c:v>0.46</c:v>
                </c:pt>
                <c:pt idx="3">
                  <c:v>0.28000000000000003</c:v>
                </c:pt>
                <c:pt idx="4">
                  <c:v>0.27</c:v>
                </c:pt>
                <c:pt idx="5">
                  <c:v>0.27</c:v>
                </c:pt>
                <c:pt idx="6">
                  <c:v>0.2</c:v>
                </c:pt>
                <c:pt idx="7">
                  <c:v>0.18</c:v>
                </c:pt>
                <c:pt idx="8">
                  <c:v>0.11</c:v>
                </c:pt>
              </c:numCache>
            </c:numRef>
          </c:val>
          <c:extLst>
            <c:ext xmlns:c16="http://schemas.microsoft.com/office/drawing/2014/chart" uri="{C3380CC4-5D6E-409C-BE32-E72D297353CC}">
              <c16:uniqueId val="{00000002-32C9-4B6C-8983-B5D2BA0AC0A3}"/>
            </c:ext>
          </c:extLst>
        </c:ser>
        <c:ser>
          <c:idx val="0"/>
          <c:order val="1"/>
          <c:tx>
            <c:strRef>
              <c:f>Feuil1!$B$1</c:f>
              <c:strCache>
                <c:ptCount val="1"/>
                <c:pt idx="0">
                  <c:v>En premier </c:v>
                </c:pt>
              </c:strCache>
            </c:strRef>
          </c:tx>
          <c:spPr>
            <a:solidFill>
              <a:schemeClr val="accent1">
                <a:lumMod val="75000"/>
              </a:schemeClr>
            </a:solidFill>
            <a:ln w="0">
              <a:solidFill>
                <a:schemeClr val="accent1">
                  <a:lumMod val="75000"/>
                </a:schemeClr>
              </a:solidFill>
            </a:ln>
            <a:effectLst/>
          </c:spPr>
          <c:invertIfNegative val="0"/>
          <c:dLbls>
            <c:dLbl>
              <c:idx val="0"/>
              <c:tx>
                <c:rich>
                  <a:bodyPr/>
                  <a:lstStyle/>
                  <a:p>
                    <a:fld id="{A0F60B58-5D97-44D3-9E4B-CA74D684C326}"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C9-4B6C-8983-B5D2BA0AC0A3}"/>
                </c:ext>
              </c:extLst>
            </c:dLbl>
            <c:dLbl>
              <c:idx val="1"/>
              <c:tx>
                <c:rich>
                  <a:bodyPr/>
                  <a:lstStyle/>
                  <a:p>
                    <a:fld id="{D0D0DB7D-6D17-464C-B3E6-A84F49DA177F}"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2C9-4B6C-8983-B5D2BA0AC0A3}"/>
                </c:ext>
              </c:extLst>
            </c:dLbl>
            <c:dLbl>
              <c:idx val="2"/>
              <c:tx>
                <c:rich>
                  <a:bodyPr/>
                  <a:lstStyle/>
                  <a:p>
                    <a:fld id="{1044C925-416C-419F-98D9-9A36F1F09D89}"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2C9-4B6C-8983-B5D2BA0AC0A3}"/>
                </c:ext>
              </c:extLst>
            </c:dLbl>
            <c:dLbl>
              <c:idx val="3"/>
              <c:tx>
                <c:rich>
                  <a:bodyPr/>
                  <a:lstStyle/>
                  <a:p>
                    <a:fld id="{2C19FBA9-16B1-42B2-B29B-A0CAC613C9A8}"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2C9-4B6C-8983-B5D2BA0AC0A3}"/>
                </c:ext>
              </c:extLst>
            </c:dLbl>
            <c:dLbl>
              <c:idx val="4"/>
              <c:layout>
                <c:manualLayout>
                  <c:x val="-6.3330072677655919E-2"/>
                  <c:y val="0"/>
                </c:manualLayout>
              </c:layout>
              <c:tx>
                <c:rich>
                  <a:bodyPr/>
                  <a:lstStyle/>
                  <a:p>
                    <a:fld id="{17EA0B8A-78E5-41B9-B4B0-B90FFF7B78DA}" type="VALUE">
                      <a:rPr lang="en-US" b="1" dirty="0">
                        <a:solidFill>
                          <a:schemeClr val="bg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6.8259891644560478E-2"/>
                      <c:h val="6.1642124017451894E-2"/>
                    </c:manualLayout>
                  </c15:layout>
                  <c15:dlblFieldTable/>
                  <c15:showDataLabelsRange val="0"/>
                </c:ext>
                <c:ext xmlns:c16="http://schemas.microsoft.com/office/drawing/2014/chart" uri="{C3380CC4-5D6E-409C-BE32-E72D297353CC}">
                  <c16:uniqueId val="{00000007-32C9-4B6C-8983-B5D2BA0AC0A3}"/>
                </c:ext>
              </c:extLst>
            </c:dLbl>
            <c:dLbl>
              <c:idx val="5"/>
              <c:tx>
                <c:rich>
                  <a:bodyPr/>
                  <a:lstStyle/>
                  <a:p>
                    <a:fld id="{AB0755D0-E03A-4987-B9E9-181969F0E726}"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2C9-4B6C-8983-B5D2BA0AC0A3}"/>
                </c:ext>
              </c:extLst>
            </c:dLbl>
            <c:dLbl>
              <c:idx val="6"/>
              <c:layout>
                <c:manualLayout>
                  <c:x val="-4.2422439703933432E-2"/>
                  <c:y val="2.2310507378792838E-7"/>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fld id="{141684DE-5D33-47EE-A45D-91D7A0E1B438}" type="VALUE">
                      <a:rPr lang="en-US" b="1">
                        <a:solidFill>
                          <a:schemeClr val="bg1"/>
                        </a:solidFill>
                      </a:rPr>
                      <a:pPr>
                        <a:defRPr b="1">
                          <a:solidFill>
                            <a:schemeClr val="bg1"/>
                          </a:solidFill>
                        </a:defRPr>
                      </a:pPr>
                      <a:t>[VALEUR]</a:t>
                    </a:fld>
                    <a:endParaRPr lang="fr-F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3.9583056662989773E-2"/>
                      <c:h val="6.1414802977024861E-2"/>
                    </c:manualLayout>
                  </c15:layout>
                  <c15:dlblFieldTable/>
                  <c15:showDataLabelsRange val="0"/>
                </c:ext>
                <c:ext xmlns:c16="http://schemas.microsoft.com/office/drawing/2014/chart" uri="{C3380CC4-5D6E-409C-BE32-E72D297353CC}">
                  <c16:uniqueId val="{00000009-32C9-4B6C-8983-B5D2BA0AC0A3}"/>
                </c:ext>
              </c:extLst>
            </c:dLbl>
            <c:dLbl>
              <c:idx val="7"/>
              <c:layout>
                <c:manualLayout>
                  <c:x val="-3.9928002471738971E-2"/>
                  <c:y val="5.5776268447164143E-7"/>
                </c:manualLayout>
              </c:layout>
              <c:tx>
                <c:rich>
                  <a:bodyPr/>
                  <a:lstStyle/>
                  <a:p>
                    <a:fld id="{0F78BA59-E2BF-44AC-84C3-CBCB7E9B06F2}" type="VALUE">
                      <a:rPr lang="en-US" b="1">
                        <a:solidFill>
                          <a:schemeClr val="bg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5.0434579701601472E-2"/>
                      <c:h val="6.1642124017451894E-2"/>
                    </c:manualLayout>
                  </c15:layout>
                  <c15:dlblFieldTable/>
                  <c15:showDataLabelsRange val="0"/>
                </c:ext>
                <c:ext xmlns:c16="http://schemas.microsoft.com/office/drawing/2014/chart" uri="{C3380CC4-5D6E-409C-BE32-E72D297353CC}">
                  <c16:uniqueId val="{0000000A-32C9-4B6C-8983-B5D2BA0AC0A3}"/>
                </c:ext>
              </c:extLst>
            </c:dLbl>
            <c:dLbl>
              <c:idx val="8"/>
              <c:layout>
                <c:manualLayout>
                  <c:x val="-3.8409522699616019E-2"/>
                  <c:y val="-2.8324304642837858E-3"/>
                </c:manualLayout>
              </c:layout>
              <c:tx>
                <c:rich>
                  <a:bodyPr/>
                  <a:lstStyle/>
                  <a:p>
                    <a:fld id="{78E1CE9C-6776-46A4-853F-4CCEA8EF55F5}" type="VALUE">
                      <a:rPr lang="en-US" b="1">
                        <a:solidFill>
                          <a:schemeClr val="bg2"/>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5.9347235673080971E-2"/>
                      <c:h val="6.1642124017451894E-2"/>
                    </c:manualLayout>
                  </c15:layout>
                  <c15:dlblFieldTable/>
                  <c15:showDataLabelsRange val="0"/>
                </c:ext>
                <c:ext xmlns:c16="http://schemas.microsoft.com/office/drawing/2014/chart" uri="{C3380CC4-5D6E-409C-BE32-E72D297353CC}">
                  <c16:uniqueId val="{0000000B-32C9-4B6C-8983-B5D2BA0AC0A3}"/>
                </c:ext>
              </c:extLst>
            </c:dLbl>
            <c:dLbl>
              <c:idx val="9"/>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C-32C9-4B6C-8983-B5D2BA0AC0A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Des prix pratiqués qui sont trop proches du neuf </c:v>
                </c:pt>
                <c:pt idx="1">
                  <c:v>Le manque de confiance concernant la durée de vie du produit ou la garantie de durabilité </c:v>
                </c:pt>
                <c:pt idx="2">
                  <c:v>Le manque de confiance dans la qualité générale du produit </c:v>
                </c:pt>
                <c:pt idx="3">
                  <c:v>Le manque de confiance dans les échanges et paiements entre particuliers </c:v>
                </c:pt>
                <c:pt idx="4">
                  <c:v>Un choix plus restreint des articles disponibles </c:v>
                </c:pt>
                <c:pt idx="5">
                  <c:v>Le manque de services associés ( retours possibles, services après-vente…)</c:v>
                </c:pt>
                <c:pt idx="6">
                  <c:v>Le manque de confiance dans les échanges et paiements avec les espaces qui vendent ces produits </c:v>
                </c:pt>
                <c:pt idx="7">
                  <c:v>Une difficulté à accéder aux sites ou aux magasins proposant ces produits </c:v>
                </c:pt>
                <c:pt idx="8">
                  <c:v>Le manque de solution pour financer ces produits (facilité de paiement…)</c:v>
                </c:pt>
              </c:strCache>
            </c:strRef>
          </c:cat>
          <c:val>
            <c:numRef>
              <c:f>Feuil1!$B$2:$B$10</c:f>
              <c:numCache>
                <c:formatCode>0%</c:formatCode>
                <c:ptCount val="9"/>
                <c:pt idx="0">
                  <c:v>0.28999999999999998</c:v>
                </c:pt>
                <c:pt idx="1">
                  <c:v>0.14000000000000001</c:v>
                </c:pt>
                <c:pt idx="2">
                  <c:v>0.17</c:v>
                </c:pt>
                <c:pt idx="3">
                  <c:v>0.1</c:v>
                </c:pt>
                <c:pt idx="4">
                  <c:v>0.09</c:v>
                </c:pt>
                <c:pt idx="5">
                  <c:v>7.0000000000000007E-2</c:v>
                </c:pt>
                <c:pt idx="6">
                  <c:v>0.06</c:v>
                </c:pt>
                <c:pt idx="7">
                  <c:v>0.05</c:v>
                </c:pt>
                <c:pt idx="8">
                  <c:v>0.03</c:v>
                </c:pt>
              </c:numCache>
            </c:numRef>
          </c:val>
          <c:extLst>
            <c:ext xmlns:c16="http://schemas.microsoft.com/office/drawing/2014/chart" uri="{C3380CC4-5D6E-409C-BE32-E72D297353CC}">
              <c16:uniqueId val="{0000000D-32C9-4B6C-8983-B5D2BA0AC0A3}"/>
            </c:ext>
          </c:extLst>
        </c:ser>
        <c:dLbls>
          <c:dLblPos val="inEnd"/>
          <c:showLegendKey val="0"/>
          <c:showVal val="1"/>
          <c:showCatName val="0"/>
          <c:showSerName val="0"/>
          <c:showPercent val="0"/>
          <c:showBubbleSize val="0"/>
        </c:dLbls>
        <c:gapWidth val="80"/>
        <c:overlap val="100"/>
        <c:axId val="1033376783"/>
        <c:axId val="1956649311"/>
      </c:barChart>
      <c:catAx>
        <c:axId val="1033376783"/>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56649311"/>
        <c:crosses val="autoZero"/>
        <c:auto val="1"/>
        <c:lblAlgn val="ctr"/>
        <c:lblOffset val="100"/>
        <c:noMultiLvlLbl val="0"/>
      </c:catAx>
      <c:valAx>
        <c:axId val="1956649311"/>
        <c:scaling>
          <c:orientation val="minMax"/>
        </c:scaling>
        <c:delete val="1"/>
        <c:axPos val="t"/>
        <c:numFmt formatCode="0%" sourceLinked="1"/>
        <c:majorTickMark val="none"/>
        <c:minorTickMark val="none"/>
        <c:tickLblPos val="nextTo"/>
        <c:crossAx val="1033376783"/>
        <c:crosses val="autoZero"/>
        <c:crossBetween val="between"/>
      </c:valAx>
      <c:spPr>
        <a:noFill/>
        <a:ln w="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87331567672981"/>
          <c:y val="2.1374777839629718E-2"/>
          <c:w val="0.57712668432327019"/>
          <c:h val="0.82491866652331169"/>
        </c:manualLayout>
      </c:layout>
      <c:barChart>
        <c:barDir val="bar"/>
        <c:grouping val="clustered"/>
        <c:varyColors val="0"/>
        <c:ser>
          <c:idx val="0"/>
          <c:order val="0"/>
          <c:tx>
            <c:strRef>
              <c:f>Feuil1!$B$1</c:f>
              <c:strCache>
                <c:ptCount val="1"/>
                <c:pt idx="0">
                  <c:v>Colonne6</c:v>
                </c:pt>
              </c:strCache>
            </c:strRef>
          </c:tx>
          <c:spPr>
            <a:solidFill>
              <a:schemeClr val="accent1"/>
            </a:solidFill>
          </c:spPr>
          <c:invertIfNegative val="0"/>
          <c:dPt>
            <c:idx val="0"/>
            <c:invertIfNegative val="0"/>
            <c:bubble3D val="0"/>
            <c:spPr>
              <a:solidFill>
                <a:schemeClr val="accent4">
                  <a:lumMod val="75000"/>
                </a:schemeClr>
              </a:solidFill>
              <a:ln>
                <a:noFill/>
              </a:ln>
            </c:spPr>
            <c:extLst>
              <c:ext xmlns:c16="http://schemas.microsoft.com/office/drawing/2014/chart" uri="{C3380CC4-5D6E-409C-BE32-E72D297353CC}">
                <c16:uniqueId val="{00000007-11B6-4B5B-BF1A-8C7E7FBC7145}"/>
              </c:ext>
            </c:extLst>
          </c:dPt>
          <c:dPt>
            <c:idx val="1"/>
            <c:invertIfNegative val="0"/>
            <c:bubble3D val="0"/>
            <c:spPr>
              <a:solidFill>
                <a:schemeClr val="accent4"/>
              </a:solidFill>
              <a:ln>
                <a:noFill/>
              </a:ln>
            </c:spPr>
            <c:extLst>
              <c:ext xmlns:c16="http://schemas.microsoft.com/office/drawing/2014/chart" uri="{C3380CC4-5D6E-409C-BE32-E72D297353CC}">
                <c16:uniqueId val="{00000008-11B6-4B5B-BF1A-8C7E7FBC7145}"/>
              </c:ext>
            </c:extLst>
          </c:dPt>
          <c:dPt>
            <c:idx val="2"/>
            <c:invertIfNegative val="0"/>
            <c:bubble3D val="0"/>
            <c:spPr>
              <a:solidFill>
                <a:schemeClr val="accent4">
                  <a:lumMod val="60000"/>
                  <a:lumOff val="40000"/>
                </a:schemeClr>
              </a:solidFill>
            </c:spPr>
            <c:extLst>
              <c:ext xmlns:c16="http://schemas.microsoft.com/office/drawing/2014/chart" uri="{C3380CC4-5D6E-409C-BE32-E72D297353CC}">
                <c16:uniqueId val="{00000009-11B6-4B5B-BF1A-8C7E7FBC7145}"/>
              </c:ext>
            </c:extLst>
          </c:dPt>
          <c:dPt>
            <c:idx val="3"/>
            <c:invertIfNegative val="0"/>
            <c:bubble3D val="0"/>
            <c:spPr>
              <a:solidFill>
                <a:schemeClr val="accent3">
                  <a:lumMod val="75000"/>
                </a:schemeClr>
              </a:solidFill>
            </c:spPr>
            <c:extLst>
              <c:ext xmlns:c16="http://schemas.microsoft.com/office/drawing/2014/chart" uri="{C3380CC4-5D6E-409C-BE32-E72D297353CC}">
                <c16:uniqueId val="{0000000A-11B6-4B5B-BF1A-8C7E7FBC7145}"/>
              </c:ext>
            </c:extLst>
          </c:dPt>
          <c:dPt>
            <c:idx val="4"/>
            <c:invertIfNegative val="0"/>
            <c:bubble3D val="0"/>
            <c:extLst>
              <c:ext xmlns:c16="http://schemas.microsoft.com/office/drawing/2014/chart" uri="{C3380CC4-5D6E-409C-BE32-E72D297353CC}">
                <c16:uniqueId val="{00000005-1AB5-490A-BB1D-4A29ADD89628}"/>
              </c:ext>
            </c:extLst>
          </c:dPt>
          <c:dPt>
            <c:idx val="5"/>
            <c:invertIfNegative val="0"/>
            <c:bubble3D val="0"/>
            <c:spPr>
              <a:solidFill>
                <a:schemeClr val="accent6"/>
              </a:solidFill>
            </c:spPr>
            <c:extLst>
              <c:ext xmlns:c16="http://schemas.microsoft.com/office/drawing/2014/chart" uri="{C3380CC4-5D6E-409C-BE32-E72D297353CC}">
                <c16:uniqueId val="{00000000-634D-49E2-8B63-D72FF6780162}"/>
              </c:ext>
            </c:extLst>
          </c:dPt>
          <c:dPt>
            <c:idx val="6"/>
            <c:invertIfNegative val="0"/>
            <c:bubble3D val="0"/>
            <c:extLst>
              <c:ext xmlns:c16="http://schemas.microsoft.com/office/drawing/2014/chart" uri="{C3380CC4-5D6E-409C-BE32-E72D297353CC}">
                <c16:uniqueId val="{00000001-634D-49E2-8B63-D72FF6780162}"/>
              </c:ext>
            </c:extLst>
          </c:dPt>
          <c:dPt>
            <c:idx val="7"/>
            <c:invertIfNegative val="0"/>
            <c:bubble3D val="0"/>
            <c:extLst>
              <c:ext xmlns:c16="http://schemas.microsoft.com/office/drawing/2014/chart" uri="{C3380CC4-5D6E-409C-BE32-E72D297353CC}">
                <c16:uniqueId val="{00000002-634D-49E2-8B63-D72FF6780162}"/>
              </c:ext>
            </c:extLst>
          </c:dPt>
          <c:dPt>
            <c:idx val="11"/>
            <c:invertIfNegative val="0"/>
            <c:bubble3D val="0"/>
            <c:extLst>
              <c:ext xmlns:c16="http://schemas.microsoft.com/office/drawing/2014/chart" uri="{C3380CC4-5D6E-409C-BE32-E72D297353CC}">
                <c16:uniqueId val="{00000003-634D-49E2-8B63-D72FF6780162}"/>
              </c:ext>
            </c:extLst>
          </c:dPt>
          <c:dPt>
            <c:idx val="12"/>
            <c:invertIfNegative val="0"/>
            <c:bubble3D val="0"/>
            <c:extLst>
              <c:ext xmlns:c16="http://schemas.microsoft.com/office/drawing/2014/chart" uri="{C3380CC4-5D6E-409C-BE32-E72D297353CC}">
                <c16:uniqueId val="{00000004-634D-49E2-8B63-D72FF6780162}"/>
              </c:ext>
            </c:extLst>
          </c:dPt>
          <c:dLbls>
            <c:dLbl>
              <c:idx val="4"/>
              <c:tx>
                <c:rich>
                  <a:bodyPr/>
                  <a:lstStyle/>
                  <a:p>
                    <a:pPr>
                      <a:defRPr sz="1200" b="1">
                        <a:solidFill>
                          <a:schemeClr val="accent1"/>
                        </a:solidFill>
                      </a:defRPr>
                    </a:pPr>
                    <a:fld id="{54B91BB5-6320-4485-A4F2-34730ED5728D}" type="VALUE">
                      <a:rPr lang="en-US">
                        <a:solidFill>
                          <a:schemeClr val="accent1"/>
                        </a:solidFill>
                      </a:rPr>
                      <a:pPr>
                        <a:defRPr sz="1200" b="1">
                          <a:solidFill>
                            <a:schemeClr val="accent1"/>
                          </a:solidFill>
                        </a:defRPr>
                      </a:pPr>
                      <a:t>[VALEUR]</a:t>
                    </a:fld>
                    <a:endParaRPr lang="fr-F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AB5-490A-BB1D-4A29ADD89628}"/>
                </c:ext>
              </c:extLst>
            </c:dLbl>
            <c:spPr>
              <a:noFill/>
              <a:ln>
                <a:noFill/>
              </a:ln>
              <a:effectLst/>
            </c:spPr>
            <c:txPr>
              <a:bodyPr/>
              <a:lstStyle/>
              <a:p>
                <a:pPr>
                  <a:defRPr sz="1200" b="1">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Beaucoup augmenté </c:v>
                </c:pt>
                <c:pt idx="1">
                  <c:v>Moyennement augmenté </c:v>
                </c:pt>
                <c:pt idx="2">
                  <c:v>Peu augmenté </c:v>
                </c:pt>
                <c:pt idx="3">
                  <c:v>Sont restés stables </c:v>
                </c:pt>
                <c:pt idx="4">
                  <c:v>Ont baissé </c:v>
                </c:pt>
                <c:pt idx="5">
                  <c:v>Vous ne savez pas </c:v>
                </c:pt>
              </c:strCache>
            </c:strRef>
          </c:cat>
          <c:val>
            <c:numRef>
              <c:f>Feuil1!$B$2:$B$7</c:f>
              <c:numCache>
                <c:formatCode>0%</c:formatCode>
                <c:ptCount val="6"/>
                <c:pt idx="0">
                  <c:v>0.15</c:v>
                </c:pt>
                <c:pt idx="1">
                  <c:v>0.28999999999999998</c:v>
                </c:pt>
                <c:pt idx="2">
                  <c:v>0.14000000000000001</c:v>
                </c:pt>
                <c:pt idx="3">
                  <c:v>0.08</c:v>
                </c:pt>
                <c:pt idx="4">
                  <c:v>0.01</c:v>
                </c:pt>
                <c:pt idx="5">
                  <c:v>0.33</c:v>
                </c:pt>
              </c:numCache>
            </c:numRef>
          </c:val>
          <c:extLst>
            <c:ext xmlns:c16="http://schemas.microsoft.com/office/drawing/2014/chart" uri="{C3380CC4-5D6E-409C-BE32-E72D297353CC}">
              <c16:uniqueId val="{00000007-634D-49E2-8B63-D72FF6780162}"/>
            </c:ext>
          </c:extLst>
        </c:ser>
        <c:dLbls>
          <c:dLblPos val="inEnd"/>
          <c:showLegendKey val="0"/>
          <c:showVal val="1"/>
          <c:showCatName val="0"/>
          <c:showSerName val="0"/>
          <c:showPercent val="0"/>
          <c:showBubbleSize val="0"/>
        </c:dLbls>
        <c:gapWidth val="70"/>
        <c:axId val="-209807712"/>
        <c:axId val="-209807168"/>
      </c:barChart>
      <c:catAx>
        <c:axId val="-209807712"/>
        <c:scaling>
          <c:orientation val="maxMin"/>
        </c:scaling>
        <c:delete val="0"/>
        <c:axPos val="l"/>
        <c:numFmt formatCode="General" sourceLinked="0"/>
        <c:majorTickMark val="out"/>
        <c:minorTickMark val="none"/>
        <c:tickLblPos val="nextTo"/>
        <c:spPr>
          <a:ln>
            <a:noFill/>
          </a:ln>
        </c:spPr>
        <c:txPr>
          <a:bodyPr/>
          <a:lstStyle/>
          <a:p>
            <a:pPr>
              <a:defRPr sz="1100">
                <a:solidFill>
                  <a:schemeClr val="tx1"/>
                </a:solidFill>
              </a:defRPr>
            </a:pPr>
            <a:endParaRPr lang="fr-FR"/>
          </a:p>
        </c:txPr>
        <c:crossAx val="-209807168"/>
        <c:crosses val="autoZero"/>
        <c:auto val="1"/>
        <c:lblAlgn val="ctr"/>
        <c:lblOffset val="100"/>
        <c:noMultiLvlLbl val="0"/>
      </c:catAx>
      <c:valAx>
        <c:axId val="-209807168"/>
        <c:scaling>
          <c:orientation val="minMax"/>
          <c:max val="1"/>
        </c:scaling>
        <c:delete val="1"/>
        <c:axPos val="t"/>
        <c:numFmt formatCode="0%" sourceLinked="1"/>
        <c:majorTickMark val="out"/>
        <c:minorTickMark val="none"/>
        <c:tickLblPos val="nextTo"/>
        <c:crossAx val="-20980771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05679633344074"/>
          <c:y val="2.1374777839629718E-2"/>
          <c:w val="0.56494320366655926"/>
          <c:h val="0.82491866652331169"/>
        </c:manualLayout>
      </c:layout>
      <c:barChart>
        <c:barDir val="bar"/>
        <c:grouping val="percentStacked"/>
        <c:varyColors val="0"/>
        <c:ser>
          <c:idx val="0"/>
          <c:order val="0"/>
          <c:tx>
            <c:strRef>
              <c:f>Feuil1!$B$1</c:f>
              <c:strCache>
                <c:ptCount val="1"/>
                <c:pt idx="0">
                  <c:v>Tout à fait confiance </c:v>
                </c:pt>
              </c:strCache>
            </c:strRef>
          </c:tx>
          <c:spPr>
            <a:solidFill>
              <a:schemeClr val="accent1">
                <a:lumMod val="75000"/>
              </a:schemeClr>
            </a:solidFill>
          </c:spPr>
          <c:invertIfNegative val="0"/>
          <c:dPt>
            <c:idx val="5"/>
            <c:invertIfNegative val="0"/>
            <c:bubble3D val="0"/>
            <c:extLst>
              <c:ext xmlns:c16="http://schemas.microsoft.com/office/drawing/2014/chart" uri="{C3380CC4-5D6E-409C-BE32-E72D297353CC}">
                <c16:uniqueId val="{00000000-C155-4A31-8BB5-78354BCB3321}"/>
              </c:ext>
            </c:extLst>
          </c:dPt>
          <c:dPt>
            <c:idx val="6"/>
            <c:invertIfNegative val="0"/>
            <c:bubble3D val="0"/>
            <c:extLst>
              <c:ext xmlns:c16="http://schemas.microsoft.com/office/drawing/2014/chart" uri="{C3380CC4-5D6E-409C-BE32-E72D297353CC}">
                <c16:uniqueId val="{00000001-C155-4A31-8BB5-78354BCB3321}"/>
              </c:ext>
            </c:extLst>
          </c:dPt>
          <c:dPt>
            <c:idx val="7"/>
            <c:invertIfNegative val="0"/>
            <c:bubble3D val="0"/>
            <c:extLst>
              <c:ext xmlns:c16="http://schemas.microsoft.com/office/drawing/2014/chart" uri="{C3380CC4-5D6E-409C-BE32-E72D297353CC}">
                <c16:uniqueId val="{00000002-C155-4A31-8BB5-78354BCB3321}"/>
              </c:ext>
            </c:extLst>
          </c:dPt>
          <c:dPt>
            <c:idx val="11"/>
            <c:invertIfNegative val="0"/>
            <c:bubble3D val="0"/>
            <c:extLst>
              <c:ext xmlns:c16="http://schemas.microsoft.com/office/drawing/2014/chart" uri="{C3380CC4-5D6E-409C-BE32-E72D297353CC}">
                <c16:uniqueId val="{00000003-C155-4A31-8BB5-78354BCB3321}"/>
              </c:ext>
            </c:extLst>
          </c:dPt>
          <c:dPt>
            <c:idx val="12"/>
            <c:invertIfNegative val="0"/>
            <c:bubble3D val="0"/>
            <c:extLst>
              <c:ext xmlns:c16="http://schemas.microsoft.com/office/drawing/2014/chart" uri="{C3380CC4-5D6E-409C-BE32-E72D297353CC}">
                <c16:uniqueId val="{00000004-C155-4A31-8BB5-78354BCB3321}"/>
              </c:ext>
            </c:extLst>
          </c:dPt>
          <c:dLbls>
            <c:dLbl>
              <c:idx val="2"/>
              <c:layout>
                <c:manualLayout>
                  <c:x val="-8.3289152941338552E-4"/>
                  <c:y val="3.71399844507183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55-4A31-8BB5-78354BCB3321}"/>
                </c:ext>
              </c:extLst>
            </c:dLbl>
            <c:dLbl>
              <c:idx val="3"/>
              <c:layout>
                <c:manualLayout>
                  <c:x val="1.427227069408637E-4"/>
                  <c:y val="3.7128293261783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55-4A31-8BB5-78354BCB3321}"/>
                </c:ext>
              </c:extLst>
            </c:dLbl>
            <c:spPr>
              <a:noFill/>
              <a:ln>
                <a:noFill/>
              </a:ln>
              <a:effectLst/>
            </c:spPr>
            <c:txPr>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Dans un magasin sous enseigne, appartenant à une grande marque </c:v>
                </c:pt>
                <c:pt idx="1">
                  <c:v>Dans un centre commercial ou des grands magasins </c:v>
                </c:pt>
                <c:pt idx="2">
                  <c:v>Dans un magasin de proximité (n'appartenant pas à une grande marque)</c:v>
                </c:pt>
                <c:pt idx="3">
                  <c:v>En ligne, sur un site web d'un magasin sous enseigne, appartenant à une grande marque </c:v>
                </c:pt>
                <c:pt idx="4">
                  <c:v>En ligne, sur un site web d'un magasin de proximité </c:v>
                </c:pt>
                <c:pt idx="5">
                  <c:v>En ligne, sur une plateforme d'achats sur internet (Amazon, Aliexpress, etc.)</c:v>
                </c:pt>
                <c:pt idx="6">
                  <c:v>Dans un magasin ou un lieu qui propose des produits d'occasion (marché aux puces, vide-greniers, etc.)</c:v>
                </c:pt>
                <c:pt idx="7">
                  <c:v>En ligne, sur un site web permettant l'achat et la vente entre particuliers (Vinted, eBay, etc.)</c:v>
                </c:pt>
              </c:strCache>
            </c:strRef>
          </c:cat>
          <c:val>
            <c:numRef>
              <c:f>Feuil1!$B$2:$B$9</c:f>
              <c:numCache>
                <c:formatCode>0%</c:formatCode>
                <c:ptCount val="8"/>
                <c:pt idx="0">
                  <c:v>0.19</c:v>
                </c:pt>
                <c:pt idx="1">
                  <c:v>0.18</c:v>
                </c:pt>
                <c:pt idx="2">
                  <c:v>0.16</c:v>
                </c:pt>
                <c:pt idx="3">
                  <c:v>0.17</c:v>
                </c:pt>
                <c:pt idx="4">
                  <c:v>0.11</c:v>
                </c:pt>
                <c:pt idx="5">
                  <c:v>0.15</c:v>
                </c:pt>
                <c:pt idx="6">
                  <c:v>0.13</c:v>
                </c:pt>
                <c:pt idx="7">
                  <c:v>0.11</c:v>
                </c:pt>
              </c:numCache>
            </c:numRef>
          </c:val>
          <c:extLst>
            <c:ext xmlns:c16="http://schemas.microsoft.com/office/drawing/2014/chart" uri="{C3380CC4-5D6E-409C-BE32-E72D297353CC}">
              <c16:uniqueId val="{00000007-C155-4A31-8BB5-78354BCB3321}"/>
            </c:ext>
          </c:extLst>
        </c:ser>
        <c:ser>
          <c:idx val="1"/>
          <c:order val="1"/>
          <c:tx>
            <c:strRef>
              <c:f>Feuil1!$C$1</c:f>
              <c:strCache>
                <c:ptCount val="1"/>
                <c:pt idx="0">
                  <c:v>Plutôt confiance </c:v>
                </c:pt>
              </c:strCache>
            </c:strRef>
          </c:tx>
          <c:spPr>
            <a:solidFill>
              <a:schemeClr val="accent1">
                <a:lumMod val="60000"/>
                <a:lumOff val="40000"/>
              </a:schemeClr>
            </a:solidFill>
          </c:spPr>
          <c:invertIfNegative val="0"/>
          <c:dPt>
            <c:idx val="5"/>
            <c:invertIfNegative val="0"/>
            <c:bubble3D val="0"/>
            <c:extLst>
              <c:ext xmlns:c16="http://schemas.microsoft.com/office/drawing/2014/chart" uri="{C3380CC4-5D6E-409C-BE32-E72D297353CC}">
                <c16:uniqueId val="{00000008-C155-4A31-8BB5-78354BCB3321}"/>
              </c:ext>
            </c:extLst>
          </c:dPt>
          <c:dPt>
            <c:idx val="6"/>
            <c:invertIfNegative val="0"/>
            <c:bubble3D val="0"/>
            <c:extLst>
              <c:ext xmlns:c16="http://schemas.microsoft.com/office/drawing/2014/chart" uri="{C3380CC4-5D6E-409C-BE32-E72D297353CC}">
                <c16:uniqueId val="{00000009-C155-4A31-8BB5-78354BCB3321}"/>
              </c:ext>
            </c:extLst>
          </c:dPt>
          <c:dPt>
            <c:idx val="7"/>
            <c:invertIfNegative val="0"/>
            <c:bubble3D val="0"/>
            <c:extLst>
              <c:ext xmlns:c16="http://schemas.microsoft.com/office/drawing/2014/chart" uri="{C3380CC4-5D6E-409C-BE32-E72D297353CC}">
                <c16:uniqueId val="{0000000A-C155-4A31-8BB5-78354BCB3321}"/>
              </c:ext>
            </c:extLst>
          </c:dPt>
          <c:dLbls>
            <c:spPr>
              <a:noFill/>
              <a:ln>
                <a:noFill/>
              </a:ln>
              <a:effectLst/>
            </c:spPr>
            <c:txPr>
              <a:bodyPr wrap="square" lIns="38100" tIns="19050" rIns="38100" bIns="19050" anchor="ctr">
                <a:spAutoFit/>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Feuil1!$A$2:$A$9</c:f>
              <c:strCache>
                <c:ptCount val="8"/>
                <c:pt idx="0">
                  <c:v>Dans un magasin sous enseigne, appartenant à une grande marque </c:v>
                </c:pt>
                <c:pt idx="1">
                  <c:v>Dans un centre commercial ou des grands magasins </c:v>
                </c:pt>
                <c:pt idx="2">
                  <c:v>Dans un magasin de proximité (n'appartenant pas à une grande marque)</c:v>
                </c:pt>
                <c:pt idx="3">
                  <c:v>En ligne, sur un site web d'un magasin sous enseigne, appartenant à une grande marque </c:v>
                </c:pt>
                <c:pt idx="4">
                  <c:v>En ligne, sur un site web d'un magasin de proximité </c:v>
                </c:pt>
                <c:pt idx="5">
                  <c:v>En ligne, sur une plateforme d'achats sur internet (Amazon, Aliexpress, etc.)</c:v>
                </c:pt>
                <c:pt idx="6">
                  <c:v>Dans un magasin ou un lieu qui propose des produits d'occasion (marché aux puces, vide-greniers, etc.)</c:v>
                </c:pt>
                <c:pt idx="7">
                  <c:v>En ligne, sur un site web permettant l'achat et la vente entre particuliers (Vinted, eBay, etc.)</c:v>
                </c:pt>
              </c:strCache>
            </c:strRef>
          </c:cat>
          <c:val>
            <c:numRef>
              <c:f>Feuil1!$C$2:$C$9</c:f>
              <c:numCache>
                <c:formatCode>0%</c:formatCode>
                <c:ptCount val="8"/>
                <c:pt idx="0">
                  <c:v>0.63</c:v>
                </c:pt>
                <c:pt idx="1">
                  <c:v>0.59</c:v>
                </c:pt>
                <c:pt idx="2">
                  <c:v>0.57999999999999996</c:v>
                </c:pt>
                <c:pt idx="3">
                  <c:v>0.56000000000000005</c:v>
                </c:pt>
                <c:pt idx="4">
                  <c:v>0.56000000000000005</c:v>
                </c:pt>
                <c:pt idx="5">
                  <c:v>0.47</c:v>
                </c:pt>
                <c:pt idx="6">
                  <c:v>0.47</c:v>
                </c:pt>
                <c:pt idx="7">
                  <c:v>0.43</c:v>
                </c:pt>
              </c:numCache>
            </c:numRef>
          </c:val>
          <c:extLst>
            <c:ext xmlns:c16="http://schemas.microsoft.com/office/drawing/2014/chart" uri="{C3380CC4-5D6E-409C-BE32-E72D297353CC}">
              <c16:uniqueId val="{0000000B-C155-4A31-8BB5-78354BCB3321}"/>
            </c:ext>
          </c:extLst>
        </c:ser>
        <c:ser>
          <c:idx val="2"/>
          <c:order val="2"/>
          <c:tx>
            <c:strRef>
              <c:f>Feuil1!$D$1</c:f>
              <c:strCache>
                <c:ptCount val="1"/>
                <c:pt idx="0">
                  <c:v>Plutôt pas confiance </c:v>
                </c:pt>
              </c:strCache>
            </c:strRef>
          </c:tx>
          <c:spPr>
            <a:solidFill>
              <a:schemeClr val="accent4">
                <a:lumMod val="60000"/>
                <a:lumOff val="40000"/>
              </a:schemeClr>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Feuil1!$A$2:$A$9</c:f>
              <c:strCache>
                <c:ptCount val="8"/>
                <c:pt idx="0">
                  <c:v>Dans un magasin sous enseigne, appartenant à une grande marque </c:v>
                </c:pt>
                <c:pt idx="1">
                  <c:v>Dans un centre commercial ou des grands magasins </c:v>
                </c:pt>
                <c:pt idx="2">
                  <c:v>Dans un magasin de proximité (n'appartenant pas à une grande marque)</c:v>
                </c:pt>
                <c:pt idx="3">
                  <c:v>En ligne, sur un site web d'un magasin sous enseigne, appartenant à une grande marque </c:v>
                </c:pt>
                <c:pt idx="4">
                  <c:v>En ligne, sur un site web d'un magasin de proximité </c:v>
                </c:pt>
                <c:pt idx="5">
                  <c:v>En ligne, sur une plateforme d'achats sur internet (Amazon, Aliexpress, etc.)</c:v>
                </c:pt>
                <c:pt idx="6">
                  <c:v>Dans un magasin ou un lieu qui propose des produits d'occasion (marché aux puces, vide-greniers, etc.)</c:v>
                </c:pt>
                <c:pt idx="7">
                  <c:v>En ligne, sur un site web permettant l'achat et la vente entre particuliers (Vinted, eBay, etc.)</c:v>
                </c:pt>
              </c:strCache>
            </c:strRef>
          </c:cat>
          <c:val>
            <c:numRef>
              <c:f>Feuil1!$D$2:$D$9</c:f>
              <c:numCache>
                <c:formatCode>0%</c:formatCode>
                <c:ptCount val="8"/>
                <c:pt idx="0">
                  <c:v>0.12</c:v>
                </c:pt>
                <c:pt idx="1">
                  <c:v>0.17</c:v>
                </c:pt>
                <c:pt idx="2">
                  <c:v>0.2</c:v>
                </c:pt>
                <c:pt idx="3">
                  <c:v>0.18</c:v>
                </c:pt>
                <c:pt idx="4">
                  <c:v>0.24</c:v>
                </c:pt>
                <c:pt idx="5">
                  <c:v>0.25</c:v>
                </c:pt>
                <c:pt idx="6">
                  <c:v>0.28999999999999998</c:v>
                </c:pt>
                <c:pt idx="7">
                  <c:v>0.32</c:v>
                </c:pt>
              </c:numCache>
            </c:numRef>
          </c:val>
          <c:extLst>
            <c:ext xmlns:c16="http://schemas.microsoft.com/office/drawing/2014/chart" uri="{C3380CC4-5D6E-409C-BE32-E72D297353CC}">
              <c16:uniqueId val="{0000000C-C155-4A31-8BB5-78354BCB3321}"/>
            </c:ext>
          </c:extLst>
        </c:ser>
        <c:ser>
          <c:idx val="3"/>
          <c:order val="3"/>
          <c:tx>
            <c:strRef>
              <c:f>Feuil1!$E$1</c:f>
              <c:strCache>
                <c:ptCount val="1"/>
                <c:pt idx="0">
                  <c:v>Pas du tout confiance </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Feuil1!$A$2:$A$9</c:f>
              <c:strCache>
                <c:ptCount val="8"/>
                <c:pt idx="0">
                  <c:v>Dans un magasin sous enseigne, appartenant à une grande marque </c:v>
                </c:pt>
                <c:pt idx="1">
                  <c:v>Dans un centre commercial ou des grands magasins </c:v>
                </c:pt>
                <c:pt idx="2">
                  <c:v>Dans un magasin de proximité (n'appartenant pas à une grande marque)</c:v>
                </c:pt>
                <c:pt idx="3">
                  <c:v>En ligne, sur un site web d'un magasin sous enseigne, appartenant à une grande marque </c:v>
                </c:pt>
                <c:pt idx="4">
                  <c:v>En ligne, sur un site web d'un magasin de proximité </c:v>
                </c:pt>
                <c:pt idx="5">
                  <c:v>En ligne, sur une plateforme d'achats sur internet (Amazon, Aliexpress, etc.)</c:v>
                </c:pt>
                <c:pt idx="6">
                  <c:v>Dans un magasin ou un lieu qui propose des produits d'occasion (marché aux puces, vide-greniers, etc.)</c:v>
                </c:pt>
                <c:pt idx="7">
                  <c:v>En ligne, sur un site web permettant l'achat et la vente entre particuliers (Vinted, eBay, etc.)</c:v>
                </c:pt>
              </c:strCache>
            </c:strRef>
          </c:cat>
          <c:val>
            <c:numRef>
              <c:f>Feuil1!$E$2:$E$9</c:f>
              <c:numCache>
                <c:formatCode>0%</c:formatCode>
                <c:ptCount val="8"/>
                <c:pt idx="0">
                  <c:v>0.06</c:v>
                </c:pt>
                <c:pt idx="1">
                  <c:v>0.06</c:v>
                </c:pt>
                <c:pt idx="2">
                  <c:v>0.06</c:v>
                </c:pt>
                <c:pt idx="3">
                  <c:v>0.09</c:v>
                </c:pt>
                <c:pt idx="4">
                  <c:v>0.09</c:v>
                </c:pt>
                <c:pt idx="5">
                  <c:v>0.13</c:v>
                </c:pt>
                <c:pt idx="6">
                  <c:v>0.11</c:v>
                </c:pt>
                <c:pt idx="7">
                  <c:v>0.14000000000000001</c:v>
                </c:pt>
              </c:numCache>
            </c:numRef>
          </c:val>
          <c:extLst>
            <c:ext xmlns:c16="http://schemas.microsoft.com/office/drawing/2014/chart" uri="{C3380CC4-5D6E-409C-BE32-E72D297353CC}">
              <c16:uniqueId val="{0000000D-C155-4A31-8BB5-78354BCB3321}"/>
            </c:ext>
          </c:extLst>
        </c:ser>
        <c:dLbls>
          <c:showLegendKey val="0"/>
          <c:showVal val="1"/>
          <c:showCatName val="0"/>
          <c:showSerName val="0"/>
          <c:showPercent val="0"/>
          <c:showBubbleSize val="0"/>
        </c:dLbls>
        <c:gapWidth val="70"/>
        <c:overlap val="100"/>
        <c:axId val="-209807712"/>
        <c:axId val="-209807168"/>
      </c:barChart>
      <c:catAx>
        <c:axId val="-209807712"/>
        <c:scaling>
          <c:orientation val="maxMin"/>
        </c:scaling>
        <c:delete val="0"/>
        <c:axPos val="l"/>
        <c:numFmt formatCode="General" sourceLinked="0"/>
        <c:majorTickMark val="out"/>
        <c:minorTickMark val="none"/>
        <c:tickLblPos val="nextTo"/>
        <c:spPr>
          <a:ln>
            <a:noFill/>
          </a:ln>
        </c:spPr>
        <c:txPr>
          <a:bodyPr/>
          <a:lstStyle/>
          <a:p>
            <a:pPr>
              <a:defRPr sz="800">
                <a:solidFill>
                  <a:schemeClr val="tx1"/>
                </a:solidFill>
              </a:defRPr>
            </a:pPr>
            <a:endParaRPr lang="fr-FR"/>
          </a:p>
        </c:txPr>
        <c:crossAx val="-209807168"/>
        <c:crosses val="autoZero"/>
        <c:auto val="1"/>
        <c:lblAlgn val="ctr"/>
        <c:lblOffset val="100"/>
        <c:noMultiLvlLbl val="0"/>
      </c:catAx>
      <c:valAx>
        <c:axId val="-209807168"/>
        <c:scaling>
          <c:orientation val="minMax"/>
          <c:max val="1"/>
        </c:scaling>
        <c:delete val="1"/>
        <c:axPos val="t"/>
        <c:numFmt formatCode="0%" sourceLinked="1"/>
        <c:majorTickMark val="out"/>
        <c:minorTickMark val="none"/>
        <c:tickLblPos val="nextTo"/>
        <c:crossAx val="-209807712"/>
        <c:crosses val="autoZero"/>
        <c:crossBetween val="between"/>
      </c:valAx>
    </c:plotArea>
    <c:legend>
      <c:legendPos val="b"/>
      <c:layout>
        <c:manualLayout>
          <c:xMode val="edge"/>
          <c:yMode val="edge"/>
          <c:x val="0.20550132501238827"/>
          <c:y val="0.88558237404803963"/>
          <c:w val="0.79449873188766429"/>
          <c:h val="0.11441763376792136"/>
        </c:manualLayout>
      </c:layout>
      <c:overlay val="0"/>
      <c:txPr>
        <a:bodyPr/>
        <a:lstStyle/>
        <a:p>
          <a:pPr>
            <a:defRPr sz="10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63551890586723"/>
          <c:y val="3.5247414369087821E-2"/>
          <c:w val="0.47265374409153332"/>
          <c:h val="0.93748381108072942"/>
        </c:manualLayout>
      </c:layout>
      <c:barChart>
        <c:barDir val="bar"/>
        <c:grouping val="clustered"/>
        <c:varyColors val="0"/>
        <c:ser>
          <c:idx val="1"/>
          <c:order val="0"/>
          <c:tx>
            <c:strRef>
              <c:f>Feuil1!$C$1</c:f>
              <c:strCache>
                <c:ptCount val="1"/>
                <c:pt idx="0">
                  <c:v>Au total</c:v>
                </c:pt>
              </c:strCache>
            </c:strRef>
          </c:tx>
          <c:spPr>
            <a:solidFill>
              <a:schemeClr val="accent1">
                <a:lumMod val="60000"/>
                <a:lumOff val="40000"/>
              </a:schemeClr>
            </a:solidFill>
            <a:ln>
              <a:solidFill>
                <a:schemeClr val="accent1">
                  <a:lumMod val="60000"/>
                  <a:lumOff val="40000"/>
                </a:schemeClr>
              </a:solidFill>
            </a:ln>
            <a:effectLst/>
          </c:spPr>
          <c:invertIfNegative val="0"/>
          <c:dPt>
            <c:idx val="7"/>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2-F260-4308-B6CE-7D8C8E19C7B4}"/>
              </c:ext>
            </c:extLst>
          </c:dPt>
          <c:dPt>
            <c:idx val="9"/>
            <c:invertIfNegative val="0"/>
            <c:bubble3D val="0"/>
            <c:spPr>
              <a:solidFill>
                <a:schemeClr val="accent6"/>
              </a:solidFill>
              <a:ln>
                <a:solidFill>
                  <a:schemeClr val="accent1">
                    <a:lumMod val="60000"/>
                    <a:lumOff val="40000"/>
                  </a:schemeClr>
                </a:solidFill>
              </a:ln>
              <a:effectLst/>
            </c:spPr>
            <c:extLst>
              <c:ext xmlns:c16="http://schemas.microsoft.com/office/drawing/2014/chart" uri="{C3380CC4-5D6E-409C-BE32-E72D297353CC}">
                <c16:uniqueId val="{00000001-2284-41E4-AD38-A065AEC96EDE}"/>
              </c:ext>
            </c:extLst>
          </c:dPt>
          <c:dLbls>
            <c:dLbl>
              <c:idx val="7"/>
              <c:tx>
                <c:rich>
                  <a:bodyPr/>
                  <a:lstStyle/>
                  <a:p>
                    <a:fld id="{D5839917-E4A5-4A8B-B14F-F86FA7EC493E}" type="VALUE">
                      <a:rPr lang="en-US">
                        <a:solidFill>
                          <a:schemeClr val="accent4"/>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60-4308-B6CE-7D8C8E19C7B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60000"/>
                        <a:lumOff val="4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8"/>
                <c:pt idx="0">
                  <c:v>La traçabilité des produits </c:v>
                </c:pt>
                <c:pt idx="1">
                  <c:v>La mise en avant des produits issus de l'économie circulaire par rapport aux produits neufs </c:v>
                </c:pt>
                <c:pt idx="2">
                  <c:v>Les garanties proposées </c:v>
                </c:pt>
                <c:pt idx="3">
                  <c:v>Les impacts sur l'environnement </c:v>
                </c:pt>
                <c:pt idx="4">
                  <c:v>La clarification des labels/indices </c:v>
                </c:pt>
                <c:pt idx="5">
                  <c:v>Les conseils du vendeur </c:v>
                </c:pt>
                <c:pt idx="6">
                  <c:v>Les solutions de financement proposées </c:v>
                </c:pt>
                <c:pt idx="7">
                  <c:v>Vous n'avez pas d'attentes vis-à-vis des commerçants pour acheter en économie circulaire </c:v>
                </c:pt>
              </c:strCache>
            </c:strRef>
          </c:cat>
          <c:val>
            <c:numRef>
              <c:f>Feuil1!$C$2:$C$13</c:f>
              <c:numCache>
                <c:formatCode>0%</c:formatCode>
                <c:ptCount val="12"/>
                <c:pt idx="0">
                  <c:v>0.55000000000000004</c:v>
                </c:pt>
                <c:pt idx="1">
                  <c:v>0.5</c:v>
                </c:pt>
                <c:pt idx="2">
                  <c:v>0.5</c:v>
                </c:pt>
                <c:pt idx="3">
                  <c:v>0.39</c:v>
                </c:pt>
                <c:pt idx="4">
                  <c:v>0.31</c:v>
                </c:pt>
                <c:pt idx="5">
                  <c:v>0.24</c:v>
                </c:pt>
                <c:pt idx="6">
                  <c:v>0.11</c:v>
                </c:pt>
                <c:pt idx="7">
                  <c:v>0.09</c:v>
                </c:pt>
              </c:numCache>
            </c:numRef>
          </c:val>
          <c:extLst>
            <c:ext xmlns:c16="http://schemas.microsoft.com/office/drawing/2014/chart" uri="{C3380CC4-5D6E-409C-BE32-E72D297353CC}">
              <c16:uniqueId val="{00000002-2284-41E4-AD38-A065AEC96EDE}"/>
            </c:ext>
          </c:extLst>
        </c:ser>
        <c:ser>
          <c:idx val="0"/>
          <c:order val="1"/>
          <c:tx>
            <c:strRef>
              <c:f>Feuil1!$B$1</c:f>
              <c:strCache>
                <c:ptCount val="1"/>
                <c:pt idx="0">
                  <c:v>En premier </c:v>
                </c:pt>
              </c:strCache>
            </c:strRef>
          </c:tx>
          <c:spPr>
            <a:solidFill>
              <a:schemeClr val="accent1">
                <a:lumMod val="75000"/>
              </a:schemeClr>
            </a:solidFill>
            <a:ln w="0">
              <a:solidFill>
                <a:schemeClr val="accent1">
                  <a:lumMod val="75000"/>
                </a:schemeClr>
              </a:solidFill>
            </a:ln>
            <a:effectLst/>
          </c:spPr>
          <c:invertIfNegative val="0"/>
          <c:dLbls>
            <c:dLbl>
              <c:idx val="0"/>
              <c:tx>
                <c:rich>
                  <a:bodyPr/>
                  <a:lstStyle/>
                  <a:p>
                    <a:fld id="{A0F60B58-5D97-44D3-9E4B-CA74D684C326}"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84-41E4-AD38-A065AEC96EDE}"/>
                </c:ext>
              </c:extLst>
            </c:dLbl>
            <c:dLbl>
              <c:idx val="1"/>
              <c:tx>
                <c:rich>
                  <a:bodyPr/>
                  <a:lstStyle/>
                  <a:p>
                    <a:fld id="{D0D0DB7D-6D17-464C-B3E6-A84F49DA177F}"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284-41E4-AD38-A065AEC96EDE}"/>
                </c:ext>
              </c:extLst>
            </c:dLbl>
            <c:dLbl>
              <c:idx val="2"/>
              <c:tx>
                <c:rich>
                  <a:bodyPr/>
                  <a:lstStyle/>
                  <a:p>
                    <a:fld id="{1044C925-416C-419F-98D9-9A36F1F09D89}"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284-41E4-AD38-A065AEC96EDE}"/>
                </c:ext>
              </c:extLst>
            </c:dLbl>
            <c:dLbl>
              <c:idx val="3"/>
              <c:tx>
                <c:rich>
                  <a:bodyPr/>
                  <a:lstStyle/>
                  <a:p>
                    <a:fld id="{2C19FBA9-16B1-42B2-B29B-A0CAC613C9A8}"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284-41E4-AD38-A065AEC96EDE}"/>
                </c:ext>
              </c:extLst>
            </c:dLbl>
            <c:dLbl>
              <c:idx val="4"/>
              <c:layout>
                <c:manualLayout>
                  <c:x val="-6.3330072677655919E-2"/>
                  <c:y val="0"/>
                </c:manualLayout>
              </c:layout>
              <c:tx>
                <c:rich>
                  <a:bodyPr/>
                  <a:lstStyle/>
                  <a:p>
                    <a:fld id="{17EA0B8A-78E5-41B9-B4B0-B90FFF7B78DA}" type="VALUE">
                      <a:rPr lang="en-US" b="1" dirty="0">
                        <a:solidFill>
                          <a:schemeClr val="bg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6.8259891644560478E-2"/>
                      <c:h val="6.1642124017451894E-2"/>
                    </c:manualLayout>
                  </c15:layout>
                  <c15:dlblFieldTable/>
                  <c15:showDataLabelsRange val="0"/>
                </c:ext>
                <c:ext xmlns:c16="http://schemas.microsoft.com/office/drawing/2014/chart" uri="{C3380CC4-5D6E-409C-BE32-E72D297353CC}">
                  <c16:uniqueId val="{00000007-2284-41E4-AD38-A065AEC96EDE}"/>
                </c:ext>
              </c:extLst>
            </c:dLbl>
            <c:dLbl>
              <c:idx val="5"/>
              <c:tx>
                <c:rich>
                  <a:bodyPr/>
                  <a:lstStyle/>
                  <a:p>
                    <a:fld id="{AB0755D0-E03A-4987-B9E9-181969F0E726}"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284-41E4-AD38-A065AEC96EDE}"/>
                </c:ext>
              </c:extLst>
            </c:dLbl>
            <c:dLbl>
              <c:idx val="6"/>
              <c:layout>
                <c:manualLayout>
                  <c:x val="-3.2096421218244763E-2"/>
                  <c:y val="1.1733156401029118E-16"/>
                </c:manualLayout>
              </c:layout>
              <c:tx>
                <c:rich>
                  <a:bodyPr/>
                  <a:lstStyle/>
                  <a:p>
                    <a:fld id="{141684DE-5D33-47EE-A45D-91D7A0E1B438}" type="VALUE">
                      <a:rPr lang="en-US" b="1">
                        <a:solidFill>
                          <a:schemeClr val="bg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284-41E4-AD38-A065AEC96EDE}"/>
                </c:ext>
              </c:extLst>
            </c:dLbl>
            <c:dLbl>
              <c:idx val="7"/>
              <c:layout>
                <c:manualLayout>
                  <c:x val="-2.7881005216738142E-2"/>
                  <c:y val="1.1733156401029118E-16"/>
                </c:manualLayout>
              </c:layout>
              <c:tx>
                <c:rich>
                  <a:bodyPr/>
                  <a:lstStyle/>
                  <a:p>
                    <a:fld id="{0F78BA59-E2BF-44AC-84C3-CBCB7E9B06F2}" type="VALUE">
                      <a:rPr lang="en-US" b="1">
                        <a:solidFill>
                          <a:schemeClr val="bg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5.0434579701601472E-2"/>
                      <c:h val="6.1642124017451894E-2"/>
                    </c:manualLayout>
                  </c15:layout>
                  <c15:dlblFieldTable/>
                  <c15:showDataLabelsRange val="0"/>
                </c:ext>
                <c:ext xmlns:c16="http://schemas.microsoft.com/office/drawing/2014/chart" uri="{C3380CC4-5D6E-409C-BE32-E72D297353CC}">
                  <c16:uniqueId val="{0000000A-2284-41E4-AD38-A065AEC96EDE}"/>
                </c:ext>
              </c:extLst>
            </c:dLbl>
            <c:dLbl>
              <c:idx val="8"/>
              <c:layout>
                <c:manualLayout>
                  <c:x val="-1.7757489056099494E-2"/>
                  <c:y val="2.5196761510636561E-7"/>
                </c:manualLayout>
              </c:layout>
              <c:tx>
                <c:rich>
                  <a:bodyPr/>
                  <a:lstStyle/>
                  <a:p>
                    <a:fld id="{78E1CE9C-6776-46A4-853F-4CCEA8EF55F5}" type="VALUE">
                      <a:rPr lang="en-US" b="1">
                        <a:solidFill>
                          <a:schemeClr val="tx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5.9347235673080971E-2"/>
                      <c:h val="6.1642124017451894E-2"/>
                    </c:manualLayout>
                  </c15:layout>
                  <c15:dlblFieldTable/>
                  <c15:showDataLabelsRange val="0"/>
                </c:ext>
                <c:ext xmlns:c16="http://schemas.microsoft.com/office/drawing/2014/chart" uri="{C3380CC4-5D6E-409C-BE32-E72D297353CC}">
                  <c16:uniqueId val="{0000000B-2284-41E4-AD38-A065AEC96EDE}"/>
                </c:ext>
              </c:extLst>
            </c:dLbl>
            <c:dLbl>
              <c:idx val="9"/>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C-2284-41E4-AD38-A065AEC96ED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8"/>
                <c:pt idx="0">
                  <c:v>La traçabilité des produits </c:v>
                </c:pt>
                <c:pt idx="1">
                  <c:v>La mise en avant des produits issus de l'économie circulaire par rapport aux produits neufs </c:v>
                </c:pt>
                <c:pt idx="2">
                  <c:v>Les garanties proposées </c:v>
                </c:pt>
                <c:pt idx="3">
                  <c:v>Les impacts sur l'environnement </c:v>
                </c:pt>
                <c:pt idx="4">
                  <c:v>La clarification des labels/indices </c:v>
                </c:pt>
                <c:pt idx="5">
                  <c:v>Les conseils du vendeur </c:v>
                </c:pt>
                <c:pt idx="6">
                  <c:v>Les solutions de financement proposées </c:v>
                </c:pt>
                <c:pt idx="7">
                  <c:v>Vous n'avez pas d'attentes vis-à-vis des commerçants pour acheter en économie circulaire </c:v>
                </c:pt>
              </c:strCache>
            </c:strRef>
          </c:cat>
          <c:val>
            <c:numRef>
              <c:f>Feuil1!$B$2:$B$13</c:f>
              <c:numCache>
                <c:formatCode>0%</c:formatCode>
                <c:ptCount val="12"/>
                <c:pt idx="0">
                  <c:v>0.19</c:v>
                </c:pt>
                <c:pt idx="1">
                  <c:v>0.22</c:v>
                </c:pt>
                <c:pt idx="2">
                  <c:v>0.2</c:v>
                </c:pt>
                <c:pt idx="3">
                  <c:v>0.12</c:v>
                </c:pt>
                <c:pt idx="4">
                  <c:v>0.08</c:v>
                </c:pt>
                <c:pt idx="5">
                  <c:v>7.0000000000000007E-2</c:v>
                </c:pt>
                <c:pt idx="6">
                  <c:v>0.03</c:v>
                </c:pt>
              </c:numCache>
            </c:numRef>
          </c:val>
          <c:extLst>
            <c:ext xmlns:c16="http://schemas.microsoft.com/office/drawing/2014/chart" uri="{C3380CC4-5D6E-409C-BE32-E72D297353CC}">
              <c16:uniqueId val="{0000000D-2284-41E4-AD38-A065AEC96EDE}"/>
            </c:ext>
          </c:extLst>
        </c:ser>
        <c:dLbls>
          <c:dLblPos val="inEnd"/>
          <c:showLegendKey val="0"/>
          <c:showVal val="1"/>
          <c:showCatName val="0"/>
          <c:showSerName val="0"/>
          <c:showPercent val="0"/>
          <c:showBubbleSize val="0"/>
        </c:dLbls>
        <c:gapWidth val="80"/>
        <c:overlap val="100"/>
        <c:axId val="1033376783"/>
        <c:axId val="1956649311"/>
      </c:barChart>
      <c:catAx>
        <c:axId val="1033376783"/>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1956649311"/>
        <c:crosses val="autoZero"/>
        <c:auto val="1"/>
        <c:lblAlgn val="ctr"/>
        <c:lblOffset val="100"/>
        <c:noMultiLvlLbl val="0"/>
      </c:catAx>
      <c:valAx>
        <c:axId val="1956649311"/>
        <c:scaling>
          <c:orientation val="minMax"/>
        </c:scaling>
        <c:delete val="1"/>
        <c:axPos val="t"/>
        <c:numFmt formatCode="0%" sourceLinked="1"/>
        <c:majorTickMark val="none"/>
        <c:minorTickMark val="none"/>
        <c:tickLblPos val="nextTo"/>
        <c:crossAx val="1033376783"/>
        <c:crosses val="autoZero"/>
        <c:crossBetween val="between"/>
      </c:valAx>
      <c:spPr>
        <a:noFill/>
        <a:ln w="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87331567672981"/>
          <c:y val="2.1374777839629718E-2"/>
          <c:w val="0.57712668432327019"/>
          <c:h val="0.82491866652331169"/>
        </c:manualLayout>
      </c:layout>
      <c:barChart>
        <c:barDir val="bar"/>
        <c:grouping val="clustered"/>
        <c:varyColors val="0"/>
        <c:ser>
          <c:idx val="0"/>
          <c:order val="0"/>
          <c:tx>
            <c:strRef>
              <c:f>Feuil1!$B$1</c:f>
              <c:strCache>
                <c:ptCount val="1"/>
                <c:pt idx="0">
                  <c:v>Oui</c:v>
                </c:pt>
              </c:strCache>
            </c:strRef>
          </c:tx>
          <c:spPr>
            <a:solidFill>
              <a:schemeClr val="accent1"/>
            </a:solidFill>
          </c:spPr>
          <c:invertIfNegative val="0"/>
          <c:dPt>
            <c:idx val="5"/>
            <c:invertIfNegative val="0"/>
            <c:bubble3D val="0"/>
            <c:extLst>
              <c:ext xmlns:c16="http://schemas.microsoft.com/office/drawing/2014/chart" uri="{C3380CC4-5D6E-409C-BE32-E72D297353CC}">
                <c16:uniqueId val="{00000000-C155-4A31-8BB5-78354BCB3321}"/>
              </c:ext>
            </c:extLst>
          </c:dPt>
          <c:dPt>
            <c:idx val="6"/>
            <c:invertIfNegative val="0"/>
            <c:bubble3D val="0"/>
            <c:extLst>
              <c:ext xmlns:c16="http://schemas.microsoft.com/office/drawing/2014/chart" uri="{C3380CC4-5D6E-409C-BE32-E72D297353CC}">
                <c16:uniqueId val="{00000001-C155-4A31-8BB5-78354BCB3321}"/>
              </c:ext>
            </c:extLst>
          </c:dPt>
          <c:dPt>
            <c:idx val="7"/>
            <c:invertIfNegative val="0"/>
            <c:bubble3D val="0"/>
            <c:extLst>
              <c:ext xmlns:c16="http://schemas.microsoft.com/office/drawing/2014/chart" uri="{C3380CC4-5D6E-409C-BE32-E72D297353CC}">
                <c16:uniqueId val="{00000002-C155-4A31-8BB5-78354BCB3321}"/>
              </c:ext>
            </c:extLst>
          </c:dPt>
          <c:dPt>
            <c:idx val="11"/>
            <c:invertIfNegative val="0"/>
            <c:bubble3D val="0"/>
            <c:extLst>
              <c:ext xmlns:c16="http://schemas.microsoft.com/office/drawing/2014/chart" uri="{C3380CC4-5D6E-409C-BE32-E72D297353CC}">
                <c16:uniqueId val="{00000003-C155-4A31-8BB5-78354BCB3321}"/>
              </c:ext>
            </c:extLst>
          </c:dPt>
          <c:dPt>
            <c:idx val="12"/>
            <c:invertIfNegative val="0"/>
            <c:bubble3D val="0"/>
            <c:extLst>
              <c:ext xmlns:c16="http://schemas.microsoft.com/office/drawing/2014/chart" uri="{C3380CC4-5D6E-409C-BE32-E72D297353CC}">
                <c16:uniqueId val="{00000004-C155-4A31-8BB5-78354BCB3321}"/>
              </c:ext>
            </c:extLst>
          </c:dPt>
          <c:dLbls>
            <c:dLbl>
              <c:idx val="0"/>
              <c:tx>
                <c:rich>
                  <a:bodyPr/>
                  <a:lstStyle/>
                  <a:p>
                    <a:fld id="{7F362A1E-3BA1-406E-A617-307D95865C01}" type="VALUE">
                      <a:rPr lang="en-US" sz="1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AAF-4687-8531-39A7D651FAC3}"/>
                </c:ext>
              </c:extLst>
            </c:dLbl>
            <c:dLbl>
              <c:idx val="1"/>
              <c:tx>
                <c:rich>
                  <a:bodyPr/>
                  <a:lstStyle/>
                  <a:p>
                    <a:fld id="{9B2AF541-C664-4EC1-A915-442AFAD3673C}" type="VALUE">
                      <a:rPr lang="en-US" sz="1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AAF-4687-8531-39A7D651FAC3}"/>
                </c:ext>
              </c:extLst>
            </c:dLbl>
            <c:dLbl>
              <c:idx val="2"/>
              <c:tx>
                <c:rich>
                  <a:bodyPr/>
                  <a:lstStyle/>
                  <a:p>
                    <a:fld id="{81AD6345-8519-49B0-B4CE-EAD2BCBCE125}" type="VALUE">
                      <a:rPr lang="en-US" sz="1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155-4A31-8BB5-78354BCB3321}"/>
                </c:ext>
              </c:extLst>
            </c:dLbl>
            <c:dLbl>
              <c:idx val="3"/>
              <c:tx>
                <c:rich>
                  <a:bodyPr/>
                  <a:lstStyle/>
                  <a:p>
                    <a:fld id="{F2B2F6EB-8486-42BD-9120-C19CECDEAA38}" type="VALUE">
                      <a:rPr lang="en-US" sz="1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155-4A31-8BB5-78354BCB3321}"/>
                </c:ext>
              </c:extLst>
            </c:dLbl>
            <c:dLbl>
              <c:idx val="4"/>
              <c:tx>
                <c:rich>
                  <a:bodyPr/>
                  <a:lstStyle/>
                  <a:p>
                    <a:fld id="{7AC760B0-1739-4E8D-82DF-0823155A8DFC}" type="VALUE">
                      <a:rPr lang="en-US" sz="1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AAF-4687-8531-39A7D651FAC3}"/>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En payant la totalité du montant au moment de l'achat du bien / du service (paiement comptant) </c:v>
                </c:pt>
                <c:pt idx="1">
                  <c:v>En utilisant votre épargne </c:v>
                </c:pt>
                <c:pt idx="2">
                  <c:v>En utilisant une carte à débit différé </c:v>
                </c:pt>
                <c:pt idx="3">
                  <c:v>En utilisant un paiement en plusieurs fois proposé par le commerçant </c:v>
                </c:pt>
                <c:pt idx="4">
                  <c:v>En contractant un crédit à la consommation (prêt personnel, crédit renouvelable, mini-crédit,…)</c:v>
                </c:pt>
              </c:strCache>
            </c:strRef>
          </c:cat>
          <c:val>
            <c:numRef>
              <c:f>Feuil1!$B$2:$B$6</c:f>
              <c:numCache>
                <c:formatCode>0%</c:formatCode>
                <c:ptCount val="5"/>
                <c:pt idx="0">
                  <c:v>0.83</c:v>
                </c:pt>
                <c:pt idx="1">
                  <c:v>0.39</c:v>
                </c:pt>
                <c:pt idx="2">
                  <c:v>0.35</c:v>
                </c:pt>
                <c:pt idx="3">
                  <c:v>0.28999999999999998</c:v>
                </c:pt>
                <c:pt idx="4">
                  <c:v>0.14000000000000001</c:v>
                </c:pt>
              </c:numCache>
            </c:numRef>
          </c:val>
          <c:extLst>
            <c:ext xmlns:c16="http://schemas.microsoft.com/office/drawing/2014/chart" uri="{C3380CC4-5D6E-409C-BE32-E72D297353CC}">
              <c16:uniqueId val="{00000007-C155-4A31-8BB5-78354BCB3321}"/>
            </c:ext>
          </c:extLst>
        </c:ser>
        <c:dLbls>
          <c:dLblPos val="outEnd"/>
          <c:showLegendKey val="0"/>
          <c:showVal val="1"/>
          <c:showCatName val="0"/>
          <c:showSerName val="0"/>
          <c:showPercent val="0"/>
          <c:showBubbleSize val="0"/>
        </c:dLbls>
        <c:gapWidth val="70"/>
        <c:axId val="-209807712"/>
        <c:axId val="-209807168"/>
      </c:barChart>
      <c:catAx>
        <c:axId val="-209807712"/>
        <c:scaling>
          <c:orientation val="maxMin"/>
        </c:scaling>
        <c:delete val="0"/>
        <c:axPos val="l"/>
        <c:numFmt formatCode="General" sourceLinked="0"/>
        <c:majorTickMark val="out"/>
        <c:minorTickMark val="none"/>
        <c:tickLblPos val="nextTo"/>
        <c:spPr>
          <a:ln>
            <a:noFill/>
          </a:ln>
        </c:spPr>
        <c:txPr>
          <a:bodyPr/>
          <a:lstStyle/>
          <a:p>
            <a:pPr>
              <a:defRPr sz="1000">
                <a:solidFill>
                  <a:schemeClr val="tx1"/>
                </a:solidFill>
              </a:defRPr>
            </a:pPr>
            <a:endParaRPr lang="fr-FR"/>
          </a:p>
        </c:txPr>
        <c:crossAx val="-209807168"/>
        <c:crosses val="autoZero"/>
        <c:auto val="1"/>
        <c:lblAlgn val="ctr"/>
        <c:lblOffset val="100"/>
        <c:noMultiLvlLbl val="0"/>
      </c:catAx>
      <c:valAx>
        <c:axId val="-209807168"/>
        <c:scaling>
          <c:orientation val="minMax"/>
          <c:max val="1"/>
        </c:scaling>
        <c:delete val="1"/>
        <c:axPos val="t"/>
        <c:numFmt formatCode="0%" sourceLinked="1"/>
        <c:majorTickMark val="out"/>
        <c:minorTickMark val="none"/>
        <c:tickLblPos val="nextTo"/>
        <c:crossAx val="-20980771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87331567672981"/>
          <c:y val="2.1374777839629718E-2"/>
          <c:w val="0.57712668432327019"/>
          <c:h val="0.82491866652331169"/>
        </c:manualLayout>
      </c:layout>
      <c:barChart>
        <c:barDir val="bar"/>
        <c:grouping val="clustered"/>
        <c:varyColors val="0"/>
        <c:ser>
          <c:idx val="0"/>
          <c:order val="0"/>
          <c:tx>
            <c:strRef>
              <c:f>Feuil1!$B$1</c:f>
              <c:strCache>
                <c:ptCount val="1"/>
                <c:pt idx="0">
                  <c:v>Oui</c:v>
                </c:pt>
              </c:strCache>
            </c:strRef>
          </c:tx>
          <c:spPr>
            <a:solidFill>
              <a:schemeClr val="accent1"/>
            </a:solidFill>
          </c:spPr>
          <c:invertIfNegative val="0"/>
          <c:dPt>
            <c:idx val="5"/>
            <c:invertIfNegative val="0"/>
            <c:bubble3D val="0"/>
            <c:extLst>
              <c:ext xmlns:c16="http://schemas.microsoft.com/office/drawing/2014/chart" uri="{C3380CC4-5D6E-409C-BE32-E72D297353CC}">
                <c16:uniqueId val="{00000000-C155-4A31-8BB5-78354BCB3321}"/>
              </c:ext>
            </c:extLst>
          </c:dPt>
          <c:dPt>
            <c:idx val="6"/>
            <c:invertIfNegative val="0"/>
            <c:bubble3D val="0"/>
            <c:extLst>
              <c:ext xmlns:c16="http://schemas.microsoft.com/office/drawing/2014/chart" uri="{C3380CC4-5D6E-409C-BE32-E72D297353CC}">
                <c16:uniqueId val="{00000001-C155-4A31-8BB5-78354BCB3321}"/>
              </c:ext>
            </c:extLst>
          </c:dPt>
          <c:dPt>
            <c:idx val="7"/>
            <c:invertIfNegative val="0"/>
            <c:bubble3D val="0"/>
            <c:extLst>
              <c:ext xmlns:c16="http://schemas.microsoft.com/office/drawing/2014/chart" uri="{C3380CC4-5D6E-409C-BE32-E72D297353CC}">
                <c16:uniqueId val="{00000002-C155-4A31-8BB5-78354BCB3321}"/>
              </c:ext>
            </c:extLst>
          </c:dPt>
          <c:dPt>
            <c:idx val="11"/>
            <c:invertIfNegative val="0"/>
            <c:bubble3D val="0"/>
            <c:extLst>
              <c:ext xmlns:c16="http://schemas.microsoft.com/office/drawing/2014/chart" uri="{C3380CC4-5D6E-409C-BE32-E72D297353CC}">
                <c16:uniqueId val="{00000003-C155-4A31-8BB5-78354BCB3321}"/>
              </c:ext>
            </c:extLst>
          </c:dPt>
          <c:dPt>
            <c:idx val="12"/>
            <c:invertIfNegative val="0"/>
            <c:bubble3D val="0"/>
            <c:extLst>
              <c:ext xmlns:c16="http://schemas.microsoft.com/office/drawing/2014/chart" uri="{C3380CC4-5D6E-409C-BE32-E72D297353CC}">
                <c16:uniqueId val="{00000004-C155-4A31-8BB5-78354BCB3321}"/>
              </c:ext>
            </c:extLst>
          </c:dPt>
          <c:dLbls>
            <c:dLbl>
              <c:idx val="0"/>
              <c:tx>
                <c:rich>
                  <a:bodyPr/>
                  <a:lstStyle/>
                  <a:p>
                    <a:fld id="{0E8871D4-116E-4735-94C1-41913CDF97A6}" type="VALUE">
                      <a:rPr lang="en-US" sz="1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A0D-4D30-9EB5-96AEAC81D0AF}"/>
                </c:ext>
              </c:extLst>
            </c:dLbl>
            <c:dLbl>
              <c:idx val="1"/>
              <c:tx>
                <c:rich>
                  <a:bodyPr/>
                  <a:lstStyle/>
                  <a:p>
                    <a:fld id="{77D1493D-C4A0-46C8-A0CF-95D5E328551D}" type="VALUE">
                      <a:rPr lang="en-US" sz="1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A0D-4D30-9EB5-96AEAC81D0AF}"/>
                </c:ext>
              </c:extLst>
            </c:dLbl>
            <c:dLbl>
              <c:idx val="2"/>
              <c:tx>
                <c:rich>
                  <a:bodyPr/>
                  <a:lstStyle/>
                  <a:p>
                    <a:fld id="{D5F08EE2-8BB9-4965-8D34-B9EB76D107B8}" type="VALUE">
                      <a:rPr lang="en-US" sz="1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155-4A31-8BB5-78354BCB3321}"/>
                </c:ext>
              </c:extLst>
            </c:dLbl>
            <c:dLbl>
              <c:idx val="3"/>
              <c:tx>
                <c:rich>
                  <a:bodyPr/>
                  <a:lstStyle/>
                  <a:p>
                    <a:fld id="{4FEA1C44-1DE2-4725-9714-26B33EB139FF}" type="VALUE">
                      <a:rPr lang="en-US" sz="1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155-4A31-8BB5-78354BCB3321}"/>
                </c:ext>
              </c:extLst>
            </c:dLbl>
            <c:dLbl>
              <c:idx val="4"/>
              <c:tx>
                <c:rich>
                  <a:bodyPr/>
                  <a:lstStyle/>
                  <a:p>
                    <a:fld id="{D81C4006-0FAE-4CC3-BE10-E91609F74DBE}" type="VALUE">
                      <a:rPr lang="en-US" sz="1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A0D-4D30-9EB5-96AEAC81D0AF}"/>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En payant la totalité du montant au moment de l'achat du bien / du service (paiement comptant) </c:v>
                </c:pt>
                <c:pt idx="1">
                  <c:v>En utilisant une carte à débit différé </c:v>
                </c:pt>
                <c:pt idx="2">
                  <c:v>En utilisant votre épargne </c:v>
                </c:pt>
                <c:pt idx="3">
                  <c:v>En utilisant un paiement en plusieurs fois proposé par le commerçant </c:v>
                </c:pt>
                <c:pt idx="4">
                  <c:v>En contractant un crédit à la consommation (prêt personnel, crédit renouvelable, mini-crédit,…)</c:v>
                </c:pt>
              </c:strCache>
            </c:strRef>
          </c:cat>
          <c:val>
            <c:numRef>
              <c:f>Feuil1!$B$2:$B$6</c:f>
              <c:numCache>
                <c:formatCode>0%</c:formatCode>
                <c:ptCount val="5"/>
                <c:pt idx="0">
                  <c:v>0.8</c:v>
                </c:pt>
                <c:pt idx="1">
                  <c:v>0.3</c:v>
                </c:pt>
                <c:pt idx="2">
                  <c:v>0.3</c:v>
                </c:pt>
                <c:pt idx="3">
                  <c:v>0.24</c:v>
                </c:pt>
                <c:pt idx="4">
                  <c:v>0.14000000000000001</c:v>
                </c:pt>
              </c:numCache>
            </c:numRef>
          </c:val>
          <c:extLst>
            <c:ext xmlns:c16="http://schemas.microsoft.com/office/drawing/2014/chart" uri="{C3380CC4-5D6E-409C-BE32-E72D297353CC}">
              <c16:uniqueId val="{00000007-C155-4A31-8BB5-78354BCB3321}"/>
            </c:ext>
          </c:extLst>
        </c:ser>
        <c:dLbls>
          <c:dLblPos val="outEnd"/>
          <c:showLegendKey val="0"/>
          <c:showVal val="1"/>
          <c:showCatName val="0"/>
          <c:showSerName val="0"/>
          <c:showPercent val="0"/>
          <c:showBubbleSize val="0"/>
        </c:dLbls>
        <c:gapWidth val="70"/>
        <c:axId val="-209807712"/>
        <c:axId val="-209807168"/>
      </c:barChart>
      <c:catAx>
        <c:axId val="-209807712"/>
        <c:scaling>
          <c:orientation val="maxMin"/>
        </c:scaling>
        <c:delete val="0"/>
        <c:axPos val="l"/>
        <c:numFmt formatCode="General" sourceLinked="0"/>
        <c:majorTickMark val="out"/>
        <c:minorTickMark val="none"/>
        <c:tickLblPos val="nextTo"/>
        <c:spPr>
          <a:ln>
            <a:noFill/>
          </a:ln>
        </c:spPr>
        <c:txPr>
          <a:bodyPr/>
          <a:lstStyle/>
          <a:p>
            <a:pPr>
              <a:defRPr sz="1000">
                <a:solidFill>
                  <a:schemeClr val="tx1"/>
                </a:solidFill>
              </a:defRPr>
            </a:pPr>
            <a:endParaRPr lang="fr-FR"/>
          </a:p>
        </c:txPr>
        <c:crossAx val="-209807168"/>
        <c:crosses val="autoZero"/>
        <c:auto val="1"/>
        <c:lblAlgn val="ctr"/>
        <c:lblOffset val="100"/>
        <c:noMultiLvlLbl val="0"/>
      </c:catAx>
      <c:valAx>
        <c:axId val="-209807168"/>
        <c:scaling>
          <c:orientation val="minMax"/>
          <c:max val="1"/>
        </c:scaling>
        <c:delete val="1"/>
        <c:axPos val="t"/>
        <c:numFmt formatCode="0%" sourceLinked="1"/>
        <c:majorTickMark val="out"/>
        <c:minorTickMark val="none"/>
        <c:tickLblPos val="nextTo"/>
        <c:crossAx val="-20980771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1845545392033"/>
          <c:y val="0.11010840897993356"/>
          <c:w val="0.57705412797451505"/>
          <c:h val="0.71300402803313112"/>
        </c:manualLayout>
      </c:layout>
      <c:doughnutChart>
        <c:varyColors val="1"/>
        <c:ser>
          <c:idx val="0"/>
          <c:order val="0"/>
          <c:tx>
            <c:strRef>
              <c:f>Feuil1!$B$1</c:f>
              <c:strCache>
                <c:ptCount val="1"/>
                <c:pt idx="0">
                  <c:v>Ventes</c:v>
                </c:pt>
              </c:strCache>
            </c:strRef>
          </c:tx>
          <c:dPt>
            <c:idx val="0"/>
            <c:bubble3D val="0"/>
            <c:spPr>
              <a:solidFill>
                <a:schemeClr val="accent4"/>
              </a:solidFill>
            </c:spPr>
            <c:extLst>
              <c:ext xmlns:c16="http://schemas.microsoft.com/office/drawing/2014/chart" uri="{C3380CC4-5D6E-409C-BE32-E72D297353CC}">
                <c16:uniqueId val="{00000001-E00A-41F5-956F-C080F1801212}"/>
              </c:ext>
            </c:extLst>
          </c:dPt>
          <c:dPt>
            <c:idx val="1"/>
            <c:bubble3D val="0"/>
            <c:spPr>
              <a:solidFill>
                <a:schemeClr val="accent4">
                  <a:lumMod val="60000"/>
                  <a:lumOff val="40000"/>
                </a:schemeClr>
              </a:solidFill>
            </c:spPr>
            <c:extLst>
              <c:ext xmlns:c16="http://schemas.microsoft.com/office/drawing/2014/chart" uri="{C3380CC4-5D6E-409C-BE32-E72D297353CC}">
                <c16:uniqueId val="{00000003-E00A-41F5-956F-C080F1801212}"/>
              </c:ext>
            </c:extLst>
          </c:dPt>
          <c:dPt>
            <c:idx val="2"/>
            <c:bubble3D val="0"/>
            <c:spPr>
              <a:solidFill>
                <a:schemeClr val="accent1">
                  <a:lumMod val="60000"/>
                  <a:lumOff val="40000"/>
                </a:schemeClr>
              </a:solidFill>
            </c:spPr>
            <c:extLst>
              <c:ext xmlns:c16="http://schemas.microsoft.com/office/drawing/2014/chart" uri="{C3380CC4-5D6E-409C-BE32-E72D297353CC}">
                <c16:uniqueId val="{00000005-E00A-41F5-956F-C080F1801212}"/>
              </c:ext>
            </c:extLst>
          </c:dPt>
          <c:dPt>
            <c:idx val="3"/>
            <c:bubble3D val="0"/>
            <c:spPr>
              <a:solidFill>
                <a:schemeClr val="accent1"/>
              </a:solidFill>
            </c:spPr>
            <c:extLst>
              <c:ext xmlns:c16="http://schemas.microsoft.com/office/drawing/2014/chart" uri="{C3380CC4-5D6E-409C-BE32-E72D297353CC}">
                <c16:uniqueId val="{00000007-E00A-41F5-956F-C080F1801212}"/>
              </c:ext>
            </c:extLst>
          </c:dPt>
          <c:dPt>
            <c:idx val="4"/>
            <c:bubble3D val="0"/>
            <c:spPr>
              <a:solidFill>
                <a:schemeClr val="accent6"/>
              </a:solidFill>
            </c:spPr>
            <c:extLst>
              <c:ext xmlns:c16="http://schemas.microsoft.com/office/drawing/2014/chart" uri="{C3380CC4-5D6E-409C-BE32-E72D297353CC}">
                <c16:uniqueId val="{00000009-E00A-41F5-956F-C080F1801212}"/>
              </c:ext>
            </c:extLst>
          </c:dPt>
          <c:dLbls>
            <c:dLbl>
              <c:idx val="3"/>
              <c:layout>
                <c:manualLayout>
                  <c:x val="-4.7576025013740597E-17"/>
                  <c:y val="-4.3243159993758447E-3"/>
                </c:manualLayout>
              </c:layout>
              <c:spPr>
                <a:noFill/>
                <a:ln>
                  <a:noFill/>
                </a:ln>
                <a:effectLst/>
              </c:spPr>
              <c:txPr>
                <a:bodyPr wrap="square" lIns="38100" tIns="19050" rIns="38100" bIns="19050" anchor="ctr">
                  <a:noAutofit/>
                </a:bodyPr>
                <a:lstStyle/>
                <a:p>
                  <a:pPr>
                    <a:defRPr sz="1400" b="1">
                      <a:solidFill>
                        <a:schemeClr val="bg1"/>
                      </a:solidFill>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8.2731338114149039E-2"/>
                      <c:h val="9.9929760635759646E-2"/>
                    </c:manualLayout>
                  </c15:layout>
                </c:ext>
                <c:ext xmlns:c16="http://schemas.microsoft.com/office/drawing/2014/chart" uri="{C3380CC4-5D6E-409C-BE32-E72D297353CC}">
                  <c16:uniqueId val="{00000007-E00A-41F5-956F-C080F1801212}"/>
                </c:ext>
              </c:extLst>
            </c:dLbl>
            <c:spPr>
              <a:noFill/>
              <a:ln>
                <a:noFill/>
              </a:ln>
              <a:effectLst/>
            </c:spPr>
            <c:txPr>
              <a:bodyPr wrap="square" lIns="38100" tIns="19050" rIns="38100" bIns="19050" anchor="ctr">
                <a:spAutoFit/>
              </a:bodyPr>
              <a:lstStyle/>
              <a:p>
                <a:pPr>
                  <a:defRPr sz="1400" b="1">
                    <a:solidFill>
                      <a:schemeClr val="bg1"/>
                    </a:solidFill>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Feuil1!$A$2:$A$6</c:f>
              <c:strCache>
                <c:ptCount val="5"/>
                <c:pt idx="0">
                  <c:v>Oui, un impact très négatif </c:v>
                </c:pt>
                <c:pt idx="1">
                  <c:v>Oui, un impact plutôt négatif </c:v>
                </c:pt>
                <c:pt idx="2">
                  <c:v>Oui, un impact plutôt positif </c:v>
                </c:pt>
                <c:pt idx="3">
                  <c:v>Oui, un impact très positif </c:v>
                </c:pt>
                <c:pt idx="4">
                  <c:v>Non, aucun impact </c:v>
                </c:pt>
              </c:strCache>
            </c:strRef>
          </c:cat>
          <c:val>
            <c:numRef>
              <c:f>Feuil1!$B$2:$B$6</c:f>
              <c:numCache>
                <c:formatCode>0%</c:formatCode>
                <c:ptCount val="5"/>
                <c:pt idx="0">
                  <c:v>7.0000000000000007E-2</c:v>
                </c:pt>
                <c:pt idx="1">
                  <c:v>0.46</c:v>
                </c:pt>
                <c:pt idx="2">
                  <c:v>0.24</c:v>
                </c:pt>
                <c:pt idx="3">
                  <c:v>0.03</c:v>
                </c:pt>
                <c:pt idx="4">
                  <c:v>0.2</c:v>
                </c:pt>
              </c:numCache>
            </c:numRef>
          </c:val>
          <c:extLst>
            <c:ext xmlns:c16="http://schemas.microsoft.com/office/drawing/2014/chart" uri="{C3380CC4-5D6E-409C-BE32-E72D297353CC}">
              <c16:uniqueId val="{0000000A-E00A-41F5-956F-C080F1801212}"/>
            </c:ext>
          </c:extLst>
        </c:ser>
        <c:dLbls>
          <c:showLegendKey val="0"/>
          <c:showVal val="1"/>
          <c:showCatName val="0"/>
          <c:showSerName val="0"/>
          <c:showPercent val="0"/>
          <c:showBubbleSize val="0"/>
          <c:showLeaderLines val="1"/>
        </c:dLbls>
        <c:firstSliceAng val="20"/>
        <c:holeSize val="60"/>
      </c:doughnutChart>
    </c:plotArea>
    <c:legend>
      <c:legendPos val="r"/>
      <c:layout>
        <c:manualLayout>
          <c:xMode val="edge"/>
          <c:yMode val="edge"/>
          <c:x val="0"/>
          <c:y val="0.87131754605576428"/>
          <c:w val="1"/>
          <c:h val="0.12868245394423569"/>
        </c:manualLayout>
      </c:layout>
      <c:overlay val="0"/>
      <c:txPr>
        <a:bodyPr/>
        <a:lstStyle/>
        <a:p>
          <a:pPr>
            <a:defRPr sz="900"/>
          </a:pPr>
          <a:endParaRPr lang="fr-FR"/>
        </a:p>
      </c:txPr>
    </c:legend>
    <c:plotVisOnly val="1"/>
    <c:dispBlanksAs val="zero"/>
    <c:showDLblsOverMax val="0"/>
  </c:chart>
  <c:spPr>
    <a:ln>
      <a:noFill/>
    </a:ln>
  </c:spPr>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1845545392033"/>
          <c:y val="0.11010840897993356"/>
          <c:w val="0.57705412797451505"/>
          <c:h val="0.71300402803313112"/>
        </c:manualLayout>
      </c:layout>
      <c:doughnutChart>
        <c:varyColors val="1"/>
        <c:ser>
          <c:idx val="0"/>
          <c:order val="0"/>
          <c:tx>
            <c:strRef>
              <c:f>Feuil1!$B$1</c:f>
              <c:strCache>
                <c:ptCount val="1"/>
                <c:pt idx="0">
                  <c:v>Ventes</c:v>
                </c:pt>
              </c:strCache>
            </c:strRef>
          </c:tx>
          <c:dPt>
            <c:idx val="0"/>
            <c:bubble3D val="0"/>
            <c:spPr>
              <a:solidFill>
                <a:schemeClr val="accent1"/>
              </a:solidFill>
            </c:spPr>
            <c:extLst>
              <c:ext xmlns:c16="http://schemas.microsoft.com/office/drawing/2014/chart" uri="{C3380CC4-5D6E-409C-BE32-E72D297353CC}">
                <c16:uniqueId val="{00000001-E00A-41F5-956F-C080F1801212}"/>
              </c:ext>
            </c:extLst>
          </c:dPt>
          <c:dPt>
            <c:idx val="1"/>
            <c:bubble3D val="0"/>
            <c:spPr>
              <a:solidFill>
                <a:schemeClr val="accent1">
                  <a:lumMod val="60000"/>
                  <a:lumOff val="40000"/>
                </a:schemeClr>
              </a:solidFill>
            </c:spPr>
            <c:extLst>
              <c:ext xmlns:c16="http://schemas.microsoft.com/office/drawing/2014/chart" uri="{C3380CC4-5D6E-409C-BE32-E72D297353CC}">
                <c16:uniqueId val="{00000003-E00A-41F5-956F-C080F1801212}"/>
              </c:ext>
            </c:extLst>
          </c:dPt>
          <c:dPt>
            <c:idx val="2"/>
            <c:bubble3D val="0"/>
            <c:spPr>
              <a:solidFill>
                <a:schemeClr val="accent4">
                  <a:lumMod val="60000"/>
                  <a:lumOff val="40000"/>
                </a:schemeClr>
              </a:solidFill>
            </c:spPr>
            <c:extLst>
              <c:ext xmlns:c16="http://schemas.microsoft.com/office/drawing/2014/chart" uri="{C3380CC4-5D6E-409C-BE32-E72D297353CC}">
                <c16:uniqueId val="{00000005-E00A-41F5-956F-C080F1801212}"/>
              </c:ext>
            </c:extLst>
          </c:dPt>
          <c:dPt>
            <c:idx val="3"/>
            <c:bubble3D val="0"/>
            <c:spPr>
              <a:solidFill>
                <a:schemeClr val="accent4"/>
              </a:solidFill>
            </c:spPr>
            <c:extLst>
              <c:ext xmlns:c16="http://schemas.microsoft.com/office/drawing/2014/chart" uri="{C3380CC4-5D6E-409C-BE32-E72D297353CC}">
                <c16:uniqueId val="{00000007-E00A-41F5-956F-C080F1801212}"/>
              </c:ext>
            </c:extLst>
          </c:dPt>
          <c:dPt>
            <c:idx val="4"/>
            <c:bubble3D val="0"/>
            <c:spPr>
              <a:solidFill>
                <a:schemeClr val="accent6"/>
              </a:solidFill>
            </c:spPr>
            <c:extLst>
              <c:ext xmlns:c16="http://schemas.microsoft.com/office/drawing/2014/chart" uri="{C3380CC4-5D6E-409C-BE32-E72D297353CC}">
                <c16:uniqueId val="{00000009-E00A-41F5-956F-C080F1801212}"/>
              </c:ext>
            </c:extLst>
          </c:dPt>
          <c:dLbls>
            <c:dLbl>
              <c:idx val="3"/>
              <c:layout>
                <c:manualLayout>
                  <c:x val="3.5702742540711513E-4"/>
                  <c:y val="6.89845488547347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0A-41F5-956F-C080F1801212}"/>
                </c:ext>
              </c:extLst>
            </c:dLbl>
            <c:spPr>
              <a:noFill/>
              <a:ln>
                <a:noFill/>
              </a:ln>
              <a:effectLst/>
            </c:spPr>
            <c:txPr>
              <a:bodyPr wrap="square" lIns="38100" tIns="19050" rIns="38100" bIns="19050" anchor="ctr">
                <a:spAutoFit/>
              </a:bodyPr>
              <a:lstStyle/>
              <a:p>
                <a:pPr>
                  <a:defRPr sz="1400" b="1">
                    <a:solidFill>
                      <a:schemeClr val="bg1"/>
                    </a:solidFill>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Cela vous encouragerait beaucoup plus </c:v>
                </c:pt>
                <c:pt idx="1">
                  <c:v>Cela vous encouragerait un peu plus </c:v>
                </c:pt>
                <c:pt idx="2">
                  <c:v>Cela vous encouragerait un peu moins </c:v>
                </c:pt>
                <c:pt idx="3">
                  <c:v>Cela vous encouragerait beaucoup moins </c:v>
                </c:pt>
              </c:strCache>
            </c:strRef>
          </c:cat>
          <c:val>
            <c:numRef>
              <c:f>Feuil1!$B$2:$B$5</c:f>
              <c:numCache>
                <c:formatCode>0%</c:formatCode>
                <c:ptCount val="4"/>
                <c:pt idx="0">
                  <c:v>0.16</c:v>
                </c:pt>
                <c:pt idx="1">
                  <c:v>0.6</c:v>
                </c:pt>
                <c:pt idx="2">
                  <c:v>0.15</c:v>
                </c:pt>
                <c:pt idx="3">
                  <c:v>0.09</c:v>
                </c:pt>
              </c:numCache>
            </c:numRef>
          </c:val>
          <c:extLst>
            <c:ext xmlns:c16="http://schemas.microsoft.com/office/drawing/2014/chart" uri="{C3380CC4-5D6E-409C-BE32-E72D297353CC}">
              <c16:uniqueId val="{0000000A-E00A-41F5-956F-C080F1801212}"/>
            </c:ext>
          </c:extLst>
        </c:ser>
        <c:dLbls>
          <c:showLegendKey val="0"/>
          <c:showVal val="1"/>
          <c:showCatName val="0"/>
          <c:showSerName val="0"/>
          <c:showPercent val="0"/>
          <c:showBubbleSize val="0"/>
          <c:showLeaderLines val="1"/>
        </c:dLbls>
        <c:firstSliceAng val="146"/>
        <c:holeSize val="60"/>
      </c:doughnutChart>
    </c:plotArea>
    <c:legend>
      <c:legendPos val="r"/>
      <c:layout>
        <c:manualLayout>
          <c:xMode val="edge"/>
          <c:yMode val="edge"/>
          <c:x val="0.10339841903638941"/>
          <c:y val="0.88960315671371504"/>
          <c:w val="0.79107333032405036"/>
          <c:h val="9.9824224854837787E-2"/>
        </c:manualLayout>
      </c:layout>
      <c:overlay val="0"/>
      <c:txPr>
        <a:bodyPr/>
        <a:lstStyle/>
        <a:p>
          <a:pPr>
            <a:defRPr sz="1000"/>
          </a:pPr>
          <a:endParaRPr lang="fr-FR"/>
        </a:p>
      </c:txPr>
    </c:legend>
    <c:plotVisOnly val="1"/>
    <c:dispBlanksAs val="zero"/>
    <c:showDLblsOverMax val="0"/>
  </c:chart>
  <c:spPr>
    <a:ln>
      <a:noFill/>
    </a:ln>
  </c:spPr>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87331567672981"/>
          <c:y val="2.1374777839629718E-2"/>
          <c:w val="0.57712668432327019"/>
          <c:h val="0.82491866652331169"/>
        </c:manualLayout>
      </c:layout>
      <c:barChart>
        <c:barDir val="bar"/>
        <c:grouping val="clustered"/>
        <c:varyColors val="0"/>
        <c:ser>
          <c:idx val="0"/>
          <c:order val="0"/>
          <c:tx>
            <c:strRef>
              <c:f>Feuil1!$B$1</c:f>
              <c:strCache>
                <c:ptCount val="1"/>
                <c:pt idx="0">
                  <c:v>Colonne6</c:v>
                </c:pt>
              </c:strCache>
            </c:strRef>
          </c:tx>
          <c:spPr>
            <a:solidFill>
              <a:schemeClr val="accent1"/>
            </a:solidFill>
          </c:spPr>
          <c:invertIfNegative val="0"/>
          <c:dPt>
            <c:idx val="5"/>
            <c:invertIfNegative val="0"/>
            <c:bubble3D val="0"/>
            <c:spPr>
              <a:solidFill>
                <a:schemeClr val="accent4"/>
              </a:solidFill>
            </c:spPr>
            <c:extLst>
              <c:ext xmlns:c16="http://schemas.microsoft.com/office/drawing/2014/chart" uri="{C3380CC4-5D6E-409C-BE32-E72D297353CC}">
                <c16:uniqueId val="{00000000-634D-49E2-8B63-D72FF6780162}"/>
              </c:ext>
            </c:extLst>
          </c:dPt>
          <c:dPt>
            <c:idx val="6"/>
            <c:invertIfNegative val="0"/>
            <c:bubble3D val="0"/>
            <c:extLst>
              <c:ext xmlns:c16="http://schemas.microsoft.com/office/drawing/2014/chart" uri="{C3380CC4-5D6E-409C-BE32-E72D297353CC}">
                <c16:uniqueId val="{00000001-634D-49E2-8B63-D72FF6780162}"/>
              </c:ext>
            </c:extLst>
          </c:dPt>
          <c:dPt>
            <c:idx val="7"/>
            <c:invertIfNegative val="0"/>
            <c:bubble3D val="0"/>
            <c:extLst>
              <c:ext xmlns:c16="http://schemas.microsoft.com/office/drawing/2014/chart" uri="{C3380CC4-5D6E-409C-BE32-E72D297353CC}">
                <c16:uniqueId val="{00000002-634D-49E2-8B63-D72FF6780162}"/>
              </c:ext>
            </c:extLst>
          </c:dPt>
          <c:dPt>
            <c:idx val="11"/>
            <c:invertIfNegative val="0"/>
            <c:bubble3D val="0"/>
            <c:extLst>
              <c:ext xmlns:c16="http://schemas.microsoft.com/office/drawing/2014/chart" uri="{C3380CC4-5D6E-409C-BE32-E72D297353CC}">
                <c16:uniqueId val="{00000003-634D-49E2-8B63-D72FF6780162}"/>
              </c:ext>
            </c:extLst>
          </c:dPt>
          <c:dPt>
            <c:idx val="12"/>
            <c:invertIfNegative val="0"/>
            <c:bubble3D val="0"/>
            <c:extLst>
              <c:ext xmlns:c16="http://schemas.microsoft.com/office/drawing/2014/chart" uri="{C3380CC4-5D6E-409C-BE32-E72D297353CC}">
                <c16:uniqueId val="{00000004-634D-49E2-8B63-D72FF6780162}"/>
              </c:ext>
            </c:extLst>
          </c:dPt>
          <c:dLbls>
            <c:dLbl>
              <c:idx val="3"/>
              <c:layout>
                <c:manualLayout>
                  <c:x val="-6.7042159940753502E-3"/>
                  <c:y val="6.9730003601005684E-17"/>
                </c:manualLayout>
              </c:layout>
              <c:spPr>
                <a:noFill/>
                <a:ln>
                  <a:noFill/>
                </a:ln>
                <a:effectLst/>
              </c:spPr>
              <c:txPr>
                <a:bodyPr/>
                <a:lstStyle/>
                <a:p>
                  <a:pPr>
                    <a:defRPr sz="1200" b="1">
                      <a:solidFill>
                        <a:schemeClr val="accent1"/>
                      </a:solidFill>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A8-43E4-B3BB-EECCC539C029}"/>
                </c:ext>
              </c:extLst>
            </c:dLbl>
            <c:dLbl>
              <c:idx val="4"/>
              <c:spPr>
                <a:noFill/>
                <a:ln>
                  <a:noFill/>
                </a:ln>
                <a:effectLst/>
              </c:spPr>
              <c:txPr>
                <a:bodyPr/>
                <a:lstStyle/>
                <a:p>
                  <a:pPr>
                    <a:defRPr sz="1200" b="1">
                      <a:solidFill>
                        <a:schemeClr val="accent1"/>
                      </a:solidFill>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6-D1A8-43E4-B3BB-EECCC539C029}"/>
                </c:ext>
              </c:extLst>
            </c:dLbl>
            <c:spPr>
              <a:noFill/>
              <a:ln>
                <a:noFill/>
              </a:ln>
              <a:effectLst/>
            </c:spPr>
            <c:txPr>
              <a:bodyPr/>
              <a:lstStyle/>
              <a:p>
                <a:pPr>
                  <a:defRPr sz="1200" b="1">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5% en plus </c:v>
                </c:pt>
                <c:pt idx="1">
                  <c:v>10% en plus </c:v>
                </c:pt>
                <c:pt idx="2">
                  <c:v>20% en plus </c:v>
                </c:pt>
                <c:pt idx="3">
                  <c:v>30% en plus </c:v>
                </c:pt>
                <c:pt idx="4">
                  <c:v>plus de 30% en plus </c:v>
                </c:pt>
                <c:pt idx="5">
                  <c:v>Vous n'êtes pas prêt à payer en plus pour des biens ou services plus durables </c:v>
                </c:pt>
              </c:strCache>
            </c:strRef>
          </c:cat>
          <c:val>
            <c:numRef>
              <c:f>Feuil1!$B$2:$B$7</c:f>
              <c:numCache>
                <c:formatCode>0%</c:formatCode>
                <c:ptCount val="6"/>
                <c:pt idx="0">
                  <c:v>0.18</c:v>
                </c:pt>
                <c:pt idx="1">
                  <c:v>0.23</c:v>
                </c:pt>
                <c:pt idx="2">
                  <c:v>0.09</c:v>
                </c:pt>
                <c:pt idx="3">
                  <c:v>0.03</c:v>
                </c:pt>
                <c:pt idx="4">
                  <c:v>0.01</c:v>
                </c:pt>
                <c:pt idx="5">
                  <c:v>0.46</c:v>
                </c:pt>
              </c:numCache>
            </c:numRef>
          </c:val>
          <c:extLst>
            <c:ext xmlns:c16="http://schemas.microsoft.com/office/drawing/2014/chart" uri="{C3380CC4-5D6E-409C-BE32-E72D297353CC}">
              <c16:uniqueId val="{00000007-634D-49E2-8B63-D72FF6780162}"/>
            </c:ext>
          </c:extLst>
        </c:ser>
        <c:dLbls>
          <c:dLblPos val="inEnd"/>
          <c:showLegendKey val="0"/>
          <c:showVal val="1"/>
          <c:showCatName val="0"/>
          <c:showSerName val="0"/>
          <c:showPercent val="0"/>
          <c:showBubbleSize val="0"/>
        </c:dLbls>
        <c:gapWidth val="70"/>
        <c:axId val="-209807712"/>
        <c:axId val="-209807168"/>
      </c:barChart>
      <c:catAx>
        <c:axId val="-209807712"/>
        <c:scaling>
          <c:orientation val="maxMin"/>
        </c:scaling>
        <c:delete val="0"/>
        <c:axPos val="l"/>
        <c:numFmt formatCode="General" sourceLinked="0"/>
        <c:majorTickMark val="out"/>
        <c:minorTickMark val="none"/>
        <c:tickLblPos val="nextTo"/>
        <c:spPr>
          <a:ln>
            <a:noFill/>
          </a:ln>
        </c:spPr>
        <c:txPr>
          <a:bodyPr/>
          <a:lstStyle/>
          <a:p>
            <a:pPr>
              <a:defRPr sz="1100">
                <a:solidFill>
                  <a:schemeClr val="tx1"/>
                </a:solidFill>
              </a:defRPr>
            </a:pPr>
            <a:endParaRPr lang="fr-FR"/>
          </a:p>
        </c:txPr>
        <c:crossAx val="-209807168"/>
        <c:crosses val="autoZero"/>
        <c:auto val="1"/>
        <c:lblAlgn val="ctr"/>
        <c:lblOffset val="100"/>
        <c:noMultiLvlLbl val="0"/>
      </c:catAx>
      <c:valAx>
        <c:axId val="-209807168"/>
        <c:scaling>
          <c:orientation val="minMax"/>
          <c:max val="1"/>
        </c:scaling>
        <c:delete val="1"/>
        <c:axPos val="t"/>
        <c:numFmt formatCode="0%" sourceLinked="1"/>
        <c:majorTickMark val="out"/>
        <c:minorTickMark val="none"/>
        <c:tickLblPos val="nextTo"/>
        <c:crossAx val="-20980771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63551890586723"/>
          <c:y val="3.5247414369087821E-2"/>
          <c:w val="0.47265374409153332"/>
          <c:h val="0.93748381108072942"/>
        </c:manualLayout>
      </c:layout>
      <c:barChart>
        <c:barDir val="bar"/>
        <c:grouping val="clustered"/>
        <c:varyColors val="0"/>
        <c:ser>
          <c:idx val="1"/>
          <c:order val="0"/>
          <c:tx>
            <c:strRef>
              <c:f>Feuil1!$C$1</c:f>
              <c:strCache>
                <c:ptCount val="1"/>
                <c:pt idx="0">
                  <c:v>Au total</c:v>
                </c:pt>
              </c:strCache>
            </c:strRef>
          </c:tx>
          <c:spPr>
            <a:solidFill>
              <a:schemeClr val="accent1">
                <a:lumMod val="60000"/>
                <a:lumOff val="40000"/>
              </a:schemeClr>
            </a:solidFill>
            <a:ln>
              <a:solidFill>
                <a:schemeClr val="accent1">
                  <a:lumMod val="60000"/>
                  <a:lumOff val="40000"/>
                </a:schemeClr>
              </a:solidFill>
            </a:ln>
            <a:effectLst/>
          </c:spPr>
          <c:invertIfNegative val="0"/>
          <c:dPt>
            <c:idx val="8"/>
            <c:invertIfNegative val="0"/>
            <c:bubble3D val="0"/>
            <c:spPr>
              <a:solidFill>
                <a:schemeClr val="accent6"/>
              </a:solidFill>
              <a:ln>
                <a:noFill/>
              </a:ln>
              <a:effectLst/>
            </c:spPr>
            <c:extLst>
              <c:ext xmlns:c16="http://schemas.microsoft.com/office/drawing/2014/chart" uri="{C3380CC4-5D6E-409C-BE32-E72D297353CC}">
                <c16:uniqueId val="{00000002-E2EC-4C96-AD59-BECB59890FBB}"/>
              </c:ext>
            </c:extLst>
          </c:dPt>
          <c:dPt>
            <c:idx val="9"/>
            <c:invertIfNegative val="0"/>
            <c:bubble3D val="0"/>
            <c:spPr>
              <a:solidFill>
                <a:schemeClr val="accent6"/>
              </a:solidFill>
              <a:ln>
                <a:solidFill>
                  <a:schemeClr val="accent1">
                    <a:lumMod val="60000"/>
                    <a:lumOff val="40000"/>
                  </a:schemeClr>
                </a:solidFill>
              </a:ln>
              <a:effectLst/>
            </c:spPr>
            <c:extLst>
              <c:ext xmlns:c16="http://schemas.microsoft.com/office/drawing/2014/chart" uri="{C3380CC4-5D6E-409C-BE32-E72D297353CC}">
                <c16:uniqueId val="{00000001-32C9-4B6C-8983-B5D2BA0AC0A3}"/>
              </c:ext>
            </c:extLst>
          </c:dPt>
          <c:dLbls>
            <c:dLbl>
              <c:idx val="8"/>
              <c:tx>
                <c:rich>
                  <a:bodyPr/>
                  <a:lstStyle/>
                  <a:p>
                    <a:fld id="{2397C8C5-6312-40D6-8A76-C28ED5E46103}" type="VALUE">
                      <a:rPr lang="en-US">
                        <a:solidFill>
                          <a:schemeClr val="accent6"/>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2EC-4C96-AD59-BECB59890FB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60000"/>
                        <a:lumOff val="4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9"/>
                <c:pt idx="0">
                  <c:v>Eviter le gaspillage </c:v>
                </c:pt>
                <c:pt idx="1">
                  <c:v>Eviter la surconsommation </c:v>
                </c:pt>
                <c:pt idx="2">
                  <c:v>Avoir un produit qui dure, que vous pouvez utiliser longtemps </c:v>
                </c:pt>
                <c:pt idx="3">
                  <c:v>Soutenir l'économie locale, les circuits courts </c:v>
                </c:pt>
                <c:pt idx="4">
                  <c:v>Améliorer le bien-être ou la santé </c:v>
                </c:pt>
                <c:pt idx="5">
                  <c:v>Réduire l'empreinte carbone </c:v>
                </c:pt>
                <c:pt idx="6">
                  <c:v>Défendre les producteurs et les conditions de travail des ouvriers </c:v>
                </c:pt>
                <c:pt idx="7">
                  <c:v>Avoir un produit qui va montrer aux autres que vous consommez de façon responsable </c:v>
                </c:pt>
                <c:pt idx="8">
                  <c:v>Aucun de ces critères </c:v>
                </c:pt>
              </c:strCache>
            </c:strRef>
          </c:cat>
          <c:val>
            <c:numRef>
              <c:f>Feuil1!$C$2:$C$13</c:f>
              <c:numCache>
                <c:formatCode>0%</c:formatCode>
                <c:ptCount val="12"/>
                <c:pt idx="0">
                  <c:v>0.68</c:v>
                </c:pt>
                <c:pt idx="1">
                  <c:v>0.54</c:v>
                </c:pt>
                <c:pt idx="2">
                  <c:v>0.52</c:v>
                </c:pt>
                <c:pt idx="3">
                  <c:v>0.39</c:v>
                </c:pt>
                <c:pt idx="4">
                  <c:v>0.28999999999999998</c:v>
                </c:pt>
                <c:pt idx="5">
                  <c:v>0.2</c:v>
                </c:pt>
                <c:pt idx="6">
                  <c:v>0.2</c:v>
                </c:pt>
                <c:pt idx="7">
                  <c:v>7.0000000000000007E-2</c:v>
                </c:pt>
                <c:pt idx="8">
                  <c:v>0.03</c:v>
                </c:pt>
              </c:numCache>
            </c:numRef>
          </c:val>
          <c:extLst>
            <c:ext xmlns:c16="http://schemas.microsoft.com/office/drawing/2014/chart" uri="{C3380CC4-5D6E-409C-BE32-E72D297353CC}">
              <c16:uniqueId val="{00000002-32C9-4B6C-8983-B5D2BA0AC0A3}"/>
            </c:ext>
          </c:extLst>
        </c:ser>
        <c:ser>
          <c:idx val="0"/>
          <c:order val="1"/>
          <c:tx>
            <c:strRef>
              <c:f>Feuil1!$B$1</c:f>
              <c:strCache>
                <c:ptCount val="1"/>
                <c:pt idx="0">
                  <c:v>En premier </c:v>
                </c:pt>
              </c:strCache>
            </c:strRef>
          </c:tx>
          <c:spPr>
            <a:solidFill>
              <a:schemeClr val="accent1">
                <a:lumMod val="75000"/>
              </a:schemeClr>
            </a:solidFill>
            <a:ln w="0">
              <a:solidFill>
                <a:schemeClr val="accent1">
                  <a:lumMod val="75000"/>
                </a:schemeClr>
              </a:solidFill>
            </a:ln>
            <a:effectLst/>
          </c:spPr>
          <c:invertIfNegative val="0"/>
          <c:dLbls>
            <c:dLbl>
              <c:idx val="0"/>
              <c:tx>
                <c:rich>
                  <a:bodyPr/>
                  <a:lstStyle/>
                  <a:p>
                    <a:fld id="{A0F60B58-5D97-44D3-9E4B-CA74D684C326}"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C9-4B6C-8983-B5D2BA0AC0A3}"/>
                </c:ext>
              </c:extLst>
            </c:dLbl>
            <c:dLbl>
              <c:idx val="1"/>
              <c:tx>
                <c:rich>
                  <a:bodyPr/>
                  <a:lstStyle/>
                  <a:p>
                    <a:fld id="{D0D0DB7D-6D17-464C-B3E6-A84F49DA177F}"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2C9-4B6C-8983-B5D2BA0AC0A3}"/>
                </c:ext>
              </c:extLst>
            </c:dLbl>
            <c:dLbl>
              <c:idx val="2"/>
              <c:tx>
                <c:rich>
                  <a:bodyPr/>
                  <a:lstStyle/>
                  <a:p>
                    <a:fld id="{1044C925-416C-419F-98D9-9A36F1F09D89}"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2C9-4B6C-8983-B5D2BA0AC0A3}"/>
                </c:ext>
              </c:extLst>
            </c:dLbl>
            <c:dLbl>
              <c:idx val="3"/>
              <c:tx>
                <c:rich>
                  <a:bodyPr/>
                  <a:lstStyle/>
                  <a:p>
                    <a:fld id="{2C19FBA9-16B1-42B2-B29B-A0CAC613C9A8}"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2C9-4B6C-8983-B5D2BA0AC0A3}"/>
                </c:ext>
              </c:extLst>
            </c:dLbl>
            <c:dLbl>
              <c:idx val="4"/>
              <c:layout>
                <c:manualLayout>
                  <c:x val="-6.3330072677655919E-2"/>
                  <c:y val="0"/>
                </c:manualLayout>
              </c:layout>
              <c:tx>
                <c:rich>
                  <a:bodyPr/>
                  <a:lstStyle/>
                  <a:p>
                    <a:fld id="{17EA0B8A-78E5-41B9-B4B0-B90FFF7B78DA}" type="VALUE">
                      <a:rPr lang="en-US" b="1" dirty="0">
                        <a:solidFill>
                          <a:schemeClr val="bg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6.8259891644560478E-2"/>
                      <c:h val="6.1642124017451894E-2"/>
                    </c:manualLayout>
                  </c15:layout>
                  <c15:dlblFieldTable/>
                  <c15:showDataLabelsRange val="0"/>
                </c:ext>
                <c:ext xmlns:c16="http://schemas.microsoft.com/office/drawing/2014/chart" uri="{C3380CC4-5D6E-409C-BE32-E72D297353CC}">
                  <c16:uniqueId val="{00000007-32C9-4B6C-8983-B5D2BA0AC0A3}"/>
                </c:ext>
              </c:extLst>
            </c:dLbl>
            <c:dLbl>
              <c:idx val="5"/>
              <c:tx>
                <c:rich>
                  <a:bodyPr/>
                  <a:lstStyle/>
                  <a:p>
                    <a:fld id="{AB0755D0-E03A-4987-B9E9-181969F0E726}"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2C9-4B6C-8983-B5D2BA0AC0A3}"/>
                </c:ext>
              </c:extLst>
            </c:dLbl>
            <c:dLbl>
              <c:idx val="6"/>
              <c:layout>
                <c:manualLayout>
                  <c:x val="-3.2096421218244763E-2"/>
                  <c:y val="1.1733156401029118E-16"/>
                </c:manualLayout>
              </c:layout>
              <c:tx>
                <c:rich>
                  <a:bodyPr/>
                  <a:lstStyle/>
                  <a:p>
                    <a:fld id="{141684DE-5D33-47EE-A45D-91D7A0E1B438}" type="VALUE">
                      <a:rPr lang="en-US" b="1">
                        <a:solidFill>
                          <a:schemeClr val="bg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2C9-4B6C-8983-B5D2BA0AC0A3}"/>
                </c:ext>
              </c:extLst>
            </c:dLbl>
            <c:dLbl>
              <c:idx val="7"/>
              <c:layout>
                <c:manualLayout>
                  <c:x val="-2.7881005216738142E-2"/>
                  <c:y val="1.1733156401029118E-16"/>
                </c:manualLayout>
              </c:layout>
              <c:tx>
                <c:rich>
                  <a:bodyPr/>
                  <a:lstStyle/>
                  <a:p>
                    <a:fld id="{0F78BA59-E2BF-44AC-84C3-CBCB7E9B06F2}" type="VALUE">
                      <a:rPr lang="en-US" b="1">
                        <a:solidFill>
                          <a:schemeClr val="bg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5.0434579701601472E-2"/>
                      <c:h val="6.1642124017451894E-2"/>
                    </c:manualLayout>
                  </c15:layout>
                  <c15:dlblFieldTable/>
                  <c15:showDataLabelsRange val="0"/>
                </c:ext>
                <c:ext xmlns:c16="http://schemas.microsoft.com/office/drawing/2014/chart" uri="{C3380CC4-5D6E-409C-BE32-E72D297353CC}">
                  <c16:uniqueId val="{0000000A-32C9-4B6C-8983-B5D2BA0AC0A3}"/>
                </c:ext>
              </c:extLst>
            </c:dLbl>
            <c:dLbl>
              <c:idx val="8"/>
              <c:layout>
                <c:manualLayout>
                  <c:x val="-1.7757489056099494E-2"/>
                  <c:y val="2.5196761510636561E-7"/>
                </c:manualLayout>
              </c:layout>
              <c:tx>
                <c:rich>
                  <a:bodyPr/>
                  <a:lstStyle/>
                  <a:p>
                    <a:fld id="{78E1CE9C-6776-46A4-853F-4CCEA8EF55F5}" type="VALUE">
                      <a:rPr lang="en-US" b="1">
                        <a:solidFill>
                          <a:schemeClr val="tx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5.9347235673080971E-2"/>
                      <c:h val="6.1642124017451894E-2"/>
                    </c:manualLayout>
                  </c15:layout>
                  <c15:dlblFieldTable/>
                  <c15:showDataLabelsRange val="0"/>
                </c:ext>
                <c:ext xmlns:c16="http://schemas.microsoft.com/office/drawing/2014/chart" uri="{C3380CC4-5D6E-409C-BE32-E72D297353CC}">
                  <c16:uniqueId val="{0000000B-32C9-4B6C-8983-B5D2BA0AC0A3}"/>
                </c:ext>
              </c:extLst>
            </c:dLbl>
            <c:dLbl>
              <c:idx val="9"/>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C-32C9-4B6C-8983-B5D2BA0AC0A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9"/>
                <c:pt idx="0">
                  <c:v>Eviter le gaspillage </c:v>
                </c:pt>
                <c:pt idx="1">
                  <c:v>Eviter la surconsommation </c:v>
                </c:pt>
                <c:pt idx="2">
                  <c:v>Avoir un produit qui dure, que vous pouvez utiliser longtemps </c:v>
                </c:pt>
                <c:pt idx="3">
                  <c:v>Soutenir l'économie locale, les circuits courts </c:v>
                </c:pt>
                <c:pt idx="4">
                  <c:v>Améliorer le bien-être ou la santé </c:v>
                </c:pt>
                <c:pt idx="5">
                  <c:v>Réduire l'empreinte carbone </c:v>
                </c:pt>
                <c:pt idx="6">
                  <c:v>Défendre les producteurs et les conditions de travail des ouvriers </c:v>
                </c:pt>
                <c:pt idx="7">
                  <c:v>Avoir un produit qui va montrer aux autres que vous consommez de façon responsable </c:v>
                </c:pt>
                <c:pt idx="8">
                  <c:v>Aucun de ces critères </c:v>
                </c:pt>
              </c:strCache>
            </c:strRef>
          </c:cat>
          <c:val>
            <c:numRef>
              <c:f>Feuil1!$B$2:$B$13</c:f>
              <c:numCache>
                <c:formatCode>0%</c:formatCode>
                <c:ptCount val="12"/>
                <c:pt idx="0">
                  <c:v>0.28999999999999998</c:v>
                </c:pt>
                <c:pt idx="1">
                  <c:v>0.18</c:v>
                </c:pt>
                <c:pt idx="2">
                  <c:v>0.17</c:v>
                </c:pt>
                <c:pt idx="3">
                  <c:v>0.11</c:v>
                </c:pt>
                <c:pt idx="4">
                  <c:v>0.09</c:v>
                </c:pt>
                <c:pt idx="5">
                  <c:v>0.06</c:v>
                </c:pt>
                <c:pt idx="6">
                  <c:v>0.05</c:v>
                </c:pt>
                <c:pt idx="7">
                  <c:v>0.02</c:v>
                </c:pt>
              </c:numCache>
            </c:numRef>
          </c:val>
          <c:extLst>
            <c:ext xmlns:c16="http://schemas.microsoft.com/office/drawing/2014/chart" uri="{C3380CC4-5D6E-409C-BE32-E72D297353CC}">
              <c16:uniqueId val="{0000000D-32C9-4B6C-8983-B5D2BA0AC0A3}"/>
            </c:ext>
          </c:extLst>
        </c:ser>
        <c:dLbls>
          <c:dLblPos val="inEnd"/>
          <c:showLegendKey val="0"/>
          <c:showVal val="1"/>
          <c:showCatName val="0"/>
          <c:showSerName val="0"/>
          <c:showPercent val="0"/>
          <c:showBubbleSize val="0"/>
        </c:dLbls>
        <c:gapWidth val="80"/>
        <c:overlap val="100"/>
        <c:axId val="1033376783"/>
        <c:axId val="1956649311"/>
      </c:barChart>
      <c:catAx>
        <c:axId val="1033376783"/>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956649311"/>
        <c:crosses val="autoZero"/>
        <c:auto val="1"/>
        <c:lblAlgn val="ctr"/>
        <c:lblOffset val="100"/>
        <c:noMultiLvlLbl val="0"/>
      </c:catAx>
      <c:valAx>
        <c:axId val="1956649311"/>
        <c:scaling>
          <c:orientation val="minMax"/>
        </c:scaling>
        <c:delete val="1"/>
        <c:axPos val="t"/>
        <c:numFmt formatCode="0%" sourceLinked="1"/>
        <c:majorTickMark val="none"/>
        <c:minorTickMark val="none"/>
        <c:tickLblPos val="nextTo"/>
        <c:crossAx val="1033376783"/>
        <c:crosses val="autoZero"/>
        <c:crossBetween val="between"/>
      </c:valAx>
      <c:spPr>
        <a:noFill/>
        <a:ln w="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1845545392033"/>
          <c:y val="0.11010840897993356"/>
          <c:w val="0.57705412797451505"/>
          <c:h val="0.71300402803313112"/>
        </c:manualLayout>
      </c:layout>
      <c:doughnutChart>
        <c:varyColors val="1"/>
        <c:ser>
          <c:idx val="0"/>
          <c:order val="0"/>
          <c:tx>
            <c:strRef>
              <c:f>Feuil1!$B$1</c:f>
              <c:strCache>
                <c:ptCount val="1"/>
                <c:pt idx="0">
                  <c:v>Ventes</c:v>
                </c:pt>
              </c:strCache>
            </c:strRef>
          </c:tx>
          <c:dPt>
            <c:idx val="0"/>
            <c:bubble3D val="0"/>
            <c:spPr>
              <a:solidFill>
                <a:schemeClr val="accent1"/>
              </a:solidFill>
            </c:spPr>
            <c:extLst>
              <c:ext xmlns:c16="http://schemas.microsoft.com/office/drawing/2014/chart" uri="{C3380CC4-5D6E-409C-BE32-E72D297353CC}">
                <c16:uniqueId val="{00000001-E00A-41F5-956F-C080F1801212}"/>
              </c:ext>
            </c:extLst>
          </c:dPt>
          <c:dPt>
            <c:idx val="1"/>
            <c:bubble3D val="0"/>
            <c:spPr>
              <a:solidFill>
                <a:schemeClr val="accent1">
                  <a:lumMod val="60000"/>
                  <a:lumOff val="40000"/>
                </a:schemeClr>
              </a:solidFill>
            </c:spPr>
            <c:extLst>
              <c:ext xmlns:c16="http://schemas.microsoft.com/office/drawing/2014/chart" uri="{C3380CC4-5D6E-409C-BE32-E72D297353CC}">
                <c16:uniqueId val="{00000003-E00A-41F5-956F-C080F1801212}"/>
              </c:ext>
            </c:extLst>
          </c:dPt>
          <c:dPt>
            <c:idx val="2"/>
            <c:bubble3D val="0"/>
            <c:spPr>
              <a:solidFill>
                <a:schemeClr val="accent4"/>
              </a:solidFill>
            </c:spPr>
            <c:extLst>
              <c:ext xmlns:c16="http://schemas.microsoft.com/office/drawing/2014/chart" uri="{C3380CC4-5D6E-409C-BE32-E72D297353CC}">
                <c16:uniqueId val="{00000005-E00A-41F5-956F-C080F1801212}"/>
              </c:ext>
            </c:extLst>
          </c:dPt>
          <c:dPt>
            <c:idx val="3"/>
            <c:bubble3D val="0"/>
            <c:spPr>
              <a:solidFill>
                <a:schemeClr val="accent1"/>
              </a:solidFill>
            </c:spPr>
            <c:extLst>
              <c:ext xmlns:c16="http://schemas.microsoft.com/office/drawing/2014/chart" uri="{C3380CC4-5D6E-409C-BE32-E72D297353CC}">
                <c16:uniqueId val="{00000007-E00A-41F5-956F-C080F1801212}"/>
              </c:ext>
            </c:extLst>
          </c:dPt>
          <c:dPt>
            <c:idx val="4"/>
            <c:bubble3D val="0"/>
            <c:spPr>
              <a:solidFill>
                <a:schemeClr val="accent6"/>
              </a:solidFill>
            </c:spPr>
            <c:extLst>
              <c:ext xmlns:c16="http://schemas.microsoft.com/office/drawing/2014/chart" uri="{C3380CC4-5D6E-409C-BE32-E72D297353CC}">
                <c16:uniqueId val="{00000009-E00A-41F5-956F-C080F1801212}"/>
              </c:ext>
            </c:extLst>
          </c:dPt>
          <c:dLbls>
            <c:dLbl>
              <c:idx val="3"/>
              <c:layout>
                <c:manualLayout>
                  <c:x val="-1.0380343552590869E-2"/>
                  <c:y val="1.6517845646325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0A-41F5-956F-C080F1801212}"/>
                </c:ext>
              </c:extLst>
            </c:dLbl>
            <c:spPr>
              <a:noFill/>
              <a:ln>
                <a:noFill/>
              </a:ln>
              <a:effectLst/>
            </c:spPr>
            <c:txPr>
              <a:bodyPr wrap="square" lIns="38100" tIns="19050" rIns="38100" bIns="19050" anchor="ctr">
                <a:spAutoFit/>
              </a:bodyPr>
              <a:lstStyle/>
              <a:p>
                <a:pPr>
                  <a:defRPr sz="1400" b="1">
                    <a:solidFill>
                      <a:schemeClr val="bg1"/>
                    </a:solidFill>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Oui, à plusieurs reprises </c:v>
                </c:pt>
                <c:pt idx="1">
                  <c:v>Oui, une fois </c:v>
                </c:pt>
                <c:pt idx="2">
                  <c:v>Non</c:v>
                </c:pt>
              </c:strCache>
            </c:strRef>
          </c:cat>
          <c:val>
            <c:numRef>
              <c:f>Feuil1!$B$2:$B$4</c:f>
              <c:numCache>
                <c:formatCode>0%</c:formatCode>
                <c:ptCount val="3"/>
                <c:pt idx="0">
                  <c:v>0.42</c:v>
                </c:pt>
                <c:pt idx="1">
                  <c:v>0.18</c:v>
                </c:pt>
                <c:pt idx="2">
                  <c:v>0.4</c:v>
                </c:pt>
              </c:numCache>
            </c:numRef>
          </c:val>
          <c:extLst>
            <c:ext xmlns:c16="http://schemas.microsoft.com/office/drawing/2014/chart" uri="{C3380CC4-5D6E-409C-BE32-E72D297353CC}">
              <c16:uniqueId val="{0000000A-E00A-41F5-956F-C080F1801212}"/>
            </c:ext>
          </c:extLst>
        </c:ser>
        <c:dLbls>
          <c:showLegendKey val="0"/>
          <c:showVal val="1"/>
          <c:showCatName val="0"/>
          <c:showSerName val="0"/>
          <c:showPercent val="0"/>
          <c:showBubbleSize val="0"/>
          <c:showLeaderLines val="1"/>
        </c:dLbls>
        <c:firstSliceAng val="145"/>
        <c:holeSize val="60"/>
      </c:doughnutChart>
    </c:plotArea>
    <c:legend>
      <c:legendPos val="r"/>
      <c:layout>
        <c:manualLayout>
          <c:xMode val="edge"/>
          <c:yMode val="edge"/>
          <c:x val="0.20094266835244162"/>
          <c:y val="0.90017577514516223"/>
          <c:w val="0.55363117182778232"/>
          <c:h val="9.9824224854837787E-2"/>
        </c:manualLayout>
      </c:layout>
      <c:overlay val="0"/>
      <c:txPr>
        <a:bodyPr/>
        <a:lstStyle/>
        <a:p>
          <a:pPr>
            <a:defRPr sz="1000"/>
          </a:pPr>
          <a:endParaRPr lang="fr-FR"/>
        </a:p>
      </c:txPr>
    </c:legend>
    <c:plotVisOnly val="1"/>
    <c:dispBlanksAs val="zero"/>
    <c:showDLblsOverMax val="0"/>
  </c:chart>
  <c:spPr>
    <a:ln>
      <a:noFill/>
    </a:ln>
  </c:spPr>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2960012045972"/>
          <c:y val="6.2497539466950122E-2"/>
          <c:w val="0.45558632804415444"/>
          <c:h val="0.86815124295193979"/>
        </c:manualLayout>
      </c:layout>
      <c:barChart>
        <c:barDir val="col"/>
        <c:grouping val="percentStacked"/>
        <c:varyColors val="0"/>
        <c:ser>
          <c:idx val="0"/>
          <c:order val="0"/>
          <c:tx>
            <c:strRef>
              <c:f>Feuil1!$B$1</c:f>
              <c:strCache>
                <c:ptCount val="1"/>
                <c:pt idx="0">
                  <c:v>Notes de 0 à 4</c:v>
                </c:pt>
              </c:strCache>
            </c:strRef>
          </c:tx>
          <c:spPr>
            <a:solidFill>
              <a:schemeClr val="accent4"/>
            </a:solidFill>
            <a:ln>
              <a:noFill/>
            </a:ln>
            <a:effectLst/>
          </c:spPr>
          <c:invertIfNegative val="0"/>
          <c:dLbls>
            <c:dLbl>
              <c:idx val="0"/>
              <c:tx>
                <c:rich>
                  <a:bodyPr/>
                  <a:lstStyle/>
                  <a:p>
                    <a:fld id="{A6E72555-21B8-42B0-938C-136FB8F70B7C}"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B1-4B28-8674-965B637272A9}"/>
                </c:ext>
              </c:extLst>
            </c:dLbl>
            <c:dLbl>
              <c:idx val="1"/>
              <c:tx>
                <c:rich>
                  <a:bodyPr/>
                  <a:lstStyle/>
                  <a:p>
                    <a:fld id="{E80F9822-4DF4-4270-ABC6-4E7E20334C65}"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B1-4B28-8674-965B637272A9}"/>
                </c:ext>
              </c:extLst>
            </c:dLbl>
            <c:dLbl>
              <c:idx val="2"/>
              <c:tx>
                <c:rich>
                  <a:bodyPr/>
                  <a:lstStyle/>
                  <a:p>
                    <a:fld id="{91CA283A-F56F-487A-B447-67CB3BA8C788}"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B1-4B28-8674-965B637272A9}"/>
                </c:ext>
              </c:extLst>
            </c:dLbl>
            <c:dLbl>
              <c:idx val="3"/>
              <c:tx>
                <c:rich>
                  <a:bodyPr/>
                  <a:lstStyle/>
                  <a:p>
                    <a:fld id="{82F66171-73F8-4201-8AEE-CDC225064CDF}"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B1-4B28-8674-965B637272A9}"/>
                </c:ext>
              </c:extLst>
            </c:dLbl>
            <c:dLbl>
              <c:idx val="4"/>
              <c:tx>
                <c:rich>
                  <a:bodyPr/>
                  <a:lstStyle/>
                  <a:p>
                    <a:fld id="{FA3A91D5-F64C-4BDB-AC0F-514D97D5082D}" type="VALUE">
                      <a:rPr lang="en-US" b="1">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7B1-4B28-8674-965B637272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Feuil1!$B$2</c:f>
              <c:numCache>
                <c:formatCode>0%</c:formatCode>
                <c:ptCount val="1"/>
                <c:pt idx="0">
                  <c:v>0.38</c:v>
                </c:pt>
              </c:numCache>
            </c:numRef>
          </c:val>
          <c:extLst>
            <c:ext xmlns:c16="http://schemas.microsoft.com/office/drawing/2014/chart" uri="{C3380CC4-5D6E-409C-BE32-E72D297353CC}">
              <c16:uniqueId val="{00000005-B7B1-4B28-8674-965B637272A9}"/>
            </c:ext>
          </c:extLst>
        </c:ser>
        <c:ser>
          <c:idx val="1"/>
          <c:order val="1"/>
          <c:tx>
            <c:strRef>
              <c:f>Feuil1!$C$1</c:f>
              <c:strCache>
                <c:ptCount val="1"/>
                <c:pt idx="0">
                  <c:v>Notes de 5 à 6</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Feuil1!$C$2</c:f>
              <c:numCache>
                <c:formatCode>0%</c:formatCode>
                <c:ptCount val="1"/>
                <c:pt idx="0">
                  <c:v>0.38</c:v>
                </c:pt>
              </c:numCache>
            </c:numRef>
          </c:val>
          <c:extLst>
            <c:ext xmlns:c16="http://schemas.microsoft.com/office/drawing/2014/chart" uri="{C3380CC4-5D6E-409C-BE32-E72D297353CC}">
              <c16:uniqueId val="{0000000D-B7B1-4B28-8674-965B637272A9}"/>
            </c:ext>
          </c:extLst>
        </c:ser>
        <c:ser>
          <c:idx val="2"/>
          <c:order val="2"/>
          <c:tx>
            <c:strRef>
              <c:f>Feuil1!$D$1</c:f>
              <c:strCache>
                <c:ptCount val="1"/>
                <c:pt idx="0">
                  <c:v>Notes de 7 à 8 </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Feuil1!$D$2</c:f>
              <c:numCache>
                <c:formatCode>0%</c:formatCode>
                <c:ptCount val="1"/>
                <c:pt idx="0">
                  <c:v>0.18</c:v>
                </c:pt>
              </c:numCache>
            </c:numRef>
          </c:val>
          <c:extLst>
            <c:ext xmlns:c16="http://schemas.microsoft.com/office/drawing/2014/chart" uri="{C3380CC4-5D6E-409C-BE32-E72D297353CC}">
              <c16:uniqueId val="{0000000E-B7B1-4B28-8674-965B637272A9}"/>
            </c:ext>
          </c:extLst>
        </c:ser>
        <c:ser>
          <c:idx val="3"/>
          <c:order val="3"/>
          <c:tx>
            <c:strRef>
              <c:f>Feuil1!$E$1</c:f>
              <c:strCache>
                <c:ptCount val="1"/>
                <c:pt idx="0">
                  <c:v>Notes de 9 à 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Feuil1!$E$2</c:f>
              <c:numCache>
                <c:formatCode>0%</c:formatCode>
                <c:ptCount val="1"/>
                <c:pt idx="0">
                  <c:v>0.06</c:v>
                </c:pt>
              </c:numCache>
            </c:numRef>
          </c:val>
          <c:extLst>
            <c:ext xmlns:c16="http://schemas.microsoft.com/office/drawing/2014/chart" uri="{C3380CC4-5D6E-409C-BE32-E72D297353CC}">
              <c16:uniqueId val="{00000000-4DE2-4D04-92BA-C4CA04E29FAA}"/>
            </c:ext>
          </c:extLst>
        </c:ser>
        <c:dLbls>
          <c:dLblPos val="ctr"/>
          <c:showLegendKey val="0"/>
          <c:showVal val="1"/>
          <c:showCatName val="0"/>
          <c:showSerName val="0"/>
          <c:showPercent val="0"/>
          <c:showBubbleSize val="0"/>
        </c:dLbls>
        <c:gapWidth val="377"/>
        <c:overlap val="100"/>
        <c:axId val="1165805279"/>
        <c:axId val="394061215"/>
      </c:barChart>
      <c:catAx>
        <c:axId val="1165805279"/>
        <c:scaling>
          <c:orientation val="maxMin"/>
        </c:scaling>
        <c:delete val="1"/>
        <c:axPos val="b"/>
        <c:numFmt formatCode="General" sourceLinked="1"/>
        <c:majorTickMark val="out"/>
        <c:minorTickMark val="none"/>
        <c:tickLblPos val="nextTo"/>
        <c:crossAx val="394061215"/>
        <c:crosses val="autoZero"/>
        <c:auto val="1"/>
        <c:lblAlgn val="ctr"/>
        <c:lblOffset val="100"/>
        <c:noMultiLvlLbl val="0"/>
      </c:catAx>
      <c:valAx>
        <c:axId val="394061215"/>
        <c:scaling>
          <c:orientation val="minMax"/>
        </c:scaling>
        <c:delete val="1"/>
        <c:axPos val="r"/>
        <c:numFmt formatCode="0%" sourceLinked="1"/>
        <c:majorTickMark val="out"/>
        <c:minorTickMark val="none"/>
        <c:tickLblPos val="nextTo"/>
        <c:crossAx val="1165805279"/>
        <c:crosses val="autoZero"/>
        <c:crossBetween val="between"/>
      </c:valAx>
      <c:spPr>
        <a:noFill/>
        <a:ln>
          <a:noFill/>
        </a:ln>
        <a:effectLst/>
      </c:spPr>
    </c:plotArea>
    <c:legend>
      <c:legendPos val="b"/>
      <c:layout>
        <c:manualLayout>
          <c:xMode val="edge"/>
          <c:yMode val="edge"/>
          <c:x val="0.82629552611561541"/>
          <c:y val="0.71601511751505842"/>
          <c:w val="0.17370447388438462"/>
          <c:h val="0.280512796958999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87331567672981"/>
          <c:y val="2.1374777839629718E-2"/>
          <c:w val="0.57712668432327019"/>
          <c:h val="0.82491866652331169"/>
        </c:manualLayout>
      </c:layout>
      <c:barChart>
        <c:barDir val="bar"/>
        <c:grouping val="percentStacked"/>
        <c:varyColors val="0"/>
        <c:ser>
          <c:idx val="0"/>
          <c:order val="0"/>
          <c:tx>
            <c:strRef>
              <c:f>Feuil1!$B$1</c:f>
              <c:strCache>
                <c:ptCount val="1"/>
                <c:pt idx="0">
                  <c:v>Souvent </c:v>
                </c:pt>
              </c:strCache>
            </c:strRef>
          </c:tx>
          <c:spPr>
            <a:solidFill>
              <a:schemeClr val="accent1">
                <a:lumMod val="75000"/>
              </a:schemeClr>
            </a:solidFill>
          </c:spPr>
          <c:invertIfNegative val="0"/>
          <c:dPt>
            <c:idx val="5"/>
            <c:invertIfNegative val="0"/>
            <c:bubble3D val="0"/>
            <c:extLst>
              <c:ext xmlns:c16="http://schemas.microsoft.com/office/drawing/2014/chart" uri="{C3380CC4-5D6E-409C-BE32-E72D297353CC}">
                <c16:uniqueId val="{00000000-B248-4D27-8F6A-04B365001608}"/>
              </c:ext>
            </c:extLst>
          </c:dPt>
          <c:dPt>
            <c:idx val="6"/>
            <c:invertIfNegative val="0"/>
            <c:bubble3D val="0"/>
            <c:extLst>
              <c:ext xmlns:c16="http://schemas.microsoft.com/office/drawing/2014/chart" uri="{C3380CC4-5D6E-409C-BE32-E72D297353CC}">
                <c16:uniqueId val="{00000001-B248-4D27-8F6A-04B365001608}"/>
              </c:ext>
            </c:extLst>
          </c:dPt>
          <c:dPt>
            <c:idx val="7"/>
            <c:invertIfNegative val="0"/>
            <c:bubble3D val="0"/>
            <c:extLst>
              <c:ext xmlns:c16="http://schemas.microsoft.com/office/drawing/2014/chart" uri="{C3380CC4-5D6E-409C-BE32-E72D297353CC}">
                <c16:uniqueId val="{00000002-B248-4D27-8F6A-04B365001608}"/>
              </c:ext>
            </c:extLst>
          </c:dPt>
          <c:dPt>
            <c:idx val="11"/>
            <c:invertIfNegative val="0"/>
            <c:bubble3D val="0"/>
            <c:extLst>
              <c:ext xmlns:c16="http://schemas.microsoft.com/office/drawing/2014/chart" uri="{C3380CC4-5D6E-409C-BE32-E72D297353CC}">
                <c16:uniqueId val="{00000003-B248-4D27-8F6A-04B365001608}"/>
              </c:ext>
            </c:extLst>
          </c:dPt>
          <c:dPt>
            <c:idx val="12"/>
            <c:invertIfNegative val="0"/>
            <c:bubble3D val="0"/>
            <c:extLst>
              <c:ext xmlns:c16="http://schemas.microsoft.com/office/drawing/2014/chart" uri="{C3380CC4-5D6E-409C-BE32-E72D297353CC}">
                <c16:uniqueId val="{00000004-B248-4D27-8F6A-04B365001608}"/>
              </c:ext>
            </c:extLst>
          </c:dPt>
          <c:dLbls>
            <c:dLbl>
              <c:idx val="2"/>
              <c:layout>
                <c:manualLayout>
                  <c:x val="-8.3289152941338552E-4"/>
                  <c:y val="3.71399844507183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48-4D27-8F6A-04B365001608}"/>
                </c:ext>
              </c:extLst>
            </c:dLbl>
            <c:dLbl>
              <c:idx val="3"/>
              <c:layout>
                <c:manualLayout>
                  <c:x val="1.427227069408637E-4"/>
                  <c:y val="3.7128293261783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48-4D27-8F6A-04B365001608}"/>
                </c:ext>
              </c:extLst>
            </c:dLbl>
            <c:spPr>
              <a:noFill/>
              <a:ln>
                <a:noFill/>
              </a:ln>
              <a:effectLst/>
            </c:spPr>
            <c:txPr>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Vêtements et accessoires </c:v>
                </c:pt>
                <c:pt idx="1">
                  <c:v>Biens de loisirs et culture </c:v>
                </c:pt>
                <c:pt idx="2">
                  <c:v>Meubles et décoration d'intérieur </c:v>
                </c:pt>
                <c:pt idx="3">
                  <c:v>Bricolage et jardinage </c:v>
                </c:pt>
                <c:pt idx="4">
                  <c:v>Jouets et produits pour enfants </c:v>
                </c:pt>
                <c:pt idx="5">
                  <c:v>Appareils informatiques, électroniques et électriques </c:v>
                </c:pt>
                <c:pt idx="6">
                  <c:v>Produits de nettoyage, équipements automobiles et pièces de rechange </c:v>
                </c:pt>
                <c:pt idx="7">
                  <c:v>Equipements sportifs et activités physiques </c:v>
                </c:pt>
                <c:pt idx="8">
                  <c:v>Bijoux et montres </c:v>
                </c:pt>
              </c:strCache>
            </c:strRef>
          </c:cat>
          <c:val>
            <c:numRef>
              <c:f>Feuil1!$B$2:$B$10</c:f>
              <c:numCache>
                <c:formatCode>0%</c:formatCode>
                <c:ptCount val="9"/>
                <c:pt idx="0">
                  <c:v>0.28000000000000003</c:v>
                </c:pt>
                <c:pt idx="1">
                  <c:v>0.22</c:v>
                </c:pt>
                <c:pt idx="2">
                  <c:v>0.18</c:v>
                </c:pt>
                <c:pt idx="3">
                  <c:v>0.14000000000000001</c:v>
                </c:pt>
                <c:pt idx="4">
                  <c:v>0.19</c:v>
                </c:pt>
                <c:pt idx="5">
                  <c:v>0.14000000000000001</c:v>
                </c:pt>
                <c:pt idx="6">
                  <c:v>0.1</c:v>
                </c:pt>
                <c:pt idx="7">
                  <c:v>0.13</c:v>
                </c:pt>
                <c:pt idx="8">
                  <c:v>7.0000000000000007E-2</c:v>
                </c:pt>
              </c:numCache>
            </c:numRef>
          </c:val>
          <c:extLst>
            <c:ext xmlns:c16="http://schemas.microsoft.com/office/drawing/2014/chart" uri="{C3380CC4-5D6E-409C-BE32-E72D297353CC}">
              <c16:uniqueId val="{00000007-B248-4D27-8F6A-04B365001608}"/>
            </c:ext>
          </c:extLst>
        </c:ser>
        <c:ser>
          <c:idx val="1"/>
          <c:order val="1"/>
          <c:tx>
            <c:strRef>
              <c:f>Feuil1!$C$1</c:f>
              <c:strCache>
                <c:ptCount val="1"/>
                <c:pt idx="0">
                  <c:v>Parfois </c:v>
                </c:pt>
              </c:strCache>
            </c:strRef>
          </c:tx>
          <c:spPr>
            <a:solidFill>
              <a:schemeClr val="accent1">
                <a:lumMod val="60000"/>
                <a:lumOff val="40000"/>
              </a:schemeClr>
            </a:solidFill>
          </c:spPr>
          <c:invertIfNegative val="0"/>
          <c:dPt>
            <c:idx val="5"/>
            <c:invertIfNegative val="0"/>
            <c:bubble3D val="0"/>
            <c:extLst>
              <c:ext xmlns:c16="http://schemas.microsoft.com/office/drawing/2014/chart" uri="{C3380CC4-5D6E-409C-BE32-E72D297353CC}">
                <c16:uniqueId val="{00000008-B248-4D27-8F6A-04B365001608}"/>
              </c:ext>
            </c:extLst>
          </c:dPt>
          <c:dPt>
            <c:idx val="6"/>
            <c:invertIfNegative val="0"/>
            <c:bubble3D val="0"/>
            <c:extLst>
              <c:ext xmlns:c16="http://schemas.microsoft.com/office/drawing/2014/chart" uri="{C3380CC4-5D6E-409C-BE32-E72D297353CC}">
                <c16:uniqueId val="{00000009-B248-4D27-8F6A-04B365001608}"/>
              </c:ext>
            </c:extLst>
          </c:dPt>
          <c:dPt>
            <c:idx val="7"/>
            <c:invertIfNegative val="0"/>
            <c:bubble3D val="0"/>
            <c:extLst>
              <c:ext xmlns:c16="http://schemas.microsoft.com/office/drawing/2014/chart" uri="{C3380CC4-5D6E-409C-BE32-E72D297353CC}">
                <c16:uniqueId val="{0000000A-B248-4D27-8F6A-04B365001608}"/>
              </c:ext>
            </c:extLst>
          </c:dPt>
          <c:dLbls>
            <c:spPr>
              <a:noFill/>
              <a:ln>
                <a:noFill/>
              </a:ln>
              <a:effectLst/>
            </c:spPr>
            <c:txPr>
              <a:bodyPr wrap="square" lIns="38100" tIns="19050" rIns="38100" bIns="19050" anchor="ctr">
                <a:spAutoFit/>
              </a:bodyPr>
              <a:lstStyle/>
              <a:p>
                <a:pPr>
                  <a:defRPr sz="10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Vêtements et accessoires </c:v>
                </c:pt>
                <c:pt idx="1">
                  <c:v>Biens de loisirs et culture </c:v>
                </c:pt>
                <c:pt idx="2">
                  <c:v>Meubles et décoration d'intérieur </c:v>
                </c:pt>
                <c:pt idx="3">
                  <c:v>Bricolage et jardinage </c:v>
                </c:pt>
                <c:pt idx="4">
                  <c:v>Jouets et produits pour enfants </c:v>
                </c:pt>
                <c:pt idx="5">
                  <c:v>Appareils informatiques, électroniques et électriques </c:v>
                </c:pt>
                <c:pt idx="6">
                  <c:v>Produits de nettoyage, équipements automobiles et pièces de rechange </c:v>
                </c:pt>
                <c:pt idx="7">
                  <c:v>Equipements sportifs et activités physiques </c:v>
                </c:pt>
                <c:pt idx="8">
                  <c:v>Bijoux et montres </c:v>
                </c:pt>
              </c:strCache>
            </c:strRef>
          </c:cat>
          <c:val>
            <c:numRef>
              <c:f>Feuil1!$C$2:$C$10</c:f>
              <c:numCache>
                <c:formatCode>0%</c:formatCode>
                <c:ptCount val="9"/>
                <c:pt idx="0">
                  <c:v>0.37</c:v>
                </c:pt>
                <c:pt idx="1">
                  <c:v>0.35</c:v>
                </c:pt>
                <c:pt idx="2">
                  <c:v>0.36</c:v>
                </c:pt>
                <c:pt idx="3">
                  <c:v>0.34</c:v>
                </c:pt>
                <c:pt idx="4">
                  <c:v>0.28999999999999998</c:v>
                </c:pt>
                <c:pt idx="5">
                  <c:v>0.32</c:v>
                </c:pt>
                <c:pt idx="6">
                  <c:v>0.26</c:v>
                </c:pt>
                <c:pt idx="7">
                  <c:v>0.21</c:v>
                </c:pt>
                <c:pt idx="8">
                  <c:v>0.15</c:v>
                </c:pt>
              </c:numCache>
            </c:numRef>
          </c:val>
          <c:extLst>
            <c:ext xmlns:c16="http://schemas.microsoft.com/office/drawing/2014/chart" uri="{C3380CC4-5D6E-409C-BE32-E72D297353CC}">
              <c16:uniqueId val="{0000000B-B248-4D27-8F6A-04B365001608}"/>
            </c:ext>
          </c:extLst>
        </c:ser>
        <c:ser>
          <c:idx val="2"/>
          <c:order val="2"/>
          <c:tx>
            <c:strRef>
              <c:f>Feuil1!$D$1</c:f>
              <c:strCache>
                <c:ptCount val="1"/>
                <c:pt idx="0">
                  <c:v>Rarement </c:v>
                </c:pt>
              </c:strCache>
            </c:strRef>
          </c:tx>
          <c:spPr>
            <a:solidFill>
              <a:schemeClr val="accent4">
                <a:lumMod val="60000"/>
                <a:lumOff val="40000"/>
              </a:schemeClr>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Vêtements et accessoires </c:v>
                </c:pt>
                <c:pt idx="1">
                  <c:v>Biens de loisirs et culture </c:v>
                </c:pt>
                <c:pt idx="2">
                  <c:v>Meubles et décoration d'intérieur </c:v>
                </c:pt>
                <c:pt idx="3">
                  <c:v>Bricolage et jardinage </c:v>
                </c:pt>
                <c:pt idx="4">
                  <c:v>Jouets et produits pour enfants </c:v>
                </c:pt>
                <c:pt idx="5">
                  <c:v>Appareils informatiques, électroniques et électriques </c:v>
                </c:pt>
                <c:pt idx="6">
                  <c:v>Produits de nettoyage, équipements automobiles et pièces de rechange </c:v>
                </c:pt>
                <c:pt idx="7">
                  <c:v>Equipements sportifs et activités physiques </c:v>
                </c:pt>
                <c:pt idx="8">
                  <c:v>Bijoux et montres </c:v>
                </c:pt>
              </c:strCache>
            </c:strRef>
          </c:cat>
          <c:val>
            <c:numRef>
              <c:f>Feuil1!$D$2:$D$10</c:f>
              <c:numCache>
                <c:formatCode>0%</c:formatCode>
                <c:ptCount val="9"/>
                <c:pt idx="0">
                  <c:v>0.18</c:v>
                </c:pt>
                <c:pt idx="1">
                  <c:v>0.19</c:v>
                </c:pt>
                <c:pt idx="2">
                  <c:v>0.21</c:v>
                </c:pt>
                <c:pt idx="3">
                  <c:v>0.2</c:v>
                </c:pt>
                <c:pt idx="4">
                  <c:v>0.15</c:v>
                </c:pt>
                <c:pt idx="5">
                  <c:v>0.21</c:v>
                </c:pt>
                <c:pt idx="6">
                  <c:v>0.21</c:v>
                </c:pt>
                <c:pt idx="7">
                  <c:v>0.16</c:v>
                </c:pt>
                <c:pt idx="8">
                  <c:v>0.14000000000000001</c:v>
                </c:pt>
              </c:numCache>
            </c:numRef>
          </c:val>
          <c:extLst>
            <c:ext xmlns:c16="http://schemas.microsoft.com/office/drawing/2014/chart" uri="{C3380CC4-5D6E-409C-BE32-E72D297353CC}">
              <c16:uniqueId val="{0000000C-B248-4D27-8F6A-04B365001608}"/>
            </c:ext>
          </c:extLst>
        </c:ser>
        <c:ser>
          <c:idx val="3"/>
          <c:order val="3"/>
          <c:tx>
            <c:strRef>
              <c:f>Feuil1!$E$1</c:f>
              <c:strCache>
                <c:ptCount val="1"/>
                <c:pt idx="0">
                  <c:v>Jamais </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Vêtements et accessoires </c:v>
                </c:pt>
                <c:pt idx="1">
                  <c:v>Biens de loisirs et culture </c:v>
                </c:pt>
                <c:pt idx="2">
                  <c:v>Meubles et décoration d'intérieur </c:v>
                </c:pt>
                <c:pt idx="3">
                  <c:v>Bricolage et jardinage </c:v>
                </c:pt>
                <c:pt idx="4">
                  <c:v>Jouets et produits pour enfants </c:v>
                </c:pt>
                <c:pt idx="5">
                  <c:v>Appareils informatiques, électroniques et électriques </c:v>
                </c:pt>
                <c:pt idx="6">
                  <c:v>Produits de nettoyage, équipements automobiles et pièces de rechange </c:v>
                </c:pt>
                <c:pt idx="7">
                  <c:v>Equipements sportifs et activités physiques </c:v>
                </c:pt>
                <c:pt idx="8">
                  <c:v>Bijoux et montres </c:v>
                </c:pt>
              </c:strCache>
            </c:strRef>
          </c:cat>
          <c:val>
            <c:numRef>
              <c:f>Feuil1!$E$2:$E$10</c:f>
              <c:numCache>
                <c:formatCode>0%</c:formatCode>
                <c:ptCount val="9"/>
                <c:pt idx="0">
                  <c:v>0.17</c:v>
                </c:pt>
                <c:pt idx="1">
                  <c:v>0.24</c:v>
                </c:pt>
                <c:pt idx="2">
                  <c:v>0.25</c:v>
                </c:pt>
                <c:pt idx="3">
                  <c:v>0.32</c:v>
                </c:pt>
                <c:pt idx="4">
                  <c:v>0.37</c:v>
                </c:pt>
                <c:pt idx="5">
                  <c:v>0.33</c:v>
                </c:pt>
                <c:pt idx="6">
                  <c:v>0.43</c:v>
                </c:pt>
                <c:pt idx="7">
                  <c:v>0.5</c:v>
                </c:pt>
                <c:pt idx="8">
                  <c:v>0.64</c:v>
                </c:pt>
              </c:numCache>
            </c:numRef>
          </c:val>
          <c:extLst>
            <c:ext xmlns:c16="http://schemas.microsoft.com/office/drawing/2014/chart" uri="{C3380CC4-5D6E-409C-BE32-E72D297353CC}">
              <c16:uniqueId val="{0000000D-B248-4D27-8F6A-04B365001608}"/>
            </c:ext>
          </c:extLst>
        </c:ser>
        <c:dLbls>
          <c:showLegendKey val="0"/>
          <c:showVal val="1"/>
          <c:showCatName val="0"/>
          <c:showSerName val="0"/>
          <c:showPercent val="0"/>
          <c:showBubbleSize val="0"/>
        </c:dLbls>
        <c:gapWidth val="70"/>
        <c:overlap val="100"/>
        <c:axId val="-209807712"/>
        <c:axId val="-209807168"/>
      </c:barChart>
      <c:catAx>
        <c:axId val="-209807712"/>
        <c:scaling>
          <c:orientation val="maxMin"/>
        </c:scaling>
        <c:delete val="0"/>
        <c:axPos val="l"/>
        <c:numFmt formatCode="General" sourceLinked="0"/>
        <c:majorTickMark val="out"/>
        <c:minorTickMark val="none"/>
        <c:tickLblPos val="nextTo"/>
        <c:spPr>
          <a:ln>
            <a:noFill/>
          </a:ln>
        </c:spPr>
        <c:txPr>
          <a:bodyPr/>
          <a:lstStyle/>
          <a:p>
            <a:pPr>
              <a:defRPr sz="900">
                <a:solidFill>
                  <a:schemeClr val="tx1"/>
                </a:solidFill>
              </a:defRPr>
            </a:pPr>
            <a:endParaRPr lang="fr-FR"/>
          </a:p>
        </c:txPr>
        <c:crossAx val="-209807168"/>
        <c:crosses val="autoZero"/>
        <c:auto val="1"/>
        <c:lblAlgn val="ctr"/>
        <c:lblOffset val="100"/>
        <c:noMultiLvlLbl val="0"/>
      </c:catAx>
      <c:valAx>
        <c:axId val="-209807168"/>
        <c:scaling>
          <c:orientation val="minMax"/>
          <c:max val="1"/>
        </c:scaling>
        <c:delete val="1"/>
        <c:axPos val="t"/>
        <c:numFmt formatCode="0%" sourceLinked="1"/>
        <c:majorTickMark val="out"/>
        <c:minorTickMark val="none"/>
        <c:tickLblPos val="nextTo"/>
        <c:crossAx val="-209807712"/>
        <c:crosses val="autoZero"/>
        <c:crossBetween val="between"/>
      </c:valAx>
    </c:plotArea>
    <c:legend>
      <c:legendPos val="b"/>
      <c:layout>
        <c:manualLayout>
          <c:xMode val="edge"/>
          <c:yMode val="edge"/>
          <c:x val="0.47250876020248395"/>
          <c:y val="0.89699287008716"/>
          <c:w val="0.43699929144243749"/>
          <c:h val="6.7667535880918742E-2"/>
        </c:manualLayout>
      </c:layout>
      <c:overlay val="0"/>
      <c:txPr>
        <a:bodyPr/>
        <a:lstStyle/>
        <a:p>
          <a:pPr>
            <a:defRPr sz="10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87331567672981"/>
          <c:y val="2.1374777839629718E-2"/>
          <c:w val="0.57712668432327019"/>
          <c:h val="0.82491866652331169"/>
        </c:manualLayout>
      </c:layout>
      <c:barChart>
        <c:barDir val="bar"/>
        <c:grouping val="percentStacked"/>
        <c:varyColors val="0"/>
        <c:ser>
          <c:idx val="0"/>
          <c:order val="0"/>
          <c:tx>
            <c:strRef>
              <c:f>Feuil1!$B$1</c:f>
              <c:strCache>
                <c:ptCount val="1"/>
                <c:pt idx="0">
                  <c:v>Acheter des produits d'occasion </c:v>
                </c:pt>
              </c:strCache>
            </c:strRef>
          </c:tx>
          <c:spPr>
            <a:solidFill>
              <a:schemeClr val="accent1">
                <a:lumMod val="75000"/>
              </a:schemeClr>
            </a:solidFill>
            <a:ln>
              <a:noFill/>
            </a:ln>
          </c:spPr>
          <c:invertIfNegative val="0"/>
          <c:dPt>
            <c:idx val="5"/>
            <c:invertIfNegative val="0"/>
            <c:bubble3D val="0"/>
            <c:extLst>
              <c:ext xmlns:c16="http://schemas.microsoft.com/office/drawing/2014/chart" uri="{C3380CC4-5D6E-409C-BE32-E72D297353CC}">
                <c16:uniqueId val="{00000000-B248-4D27-8F6A-04B365001608}"/>
              </c:ext>
            </c:extLst>
          </c:dPt>
          <c:dPt>
            <c:idx val="6"/>
            <c:invertIfNegative val="0"/>
            <c:bubble3D val="0"/>
            <c:extLst>
              <c:ext xmlns:c16="http://schemas.microsoft.com/office/drawing/2014/chart" uri="{C3380CC4-5D6E-409C-BE32-E72D297353CC}">
                <c16:uniqueId val="{00000001-B248-4D27-8F6A-04B365001608}"/>
              </c:ext>
            </c:extLst>
          </c:dPt>
          <c:dPt>
            <c:idx val="7"/>
            <c:invertIfNegative val="0"/>
            <c:bubble3D val="0"/>
            <c:extLst>
              <c:ext xmlns:c16="http://schemas.microsoft.com/office/drawing/2014/chart" uri="{C3380CC4-5D6E-409C-BE32-E72D297353CC}">
                <c16:uniqueId val="{00000002-B248-4D27-8F6A-04B365001608}"/>
              </c:ext>
            </c:extLst>
          </c:dPt>
          <c:dPt>
            <c:idx val="11"/>
            <c:invertIfNegative val="0"/>
            <c:bubble3D val="0"/>
            <c:extLst>
              <c:ext xmlns:c16="http://schemas.microsoft.com/office/drawing/2014/chart" uri="{C3380CC4-5D6E-409C-BE32-E72D297353CC}">
                <c16:uniqueId val="{00000003-B248-4D27-8F6A-04B365001608}"/>
              </c:ext>
            </c:extLst>
          </c:dPt>
          <c:dPt>
            <c:idx val="12"/>
            <c:invertIfNegative val="0"/>
            <c:bubble3D val="0"/>
            <c:extLst>
              <c:ext xmlns:c16="http://schemas.microsoft.com/office/drawing/2014/chart" uri="{C3380CC4-5D6E-409C-BE32-E72D297353CC}">
                <c16:uniqueId val="{00000004-B248-4D27-8F6A-04B365001608}"/>
              </c:ext>
            </c:extLst>
          </c:dPt>
          <c:dLbls>
            <c:dLbl>
              <c:idx val="2"/>
              <c:layout>
                <c:manualLayout>
                  <c:x val="-8.3289152941338552E-4"/>
                  <c:y val="3.71399844507183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48-4D27-8F6A-04B365001608}"/>
                </c:ext>
              </c:extLst>
            </c:dLbl>
            <c:dLbl>
              <c:idx val="3"/>
              <c:layout>
                <c:manualLayout>
                  <c:x val="1.427227069408637E-4"/>
                  <c:y val="3.7128293261783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48-4D27-8F6A-04B365001608}"/>
                </c:ext>
              </c:extLst>
            </c:dLbl>
            <c:spPr>
              <a:noFill/>
              <a:ln>
                <a:noFill/>
              </a:ln>
              <a:effectLst/>
            </c:spPr>
            <c:txPr>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Meubles et décoration d'intérieur </c:v>
                </c:pt>
                <c:pt idx="1">
                  <c:v>Bricolage et jardinage </c:v>
                </c:pt>
                <c:pt idx="2">
                  <c:v>Appareils informatiques, électroniques et électriques </c:v>
                </c:pt>
                <c:pt idx="3">
                  <c:v>Vêtements et accessoires </c:v>
                </c:pt>
                <c:pt idx="4">
                  <c:v>Bijoux et montres </c:v>
                </c:pt>
                <c:pt idx="5">
                  <c:v>Equipements sportifs et activités physiques </c:v>
                </c:pt>
                <c:pt idx="6">
                  <c:v>Biens de loisirs et culture </c:v>
                </c:pt>
                <c:pt idx="7">
                  <c:v>Jouets et produits pour enfants </c:v>
                </c:pt>
                <c:pt idx="8">
                  <c:v>Produits de nettoyage, équipements automobiles et pièces de rechange </c:v>
                </c:pt>
              </c:strCache>
            </c:strRef>
          </c:cat>
          <c:val>
            <c:numRef>
              <c:f>Feuil1!$B$2:$B$10</c:f>
              <c:numCache>
                <c:formatCode>0%</c:formatCode>
                <c:ptCount val="9"/>
                <c:pt idx="0">
                  <c:v>0.33</c:v>
                </c:pt>
                <c:pt idx="1">
                  <c:v>0.28999999999999998</c:v>
                </c:pt>
                <c:pt idx="2">
                  <c:v>0.15</c:v>
                </c:pt>
                <c:pt idx="3">
                  <c:v>0.45</c:v>
                </c:pt>
                <c:pt idx="4">
                  <c:v>0.27</c:v>
                </c:pt>
                <c:pt idx="5">
                  <c:v>0.34</c:v>
                </c:pt>
                <c:pt idx="6">
                  <c:v>0.41</c:v>
                </c:pt>
                <c:pt idx="7">
                  <c:v>0.45</c:v>
                </c:pt>
                <c:pt idx="8">
                  <c:v>0.22</c:v>
                </c:pt>
              </c:numCache>
            </c:numRef>
          </c:val>
          <c:extLst>
            <c:ext xmlns:c16="http://schemas.microsoft.com/office/drawing/2014/chart" uri="{C3380CC4-5D6E-409C-BE32-E72D297353CC}">
              <c16:uniqueId val="{00000007-B248-4D27-8F6A-04B365001608}"/>
            </c:ext>
          </c:extLst>
        </c:ser>
        <c:ser>
          <c:idx val="1"/>
          <c:order val="1"/>
          <c:tx>
            <c:strRef>
              <c:f>Feuil1!$C$1</c:f>
              <c:strCache>
                <c:ptCount val="1"/>
                <c:pt idx="0">
                  <c:v>Acheter des produits reconditionnés ou recyclés </c:v>
                </c:pt>
              </c:strCache>
            </c:strRef>
          </c:tx>
          <c:spPr>
            <a:solidFill>
              <a:schemeClr val="tx1"/>
            </a:solidFill>
            <a:ln>
              <a:noFill/>
            </a:ln>
          </c:spPr>
          <c:invertIfNegative val="0"/>
          <c:dPt>
            <c:idx val="5"/>
            <c:invertIfNegative val="0"/>
            <c:bubble3D val="0"/>
            <c:extLst>
              <c:ext xmlns:c16="http://schemas.microsoft.com/office/drawing/2014/chart" uri="{C3380CC4-5D6E-409C-BE32-E72D297353CC}">
                <c16:uniqueId val="{00000008-B248-4D27-8F6A-04B365001608}"/>
              </c:ext>
            </c:extLst>
          </c:dPt>
          <c:dPt>
            <c:idx val="6"/>
            <c:invertIfNegative val="0"/>
            <c:bubble3D val="0"/>
            <c:extLst>
              <c:ext xmlns:c16="http://schemas.microsoft.com/office/drawing/2014/chart" uri="{C3380CC4-5D6E-409C-BE32-E72D297353CC}">
                <c16:uniqueId val="{00000009-B248-4D27-8F6A-04B365001608}"/>
              </c:ext>
            </c:extLst>
          </c:dPt>
          <c:dPt>
            <c:idx val="7"/>
            <c:invertIfNegative val="0"/>
            <c:bubble3D val="0"/>
            <c:extLst>
              <c:ext xmlns:c16="http://schemas.microsoft.com/office/drawing/2014/chart" uri="{C3380CC4-5D6E-409C-BE32-E72D297353CC}">
                <c16:uniqueId val="{0000000A-B248-4D27-8F6A-04B365001608}"/>
              </c:ext>
            </c:extLst>
          </c:dPt>
          <c:dLbls>
            <c:spPr>
              <a:noFill/>
              <a:ln>
                <a:noFill/>
              </a:ln>
              <a:effectLst/>
            </c:spPr>
            <c:txPr>
              <a:bodyPr wrap="square" lIns="38100" tIns="19050" rIns="38100" bIns="19050" anchor="ctr">
                <a:spAutoFit/>
              </a:bodyPr>
              <a:lstStyle/>
              <a:p>
                <a:pPr>
                  <a:defRPr sz="11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Meubles et décoration d'intérieur </c:v>
                </c:pt>
                <c:pt idx="1">
                  <c:v>Bricolage et jardinage </c:v>
                </c:pt>
                <c:pt idx="2">
                  <c:v>Appareils informatiques, électroniques et électriques </c:v>
                </c:pt>
                <c:pt idx="3">
                  <c:v>Vêtements et accessoires </c:v>
                </c:pt>
                <c:pt idx="4">
                  <c:v>Bijoux et montres </c:v>
                </c:pt>
                <c:pt idx="5">
                  <c:v>Equipements sportifs et activités physiques </c:v>
                </c:pt>
                <c:pt idx="6">
                  <c:v>Biens de loisirs et culture </c:v>
                </c:pt>
                <c:pt idx="7">
                  <c:v>Jouets et produits pour enfants </c:v>
                </c:pt>
                <c:pt idx="8">
                  <c:v>Produits de nettoyage, équipements automobiles et pièces de rechange </c:v>
                </c:pt>
              </c:strCache>
            </c:strRef>
          </c:cat>
          <c:val>
            <c:numRef>
              <c:f>Feuil1!$C$2:$C$10</c:f>
              <c:numCache>
                <c:formatCode>0%</c:formatCode>
                <c:ptCount val="9"/>
                <c:pt idx="0">
                  <c:v>0.21</c:v>
                </c:pt>
                <c:pt idx="1">
                  <c:v>0.22</c:v>
                </c:pt>
                <c:pt idx="2">
                  <c:v>0.44</c:v>
                </c:pt>
                <c:pt idx="3">
                  <c:v>0.2</c:v>
                </c:pt>
                <c:pt idx="4">
                  <c:v>0.24</c:v>
                </c:pt>
                <c:pt idx="5">
                  <c:v>0.26</c:v>
                </c:pt>
                <c:pt idx="6">
                  <c:v>0.22</c:v>
                </c:pt>
                <c:pt idx="7">
                  <c:v>0.24</c:v>
                </c:pt>
                <c:pt idx="8">
                  <c:v>0.35</c:v>
                </c:pt>
              </c:numCache>
            </c:numRef>
          </c:val>
          <c:extLst>
            <c:ext xmlns:c16="http://schemas.microsoft.com/office/drawing/2014/chart" uri="{C3380CC4-5D6E-409C-BE32-E72D297353CC}">
              <c16:uniqueId val="{0000000B-B248-4D27-8F6A-04B365001608}"/>
            </c:ext>
          </c:extLst>
        </c:ser>
        <c:ser>
          <c:idx val="2"/>
          <c:order val="2"/>
          <c:tx>
            <c:strRef>
              <c:f>Feuil1!$D$1</c:f>
              <c:strCache>
                <c:ptCount val="1"/>
                <c:pt idx="0">
                  <c:v>Rénover ou réparer des produits </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Meubles et décoration d'intérieur </c:v>
                </c:pt>
                <c:pt idx="1">
                  <c:v>Bricolage et jardinage </c:v>
                </c:pt>
                <c:pt idx="2">
                  <c:v>Appareils informatiques, électroniques et électriques </c:v>
                </c:pt>
                <c:pt idx="3">
                  <c:v>Vêtements et accessoires </c:v>
                </c:pt>
                <c:pt idx="4">
                  <c:v>Bijoux et montres </c:v>
                </c:pt>
                <c:pt idx="5">
                  <c:v>Equipements sportifs et activités physiques </c:v>
                </c:pt>
                <c:pt idx="6">
                  <c:v>Biens de loisirs et culture </c:v>
                </c:pt>
                <c:pt idx="7">
                  <c:v>Jouets et produits pour enfants </c:v>
                </c:pt>
                <c:pt idx="8">
                  <c:v>Produits de nettoyage, équipements automobiles et pièces de rechange </c:v>
                </c:pt>
              </c:strCache>
            </c:strRef>
          </c:cat>
          <c:val>
            <c:numRef>
              <c:f>Feuil1!$D$2:$D$10</c:f>
              <c:numCache>
                <c:formatCode>0%</c:formatCode>
                <c:ptCount val="9"/>
                <c:pt idx="0">
                  <c:v>0.33</c:v>
                </c:pt>
                <c:pt idx="1">
                  <c:v>0.31</c:v>
                </c:pt>
                <c:pt idx="2">
                  <c:v>0.32</c:v>
                </c:pt>
                <c:pt idx="3">
                  <c:v>0.18</c:v>
                </c:pt>
                <c:pt idx="4">
                  <c:v>0.34</c:v>
                </c:pt>
                <c:pt idx="5">
                  <c:v>0.21</c:v>
                </c:pt>
                <c:pt idx="6">
                  <c:v>0.14000000000000001</c:v>
                </c:pt>
                <c:pt idx="7">
                  <c:v>0.17</c:v>
                </c:pt>
                <c:pt idx="8">
                  <c:v>0.27</c:v>
                </c:pt>
              </c:numCache>
            </c:numRef>
          </c:val>
          <c:extLst>
            <c:ext xmlns:c16="http://schemas.microsoft.com/office/drawing/2014/chart" uri="{C3380CC4-5D6E-409C-BE32-E72D297353CC}">
              <c16:uniqueId val="{0000000C-B248-4D27-8F6A-04B365001608}"/>
            </c:ext>
          </c:extLst>
        </c:ser>
        <c:ser>
          <c:idx val="3"/>
          <c:order val="3"/>
          <c:tx>
            <c:strRef>
              <c:f>Feuil1!$E$1</c:f>
              <c:strCache>
                <c:ptCount val="1"/>
                <c:pt idx="0">
                  <c:v>Privilégier des achats locaux </c:v>
                </c:pt>
              </c:strCache>
            </c:strRef>
          </c:tx>
          <c:spPr>
            <a:solidFill>
              <a:srgbClr val="92D050"/>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Meubles et décoration d'intérieur </c:v>
                </c:pt>
                <c:pt idx="1">
                  <c:v>Bricolage et jardinage </c:v>
                </c:pt>
                <c:pt idx="2">
                  <c:v>Appareils informatiques, électroniques et électriques </c:v>
                </c:pt>
                <c:pt idx="3">
                  <c:v>Vêtements et accessoires </c:v>
                </c:pt>
                <c:pt idx="4">
                  <c:v>Bijoux et montres </c:v>
                </c:pt>
                <c:pt idx="5">
                  <c:v>Equipements sportifs et activités physiques </c:v>
                </c:pt>
                <c:pt idx="6">
                  <c:v>Biens de loisirs et culture </c:v>
                </c:pt>
                <c:pt idx="7">
                  <c:v>Jouets et produits pour enfants </c:v>
                </c:pt>
                <c:pt idx="8">
                  <c:v>Produits de nettoyage, équipements automobiles et pièces de rechange </c:v>
                </c:pt>
              </c:strCache>
            </c:strRef>
          </c:cat>
          <c:val>
            <c:numRef>
              <c:f>Feuil1!$E$2:$E$10</c:f>
              <c:numCache>
                <c:formatCode>0%</c:formatCode>
                <c:ptCount val="9"/>
                <c:pt idx="0">
                  <c:v>0.13</c:v>
                </c:pt>
                <c:pt idx="1">
                  <c:v>0.18</c:v>
                </c:pt>
                <c:pt idx="2">
                  <c:v>0.09</c:v>
                </c:pt>
                <c:pt idx="3">
                  <c:v>0.17</c:v>
                </c:pt>
                <c:pt idx="4">
                  <c:v>0.15</c:v>
                </c:pt>
                <c:pt idx="5">
                  <c:v>0.19</c:v>
                </c:pt>
                <c:pt idx="6">
                  <c:v>0.23</c:v>
                </c:pt>
                <c:pt idx="7">
                  <c:v>0.14000000000000001</c:v>
                </c:pt>
                <c:pt idx="8">
                  <c:v>0.16</c:v>
                </c:pt>
              </c:numCache>
            </c:numRef>
          </c:val>
          <c:extLst>
            <c:ext xmlns:c16="http://schemas.microsoft.com/office/drawing/2014/chart" uri="{C3380CC4-5D6E-409C-BE32-E72D297353CC}">
              <c16:uniqueId val="{0000000D-B248-4D27-8F6A-04B365001608}"/>
            </c:ext>
          </c:extLst>
        </c:ser>
        <c:dLbls>
          <c:showLegendKey val="0"/>
          <c:showVal val="1"/>
          <c:showCatName val="0"/>
          <c:showSerName val="0"/>
          <c:showPercent val="0"/>
          <c:showBubbleSize val="0"/>
        </c:dLbls>
        <c:gapWidth val="68"/>
        <c:overlap val="98"/>
        <c:axId val="-209807712"/>
        <c:axId val="-209807168"/>
      </c:barChart>
      <c:catAx>
        <c:axId val="-209807712"/>
        <c:scaling>
          <c:orientation val="maxMin"/>
        </c:scaling>
        <c:delete val="0"/>
        <c:axPos val="l"/>
        <c:numFmt formatCode="General" sourceLinked="0"/>
        <c:majorTickMark val="out"/>
        <c:minorTickMark val="none"/>
        <c:tickLblPos val="nextTo"/>
        <c:spPr>
          <a:ln>
            <a:noFill/>
          </a:ln>
        </c:spPr>
        <c:txPr>
          <a:bodyPr/>
          <a:lstStyle/>
          <a:p>
            <a:pPr>
              <a:defRPr sz="1000">
                <a:solidFill>
                  <a:schemeClr val="tx1"/>
                </a:solidFill>
              </a:defRPr>
            </a:pPr>
            <a:endParaRPr lang="fr-FR"/>
          </a:p>
        </c:txPr>
        <c:crossAx val="-209807168"/>
        <c:crosses val="autoZero"/>
        <c:auto val="1"/>
        <c:lblAlgn val="ctr"/>
        <c:lblOffset val="100"/>
        <c:noMultiLvlLbl val="0"/>
      </c:catAx>
      <c:valAx>
        <c:axId val="-209807168"/>
        <c:scaling>
          <c:orientation val="minMax"/>
          <c:max val="1"/>
        </c:scaling>
        <c:delete val="1"/>
        <c:axPos val="t"/>
        <c:numFmt formatCode="0%" sourceLinked="1"/>
        <c:majorTickMark val="out"/>
        <c:minorTickMark val="none"/>
        <c:tickLblPos val="nextTo"/>
        <c:crossAx val="-209807712"/>
        <c:crosses val="autoZero"/>
        <c:crossBetween val="between"/>
      </c:valAx>
    </c:plotArea>
    <c:legend>
      <c:legendPos val="b"/>
      <c:layout>
        <c:manualLayout>
          <c:xMode val="edge"/>
          <c:yMode val="edge"/>
          <c:x val="0.13785124713654451"/>
          <c:y val="0.89699281294326583"/>
          <c:w val="0.86214863271426867"/>
          <c:h val="0.10300718705673435"/>
        </c:manualLayout>
      </c:layout>
      <c:overlay val="0"/>
      <c:txPr>
        <a:bodyPr/>
        <a:lstStyle/>
        <a:p>
          <a:pPr>
            <a:defRPr sz="1000">
              <a:solidFill>
                <a:schemeClr val="accent6">
                  <a:lumMod val="75000"/>
                </a:schemeClr>
              </a:solidFill>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1845545392033"/>
          <c:y val="0.11010840897993356"/>
          <c:w val="0.57705412797451505"/>
          <c:h val="0.71300402803313112"/>
        </c:manualLayout>
      </c:layout>
      <c:doughnutChart>
        <c:varyColors val="1"/>
        <c:ser>
          <c:idx val="0"/>
          <c:order val="0"/>
          <c:tx>
            <c:strRef>
              <c:f>Feuil1!$B$1</c:f>
              <c:strCache>
                <c:ptCount val="1"/>
                <c:pt idx="0">
                  <c:v>Ventes</c:v>
                </c:pt>
              </c:strCache>
            </c:strRef>
          </c:tx>
          <c:dPt>
            <c:idx val="0"/>
            <c:bubble3D val="0"/>
            <c:spPr>
              <a:solidFill>
                <a:schemeClr val="accent1"/>
              </a:solidFill>
            </c:spPr>
            <c:extLst>
              <c:ext xmlns:c16="http://schemas.microsoft.com/office/drawing/2014/chart" uri="{C3380CC4-5D6E-409C-BE32-E72D297353CC}">
                <c16:uniqueId val="{00000001-E00A-41F5-956F-C080F1801212}"/>
              </c:ext>
            </c:extLst>
          </c:dPt>
          <c:dPt>
            <c:idx val="1"/>
            <c:bubble3D val="0"/>
            <c:spPr>
              <a:solidFill>
                <a:schemeClr val="accent1">
                  <a:lumMod val="60000"/>
                  <a:lumOff val="40000"/>
                </a:schemeClr>
              </a:solidFill>
            </c:spPr>
            <c:extLst>
              <c:ext xmlns:c16="http://schemas.microsoft.com/office/drawing/2014/chart" uri="{C3380CC4-5D6E-409C-BE32-E72D297353CC}">
                <c16:uniqueId val="{00000003-E00A-41F5-956F-C080F1801212}"/>
              </c:ext>
            </c:extLst>
          </c:dPt>
          <c:dPt>
            <c:idx val="2"/>
            <c:bubble3D val="0"/>
            <c:spPr>
              <a:solidFill>
                <a:schemeClr val="accent4">
                  <a:lumMod val="60000"/>
                  <a:lumOff val="40000"/>
                </a:schemeClr>
              </a:solidFill>
            </c:spPr>
            <c:extLst>
              <c:ext xmlns:c16="http://schemas.microsoft.com/office/drawing/2014/chart" uri="{C3380CC4-5D6E-409C-BE32-E72D297353CC}">
                <c16:uniqueId val="{00000005-E00A-41F5-956F-C080F1801212}"/>
              </c:ext>
            </c:extLst>
          </c:dPt>
          <c:dPt>
            <c:idx val="3"/>
            <c:bubble3D val="0"/>
            <c:spPr>
              <a:solidFill>
                <a:schemeClr val="accent4"/>
              </a:solidFill>
            </c:spPr>
            <c:extLst>
              <c:ext xmlns:c16="http://schemas.microsoft.com/office/drawing/2014/chart" uri="{C3380CC4-5D6E-409C-BE32-E72D297353CC}">
                <c16:uniqueId val="{00000007-E00A-41F5-956F-C080F1801212}"/>
              </c:ext>
            </c:extLst>
          </c:dPt>
          <c:dPt>
            <c:idx val="4"/>
            <c:bubble3D val="0"/>
            <c:spPr>
              <a:solidFill>
                <a:schemeClr val="accent6"/>
              </a:solidFill>
            </c:spPr>
            <c:extLst>
              <c:ext xmlns:c16="http://schemas.microsoft.com/office/drawing/2014/chart" uri="{C3380CC4-5D6E-409C-BE32-E72D297353CC}">
                <c16:uniqueId val="{00000009-E00A-41F5-956F-C080F1801212}"/>
              </c:ext>
            </c:extLst>
          </c:dPt>
          <c:dLbls>
            <c:dLbl>
              <c:idx val="3"/>
              <c:layout>
                <c:manualLayout>
                  <c:x val="3.5702742540711513E-4"/>
                  <c:y val="6.89845488547347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0A-41F5-956F-C080F1801212}"/>
                </c:ext>
              </c:extLst>
            </c:dLbl>
            <c:spPr>
              <a:noFill/>
              <a:ln>
                <a:noFill/>
              </a:ln>
              <a:effectLst/>
            </c:spPr>
            <c:txPr>
              <a:bodyPr wrap="square" lIns="38100" tIns="19050" rIns="38100" bIns="19050" anchor="ctr">
                <a:spAutoFit/>
              </a:bodyPr>
              <a:lstStyle/>
              <a:p>
                <a:pPr>
                  <a:defRPr sz="1400" b="1">
                    <a:solidFill>
                      <a:schemeClr val="bg1"/>
                    </a:solidFill>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Oui, certainement </c:v>
                </c:pt>
                <c:pt idx="1">
                  <c:v>Oui, probablement </c:v>
                </c:pt>
                <c:pt idx="2">
                  <c:v>Non, probablement pas </c:v>
                </c:pt>
                <c:pt idx="3">
                  <c:v>Non, certainement pas </c:v>
                </c:pt>
              </c:strCache>
            </c:strRef>
          </c:cat>
          <c:val>
            <c:numRef>
              <c:f>Feuil1!$B$2:$B$5</c:f>
              <c:numCache>
                <c:formatCode>0%</c:formatCode>
                <c:ptCount val="4"/>
                <c:pt idx="0">
                  <c:v>0.32</c:v>
                </c:pt>
                <c:pt idx="1">
                  <c:v>0.47</c:v>
                </c:pt>
                <c:pt idx="2">
                  <c:v>0.16</c:v>
                </c:pt>
                <c:pt idx="3">
                  <c:v>0.05</c:v>
                </c:pt>
              </c:numCache>
            </c:numRef>
          </c:val>
          <c:extLst>
            <c:ext xmlns:c16="http://schemas.microsoft.com/office/drawing/2014/chart" uri="{C3380CC4-5D6E-409C-BE32-E72D297353CC}">
              <c16:uniqueId val="{0000000A-E00A-41F5-956F-C080F1801212}"/>
            </c:ext>
          </c:extLst>
        </c:ser>
        <c:dLbls>
          <c:showLegendKey val="0"/>
          <c:showVal val="1"/>
          <c:showCatName val="0"/>
          <c:showSerName val="0"/>
          <c:showPercent val="0"/>
          <c:showBubbleSize val="0"/>
          <c:showLeaderLines val="1"/>
        </c:dLbls>
        <c:firstSliceAng val="134"/>
        <c:holeSize val="60"/>
      </c:doughnutChart>
    </c:plotArea>
    <c:legend>
      <c:legendPos val="r"/>
      <c:layout>
        <c:manualLayout>
          <c:xMode val="edge"/>
          <c:yMode val="edge"/>
          <c:x val="0.21014614934568324"/>
          <c:y val="0.89055636544869632"/>
          <c:w val="0.56590247981877118"/>
          <c:h val="9.9824224854837787E-2"/>
        </c:manualLayout>
      </c:layout>
      <c:overlay val="0"/>
      <c:txPr>
        <a:bodyPr/>
        <a:lstStyle/>
        <a:p>
          <a:pPr>
            <a:defRPr sz="1000"/>
          </a:pPr>
          <a:endParaRPr lang="fr-FR"/>
        </a:p>
      </c:txPr>
    </c:legend>
    <c:plotVisOnly val="1"/>
    <c:dispBlanksAs val="zero"/>
    <c:showDLblsOverMax val="0"/>
  </c:chart>
  <c:spPr>
    <a:ln>
      <a:noFill/>
    </a:ln>
  </c:spPr>
  <c:txPr>
    <a:bodyPr/>
    <a:lstStyle/>
    <a:p>
      <a:pPr>
        <a:defRPr sz="1800"/>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45659" cy="496332"/>
          </a:xfrm>
          <a:prstGeom prst="rect">
            <a:avLst/>
          </a:prstGeom>
        </p:spPr>
        <p:txBody>
          <a:bodyPr vert="horz" lIns="91434" tIns="45717" rIns="91434" bIns="45717" rtlCol="0"/>
          <a:lstStyle>
            <a:lvl1pPr algn="l">
              <a:defRPr sz="1200"/>
            </a:lvl1pPr>
          </a:lstStyle>
          <a:p>
            <a:endParaRPr lang="fr-FR" dirty="0"/>
          </a:p>
        </p:txBody>
      </p:sp>
      <p:sp>
        <p:nvSpPr>
          <p:cNvPr id="3" name="Espace réservé de la date 2"/>
          <p:cNvSpPr>
            <a:spLocks noGrp="1"/>
          </p:cNvSpPr>
          <p:nvPr>
            <p:ph type="dt" sz="quarter" idx="1"/>
          </p:nvPr>
        </p:nvSpPr>
        <p:spPr>
          <a:xfrm>
            <a:off x="3850445" y="1"/>
            <a:ext cx="2945659" cy="496332"/>
          </a:xfrm>
          <a:prstGeom prst="rect">
            <a:avLst/>
          </a:prstGeom>
        </p:spPr>
        <p:txBody>
          <a:bodyPr vert="horz" lIns="91434" tIns="45717" rIns="91434" bIns="45717" rtlCol="0"/>
          <a:lstStyle>
            <a:lvl1pPr algn="r">
              <a:defRPr sz="1200"/>
            </a:lvl1pPr>
          </a:lstStyle>
          <a:p>
            <a:fld id="{DBEB8FFA-537E-4E30-9C71-EB6FC0243EA2}" type="datetimeFigureOut">
              <a:rPr lang="fr-FR" smtClean="0"/>
              <a:pPr/>
              <a:t>22/09/2023</a:t>
            </a:fld>
            <a:endParaRPr lang="fr-FR" dirty="0"/>
          </a:p>
        </p:txBody>
      </p:sp>
      <p:sp>
        <p:nvSpPr>
          <p:cNvPr id="4" name="Espace réservé du pied de page 3"/>
          <p:cNvSpPr>
            <a:spLocks noGrp="1"/>
          </p:cNvSpPr>
          <p:nvPr>
            <p:ph type="ftr" sz="quarter" idx="2"/>
          </p:nvPr>
        </p:nvSpPr>
        <p:spPr>
          <a:xfrm>
            <a:off x="2" y="9428584"/>
            <a:ext cx="2945659" cy="496332"/>
          </a:xfrm>
          <a:prstGeom prst="rect">
            <a:avLst/>
          </a:prstGeom>
        </p:spPr>
        <p:txBody>
          <a:bodyPr vert="horz" lIns="91434" tIns="45717" rIns="91434" bIns="45717"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5" y="9428584"/>
            <a:ext cx="2945659" cy="496332"/>
          </a:xfrm>
          <a:prstGeom prst="rect">
            <a:avLst/>
          </a:prstGeom>
        </p:spPr>
        <p:txBody>
          <a:bodyPr vert="horz" lIns="91434" tIns="45717" rIns="91434" bIns="45717" rtlCol="0" anchor="b"/>
          <a:lstStyle>
            <a:lvl1pPr algn="r">
              <a:defRPr sz="1200"/>
            </a:lvl1pPr>
          </a:lstStyle>
          <a:p>
            <a:fld id="{6D54B32C-D933-494C-B3B5-371E584BA2C6}" type="slidenum">
              <a:rPr lang="fr-FR" smtClean="0"/>
              <a:pPr/>
              <a:t>‹N°›</a:t>
            </a:fld>
            <a:endParaRPr lang="fr-FR" dirty="0"/>
          </a:p>
        </p:txBody>
      </p:sp>
    </p:spTree>
    <p:extLst>
      <p:ext uri="{BB962C8B-B14F-4D97-AF65-F5344CB8AC3E}">
        <p14:creationId xmlns:p14="http://schemas.microsoft.com/office/powerpoint/2010/main" val="417047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34" tIns="45717" rIns="91434" bIns="45717" rtlCol="0"/>
          <a:lstStyle>
            <a:lvl1pPr algn="l">
              <a:defRPr sz="1200"/>
            </a:lvl1pPr>
          </a:lstStyle>
          <a:p>
            <a:endParaRPr lang="en-GB" dirty="0"/>
          </a:p>
        </p:txBody>
      </p:sp>
      <p:sp>
        <p:nvSpPr>
          <p:cNvPr id="3" name="Date Placeholder 2"/>
          <p:cNvSpPr>
            <a:spLocks noGrp="1"/>
          </p:cNvSpPr>
          <p:nvPr>
            <p:ph type="dt" idx="1"/>
          </p:nvPr>
        </p:nvSpPr>
        <p:spPr>
          <a:xfrm>
            <a:off x="3850445" y="1"/>
            <a:ext cx="2945659" cy="496332"/>
          </a:xfrm>
          <a:prstGeom prst="rect">
            <a:avLst/>
          </a:prstGeom>
        </p:spPr>
        <p:txBody>
          <a:bodyPr vert="horz" lIns="91434" tIns="45717" rIns="91434" bIns="45717" rtlCol="0"/>
          <a:lstStyle>
            <a:lvl1pPr algn="r">
              <a:defRPr sz="1200"/>
            </a:lvl1pPr>
          </a:lstStyle>
          <a:p>
            <a:fld id="{BDB041C0-46EE-7D43-8806-0F6427993E7E}" type="datetimeFigureOut">
              <a:rPr lang="en-US" smtClean="0"/>
              <a:pPr/>
              <a:t>9/22/2023</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4" tIns="45717" rIns="91434" bIns="45717"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34" tIns="45717" rIns="91434" bIns="4571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2" y="9428584"/>
            <a:ext cx="2945659" cy="496332"/>
          </a:xfrm>
          <a:prstGeom prst="rect">
            <a:avLst/>
          </a:prstGeom>
        </p:spPr>
        <p:txBody>
          <a:bodyPr vert="horz" lIns="91434" tIns="45717" rIns="91434" bIns="4571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1434" tIns="45717" rIns="91434" bIns="45717" rtlCol="0" anchor="b"/>
          <a:lstStyle>
            <a:lvl1pPr algn="r">
              <a:defRPr sz="1200"/>
            </a:lvl1pPr>
          </a:lstStyle>
          <a:p>
            <a:fld id="{6C646C6B-6B5B-B846-B904-783F27D5E183}" type="slidenum">
              <a:rPr lang="en-GB" smtClean="0"/>
              <a:pPr/>
              <a:t>‹N°›</a:t>
            </a:fld>
            <a:endParaRPr lang="en-GB" dirty="0"/>
          </a:p>
        </p:txBody>
      </p:sp>
    </p:spTree>
    <p:extLst>
      <p:ext uri="{BB962C8B-B14F-4D97-AF65-F5344CB8AC3E}">
        <p14:creationId xmlns:p14="http://schemas.microsoft.com/office/powerpoint/2010/main" val="12453820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4</a:t>
            </a:fld>
            <a:endParaRPr lang="en-GB" dirty="0"/>
          </a:p>
        </p:txBody>
      </p:sp>
    </p:spTree>
    <p:extLst>
      <p:ext uri="{BB962C8B-B14F-4D97-AF65-F5344CB8AC3E}">
        <p14:creationId xmlns:p14="http://schemas.microsoft.com/office/powerpoint/2010/main" val="123376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18</a:t>
            </a:fld>
            <a:endParaRPr lang="en-GB" dirty="0"/>
          </a:p>
        </p:txBody>
      </p:sp>
    </p:spTree>
    <p:extLst>
      <p:ext uri="{BB962C8B-B14F-4D97-AF65-F5344CB8AC3E}">
        <p14:creationId xmlns:p14="http://schemas.microsoft.com/office/powerpoint/2010/main" val="90807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20</a:t>
            </a:fld>
            <a:endParaRPr lang="en-GB" dirty="0"/>
          </a:p>
        </p:txBody>
      </p:sp>
    </p:spTree>
    <p:extLst>
      <p:ext uri="{BB962C8B-B14F-4D97-AF65-F5344CB8AC3E}">
        <p14:creationId xmlns:p14="http://schemas.microsoft.com/office/powerpoint/2010/main" val="4196842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22</a:t>
            </a:fld>
            <a:endParaRPr lang="en-GB" dirty="0"/>
          </a:p>
        </p:txBody>
      </p:sp>
    </p:spTree>
    <p:extLst>
      <p:ext uri="{BB962C8B-B14F-4D97-AF65-F5344CB8AC3E}">
        <p14:creationId xmlns:p14="http://schemas.microsoft.com/office/powerpoint/2010/main" val="184034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24</a:t>
            </a:fld>
            <a:endParaRPr lang="en-GB" dirty="0"/>
          </a:p>
        </p:txBody>
      </p:sp>
    </p:spTree>
    <p:extLst>
      <p:ext uri="{BB962C8B-B14F-4D97-AF65-F5344CB8AC3E}">
        <p14:creationId xmlns:p14="http://schemas.microsoft.com/office/powerpoint/2010/main" val="1216805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27</a:t>
            </a:fld>
            <a:endParaRPr lang="en-GB" dirty="0"/>
          </a:p>
        </p:txBody>
      </p:sp>
    </p:spTree>
    <p:extLst>
      <p:ext uri="{BB962C8B-B14F-4D97-AF65-F5344CB8AC3E}">
        <p14:creationId xmlns:p14="http://schemas.microsoft.com/office/powerpoint/2010/main" val="341110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28</a:t>
            </a:fld>
            <a:endParaRPr lang="en-GB" dirty="0"/>
          </a:p>
        </p:txBody>
      </p:sp>
    </p:spTree>
    <p:extLst>
      <p:ext uri="{BB962C8B-B14F-4D97-AF65-F5344CB8AC3E}">
        <p14:creationId xmlns:p14="http://schemas.microsoft.com/office/powerpoint/2010/main" val="1826413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29</a:t>
            </a:fld>
            <a:endParaRPr lang="en-GB" dirty="0"/>
          </a:p>
        </p:txBody>
      </p:sp>
    </p:spTree>
    <p:extLst>
      <p:ext uri="{BB962C8B-B14F-4D97-AF65-F5344CB8AC3E}">
        <p14:creationId xmlns:p14="http://schemas.microsoft.com/office/powerpoint/2010/main" val="361757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6</a:t>
            </a:fld>
            <a:endParaRPr lang="en-GB" dirty="0"/>
          </a:p>
        </p:txBody>
      </p:sp>
    </p:spTree>
    <p:extLst>
      <p:ext uri="{BB962C8B-B14F-4D97-AF65-F5344CB8AC3E}">
        <p14:creationId xmlns:p14="http://schemas.microsoft.com/office/powerpoint/2010/main" val="12300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7</a:t>
            </a:fld>
            <a:endParaRPr lang="en-GB" dirty="0"/>
          </a:p>
        </p:txBody>
      </p:sp>
    </p:spTree>
    <p:extLst>
      <p:ext uri="{BB962C8B-B14F-4D97-AF65-F5344CB8AC3E}">
        <p14:creationId xmlns:p14="http://schemas.microsoft.com/office/powerpoint/2010/main" val="1147419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10</a:t>
            </a:fld>
            <a:endParaRPr lang="en-GB" dirty="0"/>
          </a:p>
        </p:txBody>
      </p:sp>
    </p:spTree>
    <p:extLst>
      <p:ext uri="{BB962C8B-B14F-4D97-AF65-F5344CB8AC3E}">
        <p14:creationId xmlns:p14="http://schemas.microsoft.com/office/powerpoint/2010/main" val="418205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12</a:t>
            </a:fld>
            <a:endParaRPr lang="en-GB" dirty="0"/>
          </a:p>
        </p:txBody>
      </p:sp>
    </p:spTree>
    <p:extLst>
      <p:ext uri="{BB962C8B-B14F-4D97-AF65-F5344CB8AC3E}">
        <p14:creationId xmlns:p14="http://schemas.microsoft.com/office/powerpoint/2010/main" val="304712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13</a:t>
            </a:fld>
            <a:endParaRPr lang="en-GB" dirty="0"/>
          </a:p>
        </p:txBody>
      </p:sp>
    </p:spTree>
    <p:extLst>
      <p:ext uri="{BB962C8B-B14F-4D97-AF65-F5344CB8AC3E}">
        <p14:creationId xmlns:p14="http://schemas.microsoft.com/office/powerpoint/2010/main" val="81423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15</a:t>
            </a:fld>
            <a:endParaRPr lang="en-GB" dirty="0"/>
          </a:p>
        </p:txBody>
      </p:sp>
    </p:spTree>
    <p:extLst>
      <p:ext uri="{BB962C8B-B14F-4D97-AF65-F5344CB8AC3E}">
        <p14:creationId xmlns:p14="http://schemas.microsoft.com/office/powerpoint/2010/main" val="210274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16</a:t>
            </a:fld>
            <a:endParaRPr lang="en-GB" dirty="0"/>
          </a:p>
        </p:txBody>
      </p:sp>
    </p:spTree>
    <p:extLst>
      <p:ext uri="{BB962C8B-B14F-4D97-AF65-F5344CB8AC3E}">
        <p14:creationId xmlns:p14="http://schemas.microsoft.com/office/powerpoint/2010/main" val="308745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646C6B-6B5B-B846-B904-783F27D5E183}" type="slidenum">
              <a:rPr lang="en-GB" smtClean="0"/>
              <a:pPr/>
              <a:t>17</a:t>
            </a:fld>
            <a:endParaRPr lang="en-GB" dirty="0"/>
          </a:p>
        </p:txBody>
      </p:sp>
    </p:spTree>
    <p:extLst>
      <p:ext uri="{BB962C8B-B14F-4D97-AF65-F5344CB8AC3E}">
        <p14:creationId xmlns:p14="http://schemas.microsoft.com/office/powerpoint/2010/main" val="394956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emf"/></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Master" Target="../slideMasters/slideMaster2.xml"/><Relationship Id="rId4" Type="http://schemas.openxmlformats.org/officeDocument/2006/relationships/image" Target="../media/image13.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Master" Target="../slideMasters/slideMaster3.xml"/><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2A234B-17AC-8B4E-BFDA-D269083AFF8A}"/>
              </a:ext>
            </a:extLst>
          </p:cNvPr>
          <p:cNvSpPr/>
          <p:nvPr userDrawn="1"/>
        </p:nvSpPr>
        <p:spPr>
          <a:xfrm>
            <a:off x="8628895" y="0"/>
            <a:ext cx="51510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space réservé du texte 14">
            <a:extLst>
              <a:ext uri="{FF2B5EF4-FFF2-40B4-BE49-F238E27FC236}">
                <a16:creationId xmlns:a16="http://schemas.microsoft.com/office/drawing/2014/main" id="{B951C8E1-9290-534D-9B87-5EFCDF8AD0EE}"/>
              </a:ext>
            </a:extLst>
          </p:cNvPr>
          <p:cNvSpPr>
            <a:spLocks noGrp="1"/>
          </p:cNvSpPr>
          <p:nvPr>
            <p:ph type="body" sz="quarter" idx="10" hasCustomPrompt="1"/>
          </p:nvPr>
        </p:nvSpPr>
        <p:spPr>
          <a:xfrm>
            <a:off x="2359408" y="1456303"/>
            <a:ext cx="4687887" cy="662778"/>
          </a:xfrm>
        </p:spPr>
        <p:txBody>
          <a:bodyPr/>
          <a:lstStyle>
            <a:lvl1pPr algn="ctr">
              <a:defRPr sz="4400"/>
            </a:lvl1pPr>
          </a:lstStyle>
          <a:p>
            <a:pPr lvl="0"/>
            <a:r>
              <a:rPr lang="fr-FR"/>
              <a:t>TITRE DE L’ÉTUDE</a:t>
            </a:r>
          </a:p>
        </p:txBody>
      </p:sp>
      <p:sp>
        <p:nvSpPr>
          <p:cNvPr id="19" name="Espace réservé du texte 18">
            <a:extLst>
              <a:ext uri="{FF2B5EF4-FFF2-40B4-BE49-F238E27FC236}">
                <a16:creationId xmlns:a16="http://schemas.microsoft.com/office/drawing/2014/main" id="{94012CEB-7088-D649-8CC5-29CCE7BF0DC7}"/>
              </a:ext>
            </a:extLst>
          </p:cNvPr>
          <p:cNvSpPr>
            <a:spLocks noGrp="1"/>
          </p:cNvSpPr>
          <p:nvPr>
            <p:ph type="body" sz="quarter" idx="11" hasCustomPrompt="1"/>
          </p:nvPr>
        </p:nvSpPr>
        <p:spPr>
          <a:xfrm>
            <a:off x="6184539" y="4721285"/>
            <a:ext cx="1702522" cy="210773"/>
          </a:xfrm>
        </p:spPr>
        <p:txBody>
          <a:bodyPr/>
          <a:lstStyle>
            <a:lvl1pPr>
              <a:defRPr sz="1000"/>
            </a:lvl1pPr>
            <a:lvl2pPr>
              <a:defRPr sz="600"/>
            </a:lvl2pPr>
            <a:lvl3pPr>
              <a:defRPr sz="500"/>
            </a:lvl3pPr>
            <a:lvl4pPr>
              <a:defRPr sz="500"/>
            </a:lvl4pPr>
            <a:lvl5pPr>
              <a:defRPr sz="500"/>
            </a:lvl5pPr>
          </a:lstStyle>
          <a:p>
            <a:r>
              <a:rPr lang="fr-FR" sz="1000" b="1">
                <a:solidFill>
                  <a:sysClr val="windowText" lastClr="000000"/>
                </a:solidFill>
                <a:latin typeface="Century Gothic" panose="020B0502020202020204" pitchFamily="34" charset="0"/>
              </a:rPr>
              <a:t>Mois Année / Étude </a:t>
            </a:r>
            <a:r>
              <a:rPr lang="fr-FR" sz="1000" b="1" err="1">
                <a:solidFill>
                  <a:sysClr val="windowText" lastClr="000000"/>
                </a:solidFill>
                <a:latin typeface="Century Gothic" panose="020B0502020202020204" pitchFamily="34" charset="0"/>
              </a:rPr>
              <a:t>n°XX</a:t>
            </a:r>
            <a:endParaRPr lang="fr-FR" sz="1000" b="1">
              <a:solidFill>
                <a:sysClr val="windowText" lastClr="000000"/>
              </a:solidFill>
              <a:latin typeface="Century Gothic" panose="020B0502020202020204" pitchFamily="34" charset="0"/>
            </a:endParaRPr>
          </a:p>
        </p:txBody>
      </p:sp>
      <p:sp>
        <p:nvSpPr>
          <p:cNvPr id="21" name="Espace réservé pour une image  20">
            <a:extLst>
              <a:ext uri="{FF2B5EF4-FFF2-40B4-BE49-F238E27FC236}">
                <a16:creationId xmlns:a16="http://schemas.microsoft.com/office/drawing/2014/main" id="{C3037028-3063-8A4F-8640-57C497E32078}"/>
              </a:ext>
            </a:extLst>
          </p:cNvPr>
          <p:cNvSpPr>
            <a:spLocks noGrp="1"/>
          </p:cNvSpPr>
          <p:nvPr>
            <p:ph type="pic" sz="quarter" idx="12" hasCustomPrompt="1"/>
          </p:nvPr>
        </p:nvSpPr>
        <p:spPr>
          <a:xfrm>
            <a:off x="3595378" y="2567831"/>
            <a:ext cx="1955800" cy="630238"/>
          </a:xfrm>
          <a:ln w="12700">
            <a:noFill/>
          </a:ln>
        </p:spPr>
        <p:txBody>
          <a:bodyPr anchor="ctr"/>
          <a:lstStyle>
            <a:lvl1pPr algn="ctr">
              <a:defRPr>
                <a:ln>
                  <a:noFill/>
                </a:ln>
              </a:defRPr>
            </a:lvl1pPr>
          </a:lstStyle>
          <a:p>
            <a:r>
              <a:rPr lang="fr-FR" dirty="0"/>
              <a:t>LOGO CLIENT</a:t>
            </a:r>
          </a:p>
        </p:txBody>
      </p:sp>
      <p:sp>
        <p:nvSpPr>
          <p:cNvPr id="23" name="Espace réservé du texte 22">
            <a:extLst>
              <a:ext uri="{FF2B5EF4-FFF2-40B4-BE49-F238E27FC236}">
                <a16:creationId xmlns:a16="http://schemas.microsoft.com/office/drawing/2014/main" id="{7D54E6A2-E200-F747-B02C-AC7767DDCA5A}"/>
              </a:ext>
            </a:extLst>
          </p:cNvPr>
          <p:cNvSpPr>
            <a:spLocks noGrp="1"/>
          </p:cNvSpPr>
          <p:nvPr>
            <p:ph type="body" sz="quarter" idx="13" hasCustomPrompt="1"/>
          </p:nvPr>
        </p:nvSpPr>
        <p:spPr>
          <a:xfrm>
            <a:off x="638175" y="3989388"/>
            <a:ext cx="1827213" cy="211551"/>
          </a:xfrm>
        </p:spPr>
        <p:txBody>
          <a:bodyPr/>
          <a:lstStyle>
            <a:lvl1pPr>
              <a:defRPr b="1" i="0">
                <a:latin typeface="Century Gothic" panose="020B0502020202020204" pitchFamily="34" charset="0"/>
              </a:defRPr>
            </a:lvl1pPr>
            <a:lvl2pPr marL="0" indent="0">
              <a:lnSpc>
                <a:spcPct val="100000"/>
              </a:lnSpc>
              <a:buNone/>
              <a:defRPr/>
            </a:lvl2pPr>
          </a:lstStyle>
          <a:p>
            <a:pPr lvl="0"/>
            <a:r>
              <a:rPr lang="fr-FR"/>
              <a:t>Vos contacts :</a:t>
            </a:r>
            <a:endParaRPr lang="fr-FR" sz="900" b="1">
              <a:solidFill>
                <a:sysClr val="windowText" lastClr="000000"/>
              </a:solidFill>
              <a:latin typeface="Century Gothic" panose="020B0502020202020204" pitchFamily="34" charset="0"/>
            </a:endParaRPr>
          </a:p>
        </p:txBody>
      </p:sp>
      <p:sp>
        <p:nvSpPr>
          <p:cNvPr id="31" name="Espace réservé du texte 30">
            <a:extLst>
              <a:ext uri="{FF2B5EF4-FFF2-40B4-BE49-F238E27FC236}">
                <a16:creationId xmlns:a16="http://schemas.microsoft.com/office/drawing/2014/main" id="{62BD288D-F114-6941-B879-9112538812DB}"/>
              </a:ext>
            </a:extLst>
          </p:cNvPr>
          <p:cNvSpPr>
            <a:spLocks noGrp="1"/>
          </p:cNvSpPr>
          <p:nvPr>
            <p:ph type="body" sz="quarter" idx="17" hasCustomPrompt="1"/>
          </p:nvPr>
        </p:nvSpPr>
        <p:spPr>
          <a:xfrm>
            <a:off x="638175" y="4282545"/>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Prénom / Nom</a:t>
            </a:r>
          </a:p>
        </p:txBody>
      </p:sp>
      <p:sp>
        <p:nvSpPr>
          <p:cNvPr id="32" name="Espace réservé du texte 30">
            <a:extLst>
              <a:ext uri="{FF2B5EF4-FFF2-40B4-BE49-F238E27FC236}">
                <a16:creationId xmlns:a16="http://schemas.microsoft.com/office/drawing/2014/main" id="{1EF58E79-03D8-EB42-9426-5AE7602FB351}"/>
              </a:ext>
            </a:extLst>
          </p:cNvPr>
          <p:cNvSpPr>
            <a:spLocks noGrp="1"/>
          </p:cNvSpPr>
          <p:nvPr>
            <p:ph type="body" sz="quarter" idx="18" hasCustomPrompt="1"/>
          </p:nvPr>
        </p:nvSpPr>
        <p:spPr>
          <a:xfrm>
            <a:off x="638175" y="4527888"/>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Pôle département</a:t>
            </a:r>
          </a:p>
        </p:txBody>
      </p:sp>
      <p:sp>
        <p:nvSpPr>
          <p:cNvPr id="33" name="Espace réservé du texte 30">
            <a:extLst>
              <a:ext uri="{FF2B5EF4-FFF2-40B4-BE49-F238E27FC236}">
                <a16:creationId xmlns:a16="http://schemas.microsoft.com/office/drawing/2014/main" id="{89D47DC4-278D-8449-83E5-AAC196E26489}"/>
              </a:ext>
            </a:extLst>
          </p:cNvPr>
          <p:cNvSpPr>
            <a:spLocks noGrp="1"/>
          </p:cNvSpPr>
          <p:nvPr>
            <p:ph type="body" sz="quarter" idx="19" hasCustomPrompt="1"/>
          </p:nvPr>
        </p:nvSpPr>
        <p:spPr>
          <a:xfrm>
            <a:off x="638175" y="4774084"/>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Téléphone / mail</a:t>
            </a:r>
          </a:p>
        </p:txBody>
      </p:sp>
    </p:spTree>
    <p:extLst>
      <p:ext uri="{BB962C8B-B14F-4D97-AF65-F5344CB8AC3E}">
        <p14:creationId xmlns:p14="http://schemas.microsoft.com/office/powerpoint/2010/main" val="330695223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5A953BBE-FDF4-124B-95F2-CED21693CB28}"/>
              </a:ext>
            </a:extLst>
          </p:cNvPr>
          <p:cNvCxnSpPr>
            <a:cxnSpLocks/>
          </p:cNvCxnSpPr>
          <p:nvPr userDrawn="1"/>
        </p:nvCxnSpPr>
        <p:spPr>
          <a:xfrm>
            <a:off x="2523968" y="2199502"/>
            <a:ext cx="4271786" cy="0"/>
          </a:xfrm>
          <a:prstGeom prst="line">
            <a:avLst/>
          </a:prstGeom>
          <a:ln w="25400">
            <a:solidFill>
              <a:srgbClr val="195DAD"/>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ciel nocturne&#10;&#10;Description générée automatiquement">
            <a:extLst>
              <a:ext uri="{FF2B5EF4-FFF2-40B4-BE49-F238E27FC236}">
                <a16:creationId xmlns:a16="http://schemas.microsoft.com/office/drawing/2014/main" id="{88D1CDB8-5586-F64A-A592-00B65D850F2A}"/>
              </a:ext>
            </a:extLst>
          </p:cNvPr>
          <p:cNvPicPr>
            <a:picLocks noChangeAspect="1"/>
          </p:cNvPicPr>
          <p:nvPr userDrawn="1"/>
        </p:nvPicPr>
        <p:blipFill rotWithShape="1">
          <a:blip r:embed="rId2"/>
          <a:srcRect l="37938" b="33181"/>
          <a:stretch/>
        </p:blipFill>
        <p:spPr>
          <a:xfrm rot="1866719">
            <a:off x="888531" y="2484473"/>
            <a:ext cx="1843952" cy="1488976"/>
          </a:xfrm>
          <a:prstGeom prst="rect">
            <a:avLst/>
          </a:prstGeom>
        </p:spPr>
      </p:pic>
      <p:pic>
        <p:nvPicPr>
          <p:cNvPr id="4" name="Image 3">
            <a:extLst>
              <a:ext uri="{FF2B5EF4-FFF2-40B4-BE49-F238E27FC236}">
                <a16:creationId xmlns:a16="http://schemas.microsoft.com/office/drawing/2014/main" id="{5D296675-685D-CA4B-A981-9EDE7894082D}"/>
              </a:ext>
            </a:extLst>
          </p:cNvPr>
          <p:cNvPicPr>
            <a:picLocks noChangeAspect="1"/>
          </p:cNvPicPr>
          <p:nvPr userDrawn="1"/>
        </p:nvPicPr>
        <p:blipFill rotWithShape="1">
          <a:blip r:embed="rId3"/>
          <a:srcRect l="50849" b="33508"/>
          <a:stretch/>
        </p:blipFill>
        <p:spPr>
          <a:xfrm>
            <a:off x="0" y="-677027"/>
            <a:ext cx="2030016" cy="2059695"/>
          </a:xfrm>
          <a:prstGeom prst="rect">
            <a:avLst/>
          </a:prstGeom>
        </p:spPr>
      </p:pic>
      <p:pic>
        <p:nvPicPr>
          <p:cNvPr id="5" name="Image 4">
            <a:extLst>
              <a:ext uri="{FF2B5EF4-FFF2-40B4-BE49-F238E27FC236}">
                <a16:creationId xmlns:a16="http://schemas.microsoft.com/office/drawing/2014/main" id="{1DA824B6-61E9-CE4C-A443-727D65B6A323}"/>
              </a:ext>
            </a:extLst>
          </p:cNvPr>
          <p:cNvPicPr>
            <a:picLocks noChangeAspect="1"/>
          </p:cNvPicPr>
          <p:nvPr userDrawn="1"/>
        </p:nvPicPr>
        <p:blipFill rotWithShape="1">
          <a:blip r:embed="rId4"/>
          <a:srcRect l="22928" r="1" b="24296"/>
          <a:stretch/>
        </p:blipFill>
        <p:spPr>
          <a:xfrm>
            <a:off x="636463" y="327935"/>
            <a:ext cx="2048250" cy="1508942"/>
          </a:xfrm>
          <a:prstGeom prst="rect">
            <a:avLst/>
          </a:prstGeom>
        </p:spPr>
      </p:pic>
      <p:pic>
        <p:nvPicPr>
          <p:cNvPr id="6" name="Image 5">
            <a:extLst>
              <a:ext uri="{FF2B5EF4-FFF2-40B4-BE49-F238E27FC236}">
                <a16:creationId xmlns:a16="http://schemas.microsoft.com/office/drawing/2014/main" id="{C8174658-0EA1-2941-9151-42E04E695B93}"/>
              </a:ext>
            </a:extLst>
          </p:cNvPr>
          <p:cNvPicPr>
            <a:picLocks noChangeAspect="1"/>
          </p:cNvPicPr>
          <p:nvPr userDrawn="1"/>
        </p:nvPicPr>
        <p:blipFill rotWithShape="1">
          <a:blip r:embed="rId5"/>
          <a:srcRect l="27195" t="30019" r="-1" b="-1"/>
          <a:stretch/>
        </p:blipFill>
        <p:spPr>
          <a:xfrm>
            <a:off x="1709961" y="0"/>
            <a:ext cx="1856353" cy="1338267"/>
          </a:xfrm>
          <a:prstGeom prst="rect">
            <a:avLst/>
          </a:prstGeom>
        </p:spPr>
      </p:pic>
      <p:pic>
        <p:nvPicPr>
          <p:cNvPr id="7" name="Image 6">
            <a:extLst>
              <a:ext uri="{FF2B5EF4-FFF2-40B4-BE49-F238E27FC236}">
                <a16:creationId xmlns:a16="http://schemas.microsoft.com/office/drawing/2014/main" id="{30D3DDFD-AA1F-BB43-931F-3453342067D9}"/>
              </a:ext>
            </a:extLst>
          </p:cNvPr>
          <p:cNvPicPr>
            <a:picLocks noChangeAspect="1"/>
          </p:cNvPicPr>
          <p:nvPr userDrawn="1"/>
        </p:nvPicPr>
        <p:blipFill rotWithShape="1">
          <a:blip r:embed="rId6"/>
          <a:srcRect l="43328" t="-1" r="29597" b="28040"/>
          <a:stretch/>
        </p:blipFill>
        <p:spPr>
          <a:xfrm>
            <a:off x="0" y="2513938"/>
            <a:ext cx="819872" cy="1634318"/>
          </a:xfrm>
          <a:prstGeom prst="rect">
            <a:avLst/>
          </a:prstGeom>
        </p:spPr>
      </p:pic>
      <p:pic>
        <p:nvPicPr>
          <p:cNvPr id="8" name="Image 7">
            <a:extLst>
              <a:ext uri="{FF2B5EF4-FFF2-40B4-BE49-F238E27FC236}">
                <a16:creationId xmlns:a16="http://schemas.microsoft.com/office/drawing/2014/main" id="{F3F56142-9006-7941-A5C0-691A20745C40}"/>
              </a:ext>
            </a:extLst>
          </p:cNvPr>
          <p:cNvPicPr>
            <a:picLocks noChangeAspect="1"/>
          </p:cNvPicPr>
          <p:nvPr userDrawn="1"/>
        </p:nvPicPr>
        <p:blipFill rotWithShape="1">
          <a:blip r:embed="rId7"/>
          <a:srcRect b="25583"/>
          <a:stretch/>
        </p:blipFill>
        <p:spPr>
          <a:xfrm>
            <a:off x="-566259" y="1479952"/>
            <a:ext cx="2276219" cy="1270425"/>
          </a:xfrm>
          <a:prstGeom prst="rect">
            <a:avLst/>
          </a:prstGeom>
        </p:spPr>
      </p:pic>
      <p:pic>
        <p:nvPicPr>
          <p:cNvPr id="9" name="Image 8">
            <a:extLst>
              <a:ext uri="{FF2B5EF4-FFF2-40B4-BE49-F238E27FC236}">
                <a16:creationId xmlns:a16="http://schemas.microsoft.com/office/drawing/2014/main" id="{AE6B0096-B12E-7747-9CCD-DF0ABAB353B1}"/>
              </a:ext>
            </a:extLst>
          </p:cNvPr>
          <p:cNvPicPr>
            <a:picLocks noChangeAspect="1"/>
          </p:cNvPicPr>
          <p:nvPr userDrawn="1"/>
        </p:nvPicPr>
        <p:blipFill>
          <a:blip r:embed="rId8"/>
          <a:stretch>
            <a:fillRect/>
          </a:stretch>
        </p:blipFill>
        <p:spPr>
          <a:xfrm>
            <a:off x="2442671" y="2937581"/>
            <a:ext cx="1739294" cy="535167"/>
          </a:xfrm>
          <a:prstGeom prst="rect">
            <a:avLst/>
          </a:prstGeom>
        </p:spPr>
      </p:pic>
      <p:sp>
        <p:nvSpPr>
          <p:cNvPr id="10" name="Espace réservé du texte 14">
            <a:extLst>
              <a:ext uri="{FF2B5EF4-FFF2-40B4-BE49-F238E27FC236}">
                <a16:creationId xmlns:a16="http://schemas.microsoft.com/office/drawing/2014/main" id="{8C1F97E3-86EE-944E-BDBC-657E7CADEEA6}"/>
              </a:ext>
            </a:extLst>
          </p:cNvPr>
          <p:cNvSpPr>
            <a:spLocks noGrp="1"/>
          </p:cNvSpPr>
          <p:nvPr>
            <p:ph type="body" sz="quarter" idx="10" hasCustomPrompt="1"/>
          </p:nvPr>
        </p:nvSpPr>
        <p:spPr>
          <a:xfrm>
            <a:off x="2294381" y="1554056"/>
            <a:ext cx="4687887" cy="662778"/>
          </a:xfrm>
        </p:spPr>
        <p:txBody>
          <a:bodyPr/>
          <a:lstStyle>
            <a:lvl1pPr algn="ctr">
              <a:defRPr sz="4400"/>
            </a:lvl1pPr>
          </a:lstStyle>
          <a:p>
            <a:pPr lvl="0"/>
            <a:r>
              <a:rPr lang="fr-FR"/>
              <a:t>TITRE DE L’ÉTUDE</a:t>
            </a:r>
          </a:p>
        </p:txBody>
      </p:sp>
      <p:sp>
        <p:nvSpPr>
          <p:cNvPr id="11" name="Espace réservé pour une image  20">
            <a:extLst>
              <a:ext uri="{FF2B5EF4-FFF2-40B4-BE49-F238E27FC236}">
                <a16:creationId xmlns:a16="http://schemas.microsoft.com/office/drawing/2014/main" id="{14BB77A0-7B6B-3A4D-815A-C52B730C5219}"/>
              </a:ext>
            </a:extLst>
          </p:cNvPr>
          <p:cNvSpPr>
            <a:spLocks noGrp="1"/>
          </p:cNvSpPr>
          <p:nvPr>
            <p:ph type="pic" sz="quarter" idx="12" hasCustomPrompt="1"/>
          </p:nvPr>
        </p:nvSpPr>
        <p:spPr>
          <a:xfrm>
            <a:off x="5053122" y="2879678"/>
            <a:ext cx="1955800" cy="630238"/>
          </a:xfrm>
          <a:ln w="12700">
            <a:noFill/>
          </a:ln>
        </p:spPr>
        <p:txBody>
          <a:bodyPr anchor="ctr"/>
          <a:lstStyle>
            <a:lvl1pPr algn="ctr">
              <a:defRPr>
                <a:ln>
                  <a:noFill/>
                </a:ln>
              </a:defRPr>
            </a:lvl1pPr>
          </a:lstStyle>
          <a:p>
            <a:r>
              <a:rPr lang="fr-FR" dirty="0"/>
              <a:t>LOGO CLIENT</a:t>
            </a:r>
          </a:p>
        </p:txBody>
      </p:sp>
      <p:sp>
        <p:nvSpPr>
          <p:cNvPr id="13" name="Espace réservé du texte 22">
            <a:extLst>
              <a:ext uri="{FF2B5EF4-FFF2-40B4-BE49-F238E27FC236}">
                <a16:creationId xmlns:a16="http://schemas.microsoft.com/office/drawing/2014/main" id="{22EB4E1A-D128-D94A-A64C-F4E5C0B827EE}"/>
              </a:ext>
            </a:extLst>
          </p:cNvPr>
          <p:cNvSpPr>
            <a:spLocks noGrp="1"/>
          </p:cNvSpPr>
          <p:nvPr>
            <p:ph type="body" sz="quarter" idx="14" hasCustomPrompt="1"/>
          </p:nvPr>
        </p:nvSpPr>
        <p:spPr>
          <a:xfrm>
            <a:off x="582041" y="4150126"/>
            <a:ext cx="1827213" cy="211551"/>
          </a:xfrm>
        </p:spPr>
        <p:txBody>
          <a:bodyPr/>
          <a:lstStyle>
            <a:lvl1pPr>
              <a:defRPr sz="1050" b="1" i="0">
                <a:latin typeface="Century Gothic" panose="020B0502020202020204" pitchFamily="34" charset="0"/>
              </a:defRPr>
            </a:lvl1pPr>
            <a:lvl2pPr marL="0" indent="0">
              <a:lnSpc>
                <a:spcPct val="100000"/>
              </a:lnSpc>
              <a:buNone/>
              <a:defRPr/>
            </a:lvl2pPr>
          </a:lstStyle>
          <a:p>
            <a:pPr lvl="0"/>
            <a:r>
              <a:rPr lang="fr-FR"/>
              <a:t>Vos contacts :</a:t>
            </a:r>
            <a:endParaRPr lang="fr-FR" sz="900" b="1">
              <a:solidFill>
                <a:sysClr val="windowText" lastClr="000000"/>
              </a:solidFill>
              <a:latin typeface="Century Gothic" panose="020B0502020202020204" pitchFamily="34" charset="0"/>
            </a:endParaRPr>
          </a:p>
        </p:txBody>
      </p:sp>
      <p:sp>
        <p:nvSpPr>
          <p:cNvPr id="14" name="Espace réservé du texte 30">
            <a:extLst>
              <a:ext uri="{FF2B5EF4-FFF2-40B4-BE49-F238E27FC236}">
                <a16:creationId xmlns:a16="http://schemas.microsoft.com/office/drawing/2014/main" id="{C63C145E-93E1-3543-A1F1-4A31E3CF7839}"/>
              </a:ext>
            </a:extLst>
          </p:cNvPr>
          <p:cNvSpPr>
            <a:spLocks noGrp="1"/>
          </p:cNvSpPr>
          <p:nvPr>
            <p:ph type="body" sz="quarter" idx="17" hasCustomPrompt="1"/>
          </p:nvPr>
        </p:nvSpPr>
        <p:spPr>
          <a:xfrm>
            <a:off x="582041" y="4361677"/>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Prénom / Nom</a:t>
            </a:r>
          </a:p>
        </p:txBody>
      </p:sp>
      <p:sp>
        <p:nvSpPr>
          <p:cNvPr id="15" name="Espace réservé du texte 30">
            <a:extLst>
              <a:ext uri="{FF2B5EF4-FFF2-40B4-BE49-F238E27FC236}">
                <a16:creationId xmlns:a16="http://schemas.microsoft.com/office/drawing/2014/main" id="{12598799-AEFB-AB40-A5E0-AC9E56B4113E}"/>
              </a:ext>
            </a:extLst>
          </p:cNvPr>
          <p:cNvSpPr>
            <a:spLocks noGrp="1"/>
          </p:cNvSpPr>
          <p:nvPr>
            <p:ph type="body" sz="quarter" idx="18" hasCustomPrompt="1"/>
          </p:nvPr>
        </p:nvSpPr>
        <p:spPr>
          <a:xfrm>
            <a:off x="582041" y="4588732"/>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Pôle département</a:t>
            </a:r>
          </a:p>
        </p:txBody>
      </p:sp>
      <p:sp>
        <p:nvSpPr>
          <p:cNvPr id="16" name="Espace réservé du texte 30">
            <a:extLst>
              <a:ext uri="{FF2B5EF4-FFF2-40B4-BE49-F238E27FC236}">
                <a16:creationId xmlns:a16="http://schemas.microsoft.com/office/drawing/2014/main" id="{35119085-2562-9344-AB8E-1D6074BE073E}"/>
              </a:ext>
            </a:extLst>
          </p:cNvPr>
          <p:cNvSpPr>
            <a:spLocks noGrp="1"/>
          </p:cNvSpPr>
          <p:nvPr>
            <p:ph type="body" sz="quarter" idx="19" hasCustomPrompt="1"/>
          </p:nvPr>
        </p:nvSpPr>
        <p:spPr>
          <a:xfrm>
            <a:off x="582041" y="4816640"/>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Téléphone / mail</a:t>
            </a:r>
          </a:p>
        </p:txBody>
      </p:sp>
      <p:pic>
        <p:nvPicPr>
          <p:cNvPr id="17" name="Image 16">
            <a:extLst>
              <a:ext uri="{FF2B5EF4-FFF2-40B4-BE49-F238E27FC236}">
                <a16:creationId xmlns:a16="http://schemas.microsoft.com/office/drawing/2014/main" id="{F0F60D4A-3983-A04D-B974-03A6639E64D2}"/>
              </a:ext>
            </a:extLst>
          </p:cNvPr>
          <p:cNvPicPr>
            <a:picLocks noChangeAspect="1"/>
          </p:cNvPicPr>
          <p:nvPr userDrawn="1"/>
        </p:nvPicPr>
        <p:blipFill>
          <a:blip r:embed="rId9"/>
          <a:stretch>
            <a:fillRect/>
          </a:stretch>
        </p:blipFill>
        <p:spPr>
          <a:xfrm>
            <a:off x="2279543" y="2879678"/>
            <a:ext cx="1739293" cy="535167"/>
          </a:xfrm>
          <a:prstGeom prst="rect">
            <a:avLst/>
          </a:prstGeom>
        </p:spPr>
      </p:pic>
      <p:sp>
        <p:nvSpPr>
          <p:cNvPr id="18" name="Espace réservé du texte 18">
            <a:extLst>
              <a:ext uri="{FF2B5EF4-FFF2-40B4-BE49-F238E27FC236}">
                <a16:creationId xmlns:a16="http://schemas.microsoft.com/office/drawing/2014/main" id="{C481E297-BC38-CA4C-AFFE-2EF8CCD9A315}"/>
              </a:ext>
            </a:extLst>
          </p:cNvPr>
          <p:cNvSpPr>
            <a:spLocks noGrp="1"/>
          </p:cNvSpPr>
          <p:nvPr>
            <p:ph type="body" sz="quarter" idx="11" hasCustomPrompt="1"/>
          </p:nvPr>
        </p:nvSpPr>
        <p:spPr>
          <a:xfrm>
            <a:off x="7345710" y="4784743"/>
            <a:ext cx="1702522" cy="210773"/>
          </a:xfrm>
        </p:spPr>
        <p:txBody>
          <a:bodyPr/>
          <a:lstStyle>
            <a:lvl1pPr>
              <a:defRPr sz="1000">
                <a:solidFill>
                  <a:schemeClr val="tx1"/>
                </a:solidFill>
              </a:defRPr>
            </a:lvl1pPr>
            <a:lvl2pPr>
              <a:defRPr sz="600"/>
            </a:lvl2pPr>
            <a:lvl3pPr>
              <a:defRPr sz="500"/>
            </a:lvl3pPr>
            <a:lvl4pPr>
              <a:defRPr sz="500"/>
            </a:lvl4pPr>
            <a:lvl5pPr>
              <a:defRPr sz="500"/>
            </a:lvl5pPr>
          </a:lstStyle>
          <a:p>
            <a:r>
              <a:rPr lang="fr-FR" sz="1000"/>
              <a:t>Mois Année / Étude N°XX </a:t>
            </a:r>
          </a:p>
        </p:txBody>
      </p:sp>
    </p:spTree>
    <p:extLst>
      <p:ext uri="{BB962C8B-B14F-4D97-AF65-F5344CB8AC3E}">
        <p14:creationId xmlns:p14="http://schemas.microsoft.com/office/powerpoint/2010/main" val="285452580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lide_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7" name="Rectangle 6">
            <a:extLst>
              <a:ext uri="{FF2B5EF4-FFF2-40B4-BE49-F238E27FC236}">
                <a16:creationId xmlns:a16="http://schemas.microsoft.com/office/drawing/2014/main" id="{937B89EA-1F84-3340-BC4B-00B7475585C6}"/>
              </a:ext>
            </a:extLst>
          </p:cNvPr>
          <p:cNvSpPr/>
          <p:nvPr userDrawn="1"/>
        </p:nvSpPr>
        <p:spPr>
          <a:xfrm>
            <a:off x="8640567" y="0"/>
            <a:ext cx="503434" cy="51496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j-lt"/>
            </a:endParaRP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4" name="Espace réservé du numéro de diapositive 3">
            <a:extLst>
              <a:ext uri="{FF2B5EF4-FFF2-40B4-BE49-F238E27FC236}">
                <a16:creationId xmlns:a16="http://schemas.microsoft.com/office/drawing/2014/main" id="{DAB50600-242A-3E42-A7CE-3042425370AA}"/>
              </a:ext>
            </a:extLst>
          </p:cNvPr>
          <p:cNvSpPr>
            <a:spLocks noGrp="1"/>
          </p:cNvSpPr>
          <p:nvPr>
            <p:ph type="sldNum" sz="quarter" idx="12"/>
          </p:nvPr>
        </p:nvSpPr>
        <p:spPr/>
        <p:txBody>
          <a:bodyPr/>
          <a:lstStyle/>
          <a:p>
            <a:fld id="{21995480-1601-7C4D-95DE-8DD54C94E8C4}" type="slidenum">
              <a:rPr lang="fr-FR" smtClean="0"/>
              <a:pPr/>
              <a:t>‹N°›</a:t>
            </a:fld>
            <a:endParaRPr lang="fr-FR" dirty="0"/>
          </a:p>
        </p:txBody>
      </p:sp>
      <p:pic>
        <p:nvPicPr>
          <p:cNvPr id="8" name="Image 7">
            <a:extLst>
              <a:ext uri="{FF2B5EF4-FFF2-40B4-BE49-F238E27FC236}">
                <a16:creationId xmlns:a16="http://schemas.microsoft.com/office/drawing/2014/main" id="{4FE4CC8D-145A-439F-AD55-1CA89DFE41BA}"/>
              </a:ext>
            </a:extLst>
          </p:cNvPr>
          <p:cNvPicPr>
            <a:picLocks noChangeAspect="1"/>
          </p:cNvPicPr>
          <p:nvPr userDrawn="1"/>
        </p:nvPicPr>
        <p:blipFill>
          <a:blip r:embed="rId2"/>
          <a:stretch>
            <a:fillRect/>
          </a:stretch>
        </p:blipFill>
        <p:spPr>
          <a:xfrm>
            <a:off x="220237" y="4857058"/>
            <a:ext cx="262074" cy="166193"/>
          </a:xfrm>
          <a:prstGeom prst="rect">
            <a:avLst/>
          </a:prstGeom>
        </p:spPr>
      </p:pic>
    </p:spTree>
    <p:extLst>
      <p:ext uri="{BB962C8B-B14F-4D97-AF65-F5344CB8AC3E}">
        <p14:creationId xmlns:p14="http://schemas.microsoft.com/office/powerpoint/2010/main" val="31721939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9B96E8B-1A4D-C24B-8919-EA8276D34EDA}"/>
              </a:ext>
            </a:extLst>
          </p:cNvPr>
          <p:cNvPicPr>
            <a:picLocks noChangeAspect="1"/>
          </p:cNvPicPr>
          <p:nvPr userDrawn="1"/>
        </p:nvPicPr>
        <p:blipFill>
          <a:blip r:embed="rId2"/>
          <a:stretch>
            <a:fillRect/>
          </a:stretch>
        </p:blipFill>
        <p:spPr>
          <a:xfrm>
            <a:off x="2416999" y="3080768"/>
            <a:ext cx="1739294" cy="535167"/>
          </a:xfrm>
          <a:prstGeom prst="rect">
            <a:avLst/>
          </a:prstGeom>
        </p:spPr>
      </p:pic>
      <p:pic>
        <p:nvPicPr>
          <p:cNvPr id="4" name="Image 3">
            <a:extLst>
              <a:ext uri="{FF2B5EF4-FFF2-40B4-BE49-F238E27FC236}">
                <a16:creationId xmlns:a16="http://schemas.microsoft.com/office/drawing/2014/main" id="{35F082A9-677F-C646-8837-F8F665181A91}"/>
              </a:ext>
            </a:extLst>
          </p:cNvPr>
          <p:cNvPicPr>
            <a:picLocks noChangeAspect="1"/>
          </p:cNvPicPr>
          <p:nvPr userDrawn="1"/>
        </p:nvPicPr>
        <p:blipFill rotWithShape="1">
          <a:blip r:embed="rId3"/>
          <a:srcRect l="19407"/>
          <a:stretch/>
        </p:blipFill>
        <p:spPr>
          <a:xfrm>
            <a:off x="0" y="152731"/>
            <a:ext cx="2090992" cy="2419019"/>
          </a:xfrm>
          <a:prstGeom prst="rect">
            <a:avLst/>
          </a:prstGeom>
        </p:spPr>
      </p:pic>
      <p:pic>
        <p:nvPicPr>
          <p:cNvPr id="5" name="Image 4" descr="Une image contenant ciel nocturne&#10;&#10;Description générée automatiquement">
            <a:extLst>
              <a:ext uri="{FF2B5EF4-FFF2-40B4-BE49-F238E27FC236}">
                <a16:creationId xmlns:a16="http://schemas.microsoft.com/office/drawing/2014/main" id="{BA83A6E0-8DD8-2C46-8FBF-57F06FD53105}"/>
              </a:ext>
            </a:extLst>
          </p:cNvPr>
          <p:cNvPicPr>
            <a:picLocks noChangeAspect="1"/>
          </p:cNvPicPr>
          <p:nvPr userDrawn="1"/>
        </p:nvPicPr>
        <p:blipFill rotWithShape="1">
          <a:blip r:embed="rId4"/>
          <a:srcRect l="41797" r="36175"/>
          <a:stretch/>
        </p:blipFill>
        <p:spPr>
          <a:xfrm>
            <a:off x="7133263" y="-851312"/>
            <a:ext cx="2010737" cy="6846123"/>
          </a:xfrm>
          <a:prstGeom prst="rect">
            <a:avLst/>
          </a:prstGeom>
        </p:spPr>
      </p:pic>
      <p:sp>
        <p:nvSpPr>
          <p:cNvPr id="6" name="Espace réservé du texte 14">
            <a:extLst>
              <a:ext uri="{FF2B5EF4-FFF2-40B4-BE49-F238E27FC236}">
                <a16:creationId xmlns:a16="http://schemas.microsoft.com/office/drawing/2014/main" id="{DECE6A4B-1F30-974E-8DA5-1A9D5260997F}"/>
              </a:ext>
            </a:extLst>
          </p:cNvPr>
          <p:cNvSpPr>
            <a:spLocks noGrp="1"/>
          </p:cNvSpPr>
          <p:nvPr>
            <p:ph type="body" sz="quarter" idx="10" hasCustomPrompt="1"/>
          </p:nvPr>
        </p:nvSpPr>
        <p:spPr>
          <a:xfrm>
            <a:off x="2228056" y="1675127"/>
            <a:ext cx="4687887" cy="662778"/>
          </a:xfrm>
        </p:spPr>
        <p:txBody>
          <a:bodyPr/>
          <a:lstStyle>
            <a:lvl1pPr algn="ctr">
              <a:defRPr sz="4400"/>
            </a:lvl1pPr>
          </a:lstStyle>
          <a:p>
            <a:pPr lvl="0"/>
            <a:r>
              <a:rPr lang="fr-FR"/>
              <a:t>TITRE DE L’ÉTUDE</a:t>
            </a:r>
          </a:p>
        </p:txBody>
      </p:sp>
      <p:sp>
        <p:nvSpPr>
          <p:cNvPr id="7" name="Espace réservé pour une image  20">
            <a:extLst>
              <a:ext uri="{FF2B5EF4-FFF2-40B4-BE49-F238E27FC236}">
                <a16:creationId xmlns:a16="http://schemas.microsoft.com/office/drawing/2014/main" id="{E090B88F-2B23-E043-A376-F33715E5BC84}"/>
              </a:ext>
            </a:extLst>
          </p:cNvPr>
          <p:cNvSpPr>
            <a:spLocks noGrp="1"/>
          </p:cNvSpPr>
          <p:nvPr>
            <p:ph type="pic" sz="quarter" idx="12" hasCustomPrompt="1"/>
          </p:nvPr>
        </p:nvSpPr>
        <p:spPr>
          <a:xfrm>
            <a:off x="4764853" y="3063307"/>
            <a:ext cx="1955800" cy="630238"/>
          </a:xfrm>
          <a:ln w="12700">
            <a:noFill/>
          </a:ln>
        </p:spPr>
        <p:txBody>
          <a:bodyPr anchor="ctr"/>
          <a:lstStyle>
            <a:lvl1pPr algn="ctr">
              <a:defRPr>
                <a:ln>
                  <a:noFill/>
                </a:ln>
              </a:defRPr>
            </a:lvl1pPr>
          </a:lstStyle>
          <a:p>
            <a:r>
              <a:rPr lang="fr-FR" dirty="0"/>
              <a:t>LOGO CLIENT</a:t>
            </a:r>
          </a:p>
        </p:txBody>
      </p:sp>
      <p:sp>
        <p:nvSpPr>
          <p:cNvPr id="9" name="Espace réservé du texte 22">
            <a:extLst>
              <a:ext uri="{FF2B5EF4-FFF2-40B4-BE49-F238E27FC236}">
                <a16:creationId xmlns:a16="http://schemas.microsoft.com/office/drawing/2014/main" id="{8C26469A-5D3E-7847-BF5A-A2BBE6DD61AF}"/>
              </a:ext>
            </a:extLst>
          </p:cNvPr>
          <p:cNvSpPr>
            <a:spLocks noGrp="1"/>
          </p:cNvSpPr>
          <p:nvPr>
            <p:ph type="body" sz="quarter" idx="14" hasCustomPrompt="1"/>
          </p:nvPr>
        </p:nvSpPr>
        <p:spPr>
          <a:xfrm>
            <a:off x="508253" y="4121076"/>
            <a:ext cx="1827213" cy="211551"/>
          </a:xfrm>
        </p:spPr>
        <p:txBody>
          <a:bodyPr/>
          <a:lstStyle>
            <a:lvl1pPr>
              <a:defRPr sz="1050" b="1" i="0">
                <a:latin typeface="Century Gothic" panose="020B0502020202020204" pitchFamily="34" charset="0"/>
              </a:defRPr>
            </a:lvl1pPr>
            <a:lvl2pPr marL="0" indent="0">
              <a:lnSpc>
                <a:spcPct val="100000"/>
              </a:lnSpc>
              <a:buNone/>
              <a:defRPr/>
            </a:lvl2pPr>
          </a:lstStyle>
          <a:p>
            <a:pPr lvl="0"/>
            <a:r>
              <a:rPr lang="fr-FR"/>
              <a:t>Vos contacts :</a:t>
            </a:r>
            <a:endParaRPr lang="fr-FR" sz="900" b="1">
              <a:solidFill>
                <a:sysClr val="windowText" lastClr="000000"/>
              </a:solidFill>
              <a:latin typeface="Century Gothic" panose="020B0502020202020204" pitchFamily="34" charset="0"/>
            </a:endParaRPr>
          </a:p>
        </p:txBody>
      </p:sp>
      <p:sp>
        <p:nvSpPr>
          <p:cNvPr id="10" name="Espace réservé du texte 30">
            <a:extLst>
              <a:ext uri="{FF2B5EF4-FFF2-40B4-BE49-F238E27FC236}">
                <a16:creationId xmlns:a16="http://schemas.microsoft.com/office/drawing/2014/main" id="{84548946-7B2A-D64F-A8F7-512E6777312E}"/>
              </a:ext>
            </a:extLst>
          </p:cNvPr>
          <p:cNvSpPr>
            <a:spLocks noGrp="1"/>
          </p:cNvSpPr>
          <p:nvPr>
            <p:ph type="body" sz="quarter" idx="17" hasCustomPrompt="1"/>
          </p:nvPr>
        </p:nvSpPr>
        <p:spPr>
          <a:xfrm>
            <a:off x="508253" y="4332627"/>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Prénom / Nom</a:t>
            </a:r>
          </a:p>
        </p:txBody>
      </p:sp>
      <p:sp>
        <p:nvSpPr>
          <p:cNvPr id="11" name="Espace réservé du texte 30">
            <a:extLst>
              <a:ext uri="{FF2B5EF4-FFF2-40B4-BE49-F238E27FC236}">
                <a16:creationId xmlns:a16="http://schemas.microsoft.com/office/drawing/2014/main" id="{92830989-0A37-F643-9E00-8640ECCD62DB}"/>
              </a:ext>
            </a:extLst>
          </p:cNvPr>
          <p:cNvSpPr>
            <a:spLocks noGrp="1"/>
          </p:cNvSpPr>
          <p:nvPr>
            <p:ph type="body" sz="quarter" idx="18" hasCustomPrompt="1"/>
          </p:nvPr>
        </p:nvSpPr>
        <p:spPr>
          <a:xfrm>
            <a:off x="508253" y="4559682"/>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Pôle département</a:t>
            </a:r>
          </a:p>
        </p:txBody>
      </p:sp>
      <p:sp>
        <p:nvSpPr>
          <p:cNvPr id="12" name="Espace réservé du texte 30">
            <a:extLst>
              <a:ext uri="{FF2B5EF4-FFF2-40B4-BE49-F238E27FC236}">
                <a16:creationId xmlns:a16="http://schemas.microsoft.com/office/drawing/2014/main" id="{7D886E70-A34A-354C-ABB1-99EE84D7C8BF}"/>
              </a:ext>
            </a:extLst>
          </p:cNvPr>
          <p:cNvSpPr>
            <a:spLocks noGrp="1"/>
          </p:cNvSpPr>
          <p:nvPr>
            <p:ph type="body" sz="quarter" idx="19" hasCustomPrompt="1"/>
          </p:nvPr>
        </p:nvSpPr>
        <p:spPr>
          <a:xfrm>
            <a:off x="508253" y="4787590"/>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Téléphone / mail</a:t>
            </a:r>
          </a:p>
        </p:txBody>
      </p:sp>
      <p:pic>
        <p:nvPicPr>
          <p:cNvPr id="13" name="Image 12">
            <a:extLst>
              <a:ext uri="{FF2B5EF4-FFF2-40B4-BE49-F238E27FC236}">
                <a16:creationId xmlns:a16="http://schemas.microsoft.com/office/drawing/2014/main" id="{F489E5E1-5E61-9141-9D79-AACEC27058D3}"/>
              </a:ext>
            </a:extLst>
          </p:cNvPr>
          <p:cNvPicPr>
            <a:picLocks noChangeAspect="1"/>
          </p:cNvPicPr>
          <p:nvPr userDrawn="1"/>
        </p:nvPicPr>
        <p:blipFill>
          <a:blip r:embed="rId5"/>
          <a:stretch>
            <a:fillRect/>
          </a:stretch>
        </p:blipFill>
        <p:spPr>
          <a:xfrm>
            <a:off x="2228056" y="3106468"/>
            <a:ext cx="1739293" cy="535167"/>
          </a:xfrm>
          <a:prstGeom prst="rect">
            <a:avLst/>
          </a:prstGeom>
        </p:spPr>
      </p:pic>
      <p:sp>
        <p:nvSpPr>
          <p:cNvPr id="14" name="Espace réservé du texte 18">
            <a:extLst>
              <a:ext uri="{FF2B5EF4-FFF2-40B4-BE49-F238E27FC236}">
                <a16:creationId xmlns:a16="http://schemas.microsoft.com/office/drawing/2014/main" id="{7E481329-B570-124C-ABB1-45509A39BA94}"/>
              </a:ext>
            </a:extLst>
          </p:cNvPr>
          <p:cNvSpPr>
            <a:spLocks noGrp="1"/>
          </p:cNvSpPr>
          <p:nvPr>
            <p:ph type="body" sz="quarter" idx="11" hasCustomPrompt="1"/>
          </p:nvPr>
        </p:nvSpPr>
        <p:spPr>
          <a:xfrm>
            <a:off x="7306635" y="4784743"/>
            <a:ext cx="1702522" cy="210773"/>
          </a:xfrm>
        </p:spPr>
        <p:txBody>
          <a:bodyPr/>
          <a:lstStyle>
            <a:lvl1pPr>
              <a:defRPr sz="1000">
                <a:solidFill>
                  <a:schemeClr val="tx1"/>
                </a:solidFill>
              </a:defRPr>
            </a:lvl1pPr>
            <a:lvl2pPr>
              <a:defRPr sz="600"/>
            </a:lvl2pPr>
            <a:lvl3pPr>
              <a:defRPr sz="500"/>
            </a:lvl3pPr>
            <a:lvl4pPr>
              <a:defRPr sz="500"/>
            </a:lvl4pPr>
            <a:lvl5pPr>
              <a:defRPr sz="500"/>
            </a:lvl5pPr>
          </a:lstStyle>
          <a:p>
            <a:r>
              <a:rPr lang="fr-FR" sz="1000"/>
              <a:t>Mois Année / Étude N°XX </a:t>
            </a:r>
          </a:p>
        </p:txBody>
      </p:sp>
      <p:pic>
        <p:nvPicPr>
          <p:cNvPr id="15" name="Image 14">
            <a:extLst>
              <a:ext uri="{FF2B5EF4-FFF2-40B4-BE49-F238E27FC236}">
                <a16:creationId xmlns:a16="http://schemas.microsoft.com/office/drawing/2014/main" id="{5246DECD-3470-6442-A84C-3BBE0D421A93}"/>
              </a:ext>
            </a:extLst>
          </p:cNvPr>
          <p:cNvPicPr>
            <a:picLocks noChangeAspect="1"/>
          </p:cNvPicPr>
          <p:nvPr userDrawn="1"/>
        </p:nvPicPr>
        <p:blipFill rotWithShape="1">
          <a:blip r:embed="rId6"/>
          <a:srcRect l="52057" t="35751" r="35103" b="25239"/>
          <a:stretch/>
        </p:blipFill>
        <p:spPr>
          <a:xfrm rot="16200000">
            <a:off x="4059534" y="3341830"/>
            <a:ext cx="1105189" cy="2518471"/>
          </a:xfrm>
          <a:prstGeom prst="rect">
            <a:avLst/>
          </a:prstGeom>
        </p:spPr>
      </p:pic>
    </p:spTree>
    <p:extLst>
      <p:ext uri="{BB962C8B-B14F-4D97-AF65-F5344CB8AC3E}">
        <p14:creationId xmlns:p14="http://schemas.microsoft.com/office/powerpoint/2010/main" val="26875727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6"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0" y="539532"/>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5" name="Espace réservé du numéro de diapositive 4">
            <a:extLst>
              <a:ext uri="{FF2B5EF4-FFF2-40B4-BE49-F238E27FC236}">
                <a16:creationId xmlns:a16="http://schemas.microsoft.com/office/drawing/2014/main" id="{201702D3-4926-7546-B197-A6D2C2BED568}"/>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2904425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Version_bleu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6"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0" y="539532"/>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5" name="Espace réservé du numéro de diapositive 4">
            <a:extLst>
              <a:ext uri="{FF2B5EF4-FFF2-40B4-BE49-F238E27FC236}">
                <a16:creationId xmlns:a16="http://schemas.microsoft.com/office/drawing/2014/main" id="{201702D3-4926-7546-B197-A6D2C2BED568}"/>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19985428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_bandegri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6"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0" y="539532"/>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1"/>
            <a:ext cx="91440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4FDA8F63-DD89-0F49-9030-961584791D48}"/>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26511115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_bandeble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6"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0" y="539532"/>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1"/>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68561CBF-818F-4145-892B-96F271CC9D15}"/>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7479987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_bandejau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6"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0" y="539532"/>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1"/>
            <a:ext cx="9144000" cy="45719"/>
          </a:xfrm>
          <a:prstGeom prst="rect">
            <a:avLst/>
          </a:prstGeom>
          <a:solidFill>
            <a:srgbClr val="F7E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6E429E18-CC50-D44C-9044-B1626A301377}"/>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11593636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_bandeoran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6"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0" y="539532"/>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1"/>
            <a:ext cx="9144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BDFC7AAD-CF41-0542-A528-A85E503D61D2}"/>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312189985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_bandero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6"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0" y="539532"/>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1"/>
            <a:ext cx="9144000" cy="45719"/>
          </a:xfrm>
          <a:prstGeom prst="rect">
            <a:avLst/>
          </a:prstGeom>
          <a:solidFill>
            <a:srgbClr val="FC8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13328ED1-9BF4-3E4C-A592-4B26E00F1189}"/>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8621630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_bandegrisfonc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6"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0" y="539532"/>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1"/>
            <a:ext cx="9144000" cy="45719"/>
          </a:xfrm>
          <a:prstGeom prst="rect">
            <a:avLst/>
          </a:prstGeom>
          <a:solidFill>
            <a:srgbClr val="7E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E629F7CD-216C-BA49-908E-CE56C437C331}"/>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41782574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2A234B-17AC-8B4E-BFDA-D269083AFF8A}"/>
              </a:ext>
            </a:extLst>
          </p:cNvPr>
          <p:cNvSpPr/>
          <p:nvPr userDrawn="1"/>
        </p:nvSpPr>
        <p:spPr>
          <a:xfrm>
            <a:off x="8628895" y="0"/>
            <a:ext cx="51510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a16="http://schemas.microsoft.com/office/drawing/2014/main" id="{8A5C2507-B1F0-3845-875D-1FE6D15F1AE2}"/>
              </a:ext>
            </a:extLst>
          </p:cNvPr>
          <p:cNvPicPr>
            <a:picLocks noChangeAspect="1"/>
          </p:cNvPicPr>
          <p:nvPr userDrawn="1"/>
        </p:nvPicPr>
        <p:blipFill rotWithShape="1">
          <a:blip r:embed="rId2"/>
          <a:srcRect l="45127" t="35751" r="35103" b="25239"/>
          <a:stretch/>
        </p:blipFill>
        <p:spPr>
          <a:xfrm>
            <a:off x="0" y="336916"/>
            <a:ext cx="1679023" cy="2484850"/>
          </a:xfrm>
          <a:prstGeom prst="rect">
            <a:avLst/>
          </a:prstGeom>
        </p:spPr>
      </p:pic>
      <p:pic>
        <p:nvPicPr>
          <p:cNvPr id="10" name="Image 9" descr="Une image contenant ciel nocturne&#10;&#10;Description générée automatiquement">
            <a:extLst>
              <a:ext uri="{FF2B5EF4-FFF2-40B4-BE49-F238E27FC236}">
                <a16:creationId xmlns:a16="http://schemas.microsoft.com/office/drawing/2014/main" id="{80FEE973-688B-1749-A65A-118C44828405}"/>
              </a:ext>
            </a:extLst>
          </p:cNvPr>
          <p:cNvPicPr>
            <a:picLocks noChangeAspect="1"/>
          </p:cNvPicPr>
          <p:nvPr userDrawn="1"/>
        </p:nvPicPr>
        <p:blipFill rotWithShape="1">
          <a:blip r:embed="rId3"/>
          <a:srcRect l="37938" b="33181"/>
          <a:stretch/>
        </p:blipFill>
        <p:spPr>
          <a:xfrm>
            <a:off x="957091" y="1595862"/>
            <a:ext cx="1883294" cy="1520744"/>
          </a:xfrm>
          <a:prstGeom prst="rect">
            <a:avLst/>
          </a:prstGeom>
        </p:spPr>
      </p:pic>
      <p:pic>
        <p:nvPicPr>
          <p:cNvPr id="11" name="Image 10">
            <a:extLst>
              <a:ext uri="{FF2B5EF4-FFF2-40B4-BE49-F238E27FC236}">
                <a16:creationId xmlns:a16="http://schemas.microsoft.com/office/drawing/2014/main" id="{00B72403-BC60-9D45-9A12-7D730F2EBCC6}"/>
              </a:ext>
            </a:extLst>
          </p:cNvPr>
          <p:cNvPicPr>
            <a:picLocks noChangeAspect="1"/>
          </p:cNvPicPr>
          <p:nvPr userDrawn="1"/>
        </p:nvPicPr>
        <p:blipFill rotWithShape="1">
          <a:blip r:embed="rId4"/>
          <a:srcRect l="31720" r="29921" b="34158"/>
          <a:stretch/>
        </p:blipFill>
        <p:spPr>
          <a:xfrm>
            <a:off x="8190" y="2204359"/>
            <a:ext cx="1321852" cy="1701740"/>
          </a:xfrm>
          <a:prstGeom prst="rect">
            <a:avLst/>
          </a:prstGeom>
        </p:spPr>
      </p:pic>
      <p:pic>
        <p:nvPicPr>
          <p:cNvPr id="12" name="Image 11">
            <a:extLst>
              <a:ext uri="{FF2B5EF4-FFF2-40B4-BE49-F238E27FC236}">
                <a16:creationId xmlns:a16="http://schemas.microsoft.com/office/drawing/2014/main" id="{B7B6CB6B-A279-CC49-BD50-95184D0067AC}"/>
              </a:ext>
            </a:extLst>
          </p:cNvPr>
          <p:cNvPicPr>
            <a:picLocks noChangeAspect="1"/>
          </p:cNvPicPr>
          <p:nvPr userDrawn="1"/>
        </p:nvPicPr>
        <p:blipFill rotWithShape="1">
          <a:blip r:embed="rId5"/>
          <a:srcRect t="36146"/>
          <a:stretch/>
        </p:blipFill>
        <p:spPr>
          <a:xfrm>
            <a:off x="-844546" y="-18599"/>
            <a:ext cx="4633832" cy="2219143"/>
          </a:xfrm>
          <a:prstGeom prst="rect">
            <a:avLst/>
          </a:prstGeom>
        </p:spPr>
      </p:pic>
      <p:sp>
        <p:nvSpPr>
          <p:cNvPr id="15" name="Espace réservé du texte 14">
            <a:extLst>
              <a:ext uri="{FF2B5EF4-FFF2-40B4-BE49-F238E27FC236}">
                <a16:creationId xmlns:a16="http://schemas.microsoft.com/office/drawing/2014/main" id="{B951C8E1-9290-534D-9B87-5EFCDF8AD0EE}"/>
              </a:ext>
            </a:extLst>
          </p:cNvPr>
          <p:cNvSpPr>
            <a:spLocks noGrp="1"/>
          </p:cNvSpPr>
          <p:nvPr>
            <p:ph type="body" sz="quarter" idx="10" hasCustomPrompt="1"/>
          </p:nvPr>
        </p:nvSpPr>
        <p:spPr>
          <a:xfrm>
            <a:off x="2359408" y="1456303"/>
            <a:ext cx="4687887" cy="662778"/>
          </a:xfrm>
        </p:spPr>
        <p:txBody>
          <a:bodyPr/>
          <a:lstStyle>
            <a:lvl1pPr algn="ctr">
              <a:defRPr sz="4400">
                <a:ln>
                  <a:solidFill>
                    <a:schemeClr val="tx1"/>
                  </a:solidFill>
                </a:ln>
                <a:noFill/>
              </a:defRPr>
            </a:lvl1pPr>
          </a:lstStyle>
          <a:p>
            <a:pPr lvl="0"/>
            <a:r>
              <a:rPr lang="fr-FR"/>
              <a:t>TITRE DE L’ÉTUDE</a:t>
            </a:r>
          </a:p>
        </p:txBody>
      </p:sp>
      <p:sp>
        <p:nvSpPr>
          <p:cNvPr id="21" name="Espace réservé pour une image  20">
            <a:extLst>
              <a:ext uri="{FF2B5EF4-FFF2-40B4-BE49-F238E27FC236}">
                <a16:creationId xmlns:a16="http://schemas.microsoft.com/office/drawing/2014/main" id="{C3037028-3063-8A4F-8640-57C497E32078}"/>
              </a:ext>
            </a:extLst>
          </p:cNvPr>
          <p:cNvSpPr>
            <a:spLocks noGrp="1"/>
          </p:cNvSpPr>
          <p:nvPr>
            <p:ph type="pic" sz="quarter" idx="12" hasCustomPrompt="1"/>
          </p:nvPr>
        </p:nvSpPr>
        <p:spPr>
          <a:xfrm>
            <a:off x="3725451" y="2567831"/>
            <a:ext cx="1955800" cy="630238"/>
          </a:xfrm>
          <a:ln w="12700">
            <a:noFill/>
          </a:ln>
        </p:spPr>
        <p:txBody>
          <a:bodyPr anchor="ctr"/>
          <a:lstStyle>
            <a:lvl1pPr algn="ctr">
              <a:defRPr>
                <a:ln>
                  <a:noFill/>
                </a:ln>
              </a:defRPr>
            </a:lvl1pPr>
          </a:lstStyle>
          <a:p>
            <a:r>
              <a:rPr lang="fr-FR" dirty="0"/>
              <a:t>LOGO CLIENT</a:t>
            </a:r>
          </a:p>
        </p:txBody>
      </p:sp>
      <p:sp>
        <p:nvSpPr>
          <p:cNvPr id="23" name="Espace réservé du texte 22">
            <a:extLst>
              <a:ext uri="{FF2B5EF4-FFF2-40B4-BE49-F238E27FC236}">
                <a16:creationId xmlns:a16="http://schemas.microsoft.com/office/drawing/2014/main" id="{7D54E6A2-E200-F747-B02C-AC7767DDCA5A}"/>
              </a:ext>
            </a:extLst>
          </p:cNvPr>
          <p:cNvSpPr>
            <a:spLocks noGrp="1"/>
          </p:cNvSpPr>
          <p:nvPr>
            <p:ph type="body" sz="quarter" idx="13" hasCustomPrompt="1"/>
          </p:nvPr>
        </p:nvSpPr>
        <p:spPr>
          <a:xfrm>
            <a:off x="638175" y="3989388"/>
            <a:ext cx="1827213" cy="211551"/>
          </a:xfrm>
        </p:spPr>
        <p:txBody>
          <a:bodyPr/>
          <a:lstStyle>
            <a:lvl1pPr>
              <a:defRPr b="1" i="0">
                <a:latin typeface="Century Gothic" panose="020B0502020202020204" pitchFamily="34" charset="0"/>
              </a:defRPr>
            </a:lvl1pPr>
            <a:lvl2pPr marL="0" indent="0">
              <a:lnSpc>
                <a:spcPct val="100000"/>
              </a:lnSpc>
              <a:buNone/>
              <a:defRPr/>
            </a:lvl2pPr>
          </a:lstStyle>
          <a:p>
            <a:pPr lvl="0"/>
            <a:r>
              <a:rPr lang="fr-FR"/>
              <a:t>Vos contacts :</a:t>
            </a:r>
            <a:endParaRPr lang="fr-FR" sz="900" b="1">
              <a:solidFill>
                <a:sysClr val="windowText" lastClr="000000"/>
              </a:solidFill>
              <a:latin typeface="Century Gothic" panose="020B0502020202020204" pitchFamily="34" charset="0"/>
            </a:endParaRPr>
          </a:p>
        </p:txBody>
      </p:sp>
      <p:sp>
        <p:nvSpPr>
          <p:cNvPr id="31" name="Espace réservé du texte 30">
            <a:extLst>
              <a:ext uri="{FF2B5EF4-FFF2-40B4-BE49-F238E27FC236}">
                <a16:creationId xmlns:a16="http://schemas.microsoft.com/office/drawing/2014/main" id="{62BD288D-F114-6941-B879-9112538812DB}"/>
              </a:ext>
            </a:extLst>
          </p:cNvPr>
          <p:cNvSpPr>
            <a:spLocks noGrp="1"/>
          </p:cNvSpPr>
          <p:nvPr>
            <p:ph type="body" sz="quarter" idx="17" hasCustomPrompt="1"/>
          </p:nvPr>
        </p:nvSpPr>
        <p:spPr>
          <a:xfrm>
            <a:off x="638175" y="4282545"/>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Prénom / Nom</a:t>
            </a:r>
          </a:p>
        </p:txBody>
      </p:sp>
      <p:sp>
        <p:nvSpPr>
          <p:cNvPr id="32" name="Espace réservé du texte 30">
            <a:extLst>
              <a:ext uri="{FF2B5EF4-FFF2-40B4-BE49-F238E27FC236}">
                <a16:creationId xmlns:a16="http://schemas.microsoft.com/office/drawing/2014/main" id="{1EF58E79-03D8-EB42-9426-5AE7602FB351}"/>
              </a:ext>
            </a:extLst>
          </p:cNvPr>
          <p:cNvSpPr>
            <a:spLocks noGrp="1"/>
          </p:cNvSpPr>
          <p:nvPr>
            <p:ph type="body" sz="quarter" idx="18" hasCustomPrompt="1"/>
          </p:nvPr>
        </p:nvSpPr>
        <p:spPr>
          <a:xfrm>
            <a:off x="638175" y="4527888"/>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Pôle département</a:t>
            </a:r>
          </a:p>
        </p:txBody>
      </p:sp>
      <p:sp>
        <p:nvSpPr>
          <p:cNvPr id="33" name="Espace réservé du texte 30">
            <a:extLst>
              <a:ext uri="{FF2B5EF4-FFF2-40B4-BE49-F238E27FC236}">
                <a16:creationId xmlns:a16="http://schemas.microsoft.com/office/drawing/2014/main" id="{89D47DC4-278D-8449-83E5-AAC196E26489}"/>
              </a:ext>
            </a:extLst>
          </p:cNvPr>
          <p:cNvSpPr>
            <a:spLocks noGrp="1"/>
          </p:cNvSpPr>
          <p:nvPr>
            <p:ph type="body" sz="quarter" idx="19" hasCustomPrompt="1"/>
          </p:nvPr>
        </p:nvSpPr>
        <p:spPr>
          <a:xfrm>
            <a:off x="638175" y="4774084"/>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Téléphone / mail</a:t>
            </a:r>
          </a:p>
        </p:txBody>
      </p:sp>
      <p:sp>
        <p:nvSpPr>
          <p:cNvPr id="17" name="Espace réservé du texte 18">
            <a:extLst>
              <a:ext uri="{FF2B5EF4-FFF2-40B4-BE49-F238E27FC236}">
                <a16:creationId xmlns:a16="http://schemas.microsoft.com/office/drawing/2014/main" id="{BB005058-F93C-484D-9F73-1932216B103C}"/>
              </a:ext>
            </a:extLst>
          </p:cNvPr>
          <p:cNvSpPr>
            <a:spLocks noGrp="1"/>
          </p:cNvSpPr>
          <p:nvPr>
            <p:ph type="body" sz="quarter" idx="11" hasCustomPrompt="1"/>
          </p:nvPr>
        </p:nvSpPr>
        <p:spPr>
          <a:xfrm>
            <a:off x="6184539" y="4721285"/>
            <a:ext cx="1702522" cy="210773"/>
          </a:xfrm>
        </p:spPr>
        <p:txBody>
          <a:bodyPr/>
          <a:lstStyle>
            <a:lvl1pPr>
              <a:defRPr sz="1000">
                <a:solidFill>
                  <a:schemeClr val="tx1"/>
                </a:solidFill>
              </a:defRPr>
            </a:lvl1pPr>
            <a:lvl2pPr>
              <a:defRPr sz="600"/>
            </a:lvl2pPr>
            <a:lvl3pPr>
              <a:defRPr sz="500"/>
            </a:lvl3pPr>
            <a:lvl4pPr>
              <a:defRPr sz="500"/>
            </a:lvl4pPr>
            <a:lvl5pPr>
              <a:defRPr sz="500"/>
            </a:lvl5pPr>
          </a:lstStyle>
          <a:p>
            <a:r>
              <a:rPr lang="fr-FR" sz="1000"/>
              <a:t>Mois Année / Étude N°XX </a:t>
            </a:r>
          </a:p>
        </p:txBody>
      </p:sp>
      <p:pic>
        <p:nvPicPr>
          <p:cNvPr id="18" name="Image 17">
            <a:extLst>
              <a:ext uri="{FF2B5EF4-FFF2-40B4-BE49-F238E27FC236}">
                <a16:creationId xmlns:a16="http://schemas.microsoft.com/office/drawing/2014/main" id="{9DB89DEF-97D1-7646-9D3F-5922EA08A9AB}"/>
              </a:ext>
            </a:extLst>
          </p:cNvPr>
          <p:cNvPicPr>
            <a:picLocks noChangeAspect="1"/>
          </p:cNvPicPr>
          <p:nvPr userDrawn="1"/>
        </p:nvPicPr>
        <p:blipFill>
          <a:blip r:embed="rId6"/>
          <a:stretch>
            <a:fillRect/>
          </a:stretch>
        </p:blipFill>
        <p:spPr>
          <a:xfrm rot="16200000">
            <a:off x="6890424" y="2535099"/>
            <a:ext cx="3138000" cy="965538"/>
          </a:xfrm>
          <a:prstGeom prst="rect">
            <a:avLst/>
          </a:prstGeom>
        </p:spPr>
      </p:pic>
    </p:spTree>
    <p:extLst>
      <p:ext uri="{BB962C8B-B14F-4D97-AF65-F5344CB8AC3E}">
        <p14:creationId xmlns:p14="http://schemas.microsoft.com/office/powerpoint/2010/main" val="380040925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_bordureble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6"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0" y="539532"/>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5" name="Rectangle 4">
            <a:extLst>
              <a:ext uri="{FF2B5EF4-FFF2-40B4-BE49-F238E27FC236}">
                <a16:creationId xmlns:a16="http://schemas.microsoft.com/office/drawing/2014/main" id="{12F16BAE-3A6F-8143-A079-EB8B9404C647}"/>
              </a:ext>
            </a:extLst>
          </p:cNvPr>
          <p:cNvSpPr/>
          <p:nvPr userDrawn="1"/>
        </p:nvSpPr>
        <p:spPr>
          <a:xfrm>
            <a:off x="8628895" y="0"/>
            <a:ext cx="51510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10">
            <a:extLst>
              <a:ext uri="{FF2B5EF4-FFF2-40B4-BE49-F238E27FC236}">
                <a16:creationId xmlns:a16="http://schemas.microsoft.com/office/drawing/2014/main" id="{F4C36624-BD95-CF4A-A036-3777E8230EF7}"/>
              </a:ext>
            </a:extLst>
          </p:cNvPr>
          <p:cNvSpPr>
            <a:spLocks noGrp="1"/>
          </p:cNvSpPr>
          <p:nvPr>
            <p:ph type="body" sz="quarter" idx="11" hasCustomPrompt="1"/>
          </p:nvPr>
        </p:nvSpPr>
        <p:spPr>
          <a:xfrm rot="16200000">
            <a:off x="6536305" y="1891506"/>
            <a:ext cx="4616450" cy="1360488"/>
          </a:xfrm>
        </p:spPr>
        <p:txBody>
          <a:bodyPr/>
          <a:lstStyle>
            <a:lvl1pPr>
              <a:defRPr sz="6000">
                <a:ln>
                  <a:solidFill>
                    <a:schemeClr val="tx1"/>
                  </a:solidFill>
                </a:ln>
                <a:noFill/>
              </a:defRPr>
            </a:lvl1pPr>
          </a:lstStyle>
          <a:p>
            <a:pPr lvl="0"/>
            <a:r>
              <a:rPr lang="fr-FR"/>
              <a:t>TEXTE</a:t>
            </a:r>
          </a:p>
        </p:txBody>
      </p:sp>
      <p:sp>
        <p:nvSpPr>
          <p:cNvPr id="4" name="Espace réservé du numéro de diapositive 3">
            <a:extLst>
              <a:ext uri="{FF2B5EF4-FFF2-40B4-BE49-F238E27FC236}">
                <a16:creationId xmlns:a16="http://schemas.microsoft.com/office/drawing/2014/main" id="{B5032B1F-2582-6449-AE30-9B73350ED9B1}"/>
              </a:ext>
            </a:extLst>
          </p:cNvPr>
          <p:cNvSpPr>
            <a:spLocks noGrp="1"/>
          </p:cNvSpPr>
          <p:nvPr>
            <p:ph type="sldNum" sz="quarter" idx="12"/>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3524075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IDE_BLEU_bordureblanch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6"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0" y="539532"/>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5" name="Rectangle 4">
            <a:extLst>
              <a:ext uri="{FF2B5EF4-FFF2-40B4-BE49-F238E27FC236}">
                <a16:creationId xmlns:a16="http://schemas.microsoft.com/office/drawing/2014/main" id="{12F16BAE-3A6F-8143-A079-EB8B9404C647}"/>
              </a:ext>
            </a:extLst>
          </p:cNvPr>
          <p:cNvSpPr/>
          <p:nvPr userDrawn="1"/>
        </p:nvSpPr>
        <p:spPr>
          <a:xfrm>
            <a:off x="8628895" y="0"/>
            <a:ext cx="51510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10">
            <a:extLst>
              <a:ext uri="{FF2B5EF4-FFF2-40B4-BE49-F238E27FC236}">
                <a16:creationId xmlns:a16="http://schemas.microsoft.com/office/drawing/2014/main" id="{F4C36624-BD95-CF4A-A036-3777E8230EF7}"/>
              </a:ext>
            </a:extLst>
          </p:cNvPr>
          <p:cNvSpPr>
            <a:spLocks noGrp="1"/>
          </p:cNvSpPr>
          <p:nvPr>
            <p:ph type="body" sz="quarter" idx="11" hasCustomPrompt="1"/>
          </p:nvPr>
        </p:nvSpPr>
        <p:spPr>
          <a:xfrm rot="16200000">
            <a:off x="6536305" y="1891506"/>
            <a:ext cx="4616450" cy="1360488"/>
          </a:xfrm>
        </p:spPr>
        <p:txBody>
          <a:bodyPr/>
          <a:lstStyle>
            <a:lvl1pPr>
              <a:defRPr sz="6000">
                <a:ln>
                  <a:solidFill>
                    <a:schemeClr val="tx1"/>
                  </a:solidFill>
                </a:ln>
                <a:noFill/>
              </a:defRPr>
            </a:lvl1pPr>
          </a:lstStyle>
          <a:p>
            <a:pPr lvl="0"/>
            <a:r>
              <a:rPr lang="fr-FR"/>
              <a:t>TEXTE</a:t>
            </a:r>
          </a:p>
        </p:txBody>
      </p:sp>
      <p:sp>
        <p:nvSpPr>
          <p:cNvPr id="4" name="Espace réservé du numéro de diapositive 3">
            <a:extLst>
              <a:ext uri="{FF2B5EF4-FFF2-40B4-BE49-F238E27FC236}">
                <a16:creationId xmlns:a16="http://schemas.microsoft.com/office/drawing/2014/main" id="{B5032B1F-2582-6449-AE30-9B73350ED9B1}"/>
              </a:ext>
            </a:extLst>
          </p:cNvPr>
          <p:cNvSpPr>
            <a:spLocks noGrp="1"/>
          </p:cNvSpPr>
          <p:nvPr>
            <p:ph type="sldNum" sz="quarter" idx="12"/>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10065169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itre_1">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8BEC784-CC0D-FB48-8140-711D7C35C85D}"/>
              </a:ext>
            </a:extLst>
          </p:cNvPr>
          <p:cNvPicPr>
            <a:picLocks noChangeAspect="1"/>
          </p:cNvPicPr>
          <p:nvPr userDrawn="1"/>
        </p:nvPicPr>
        <p:blipFill rotWithShape="1">
          <a:blip r:embed="rId2"/>
          <a:srcRect l="33905" t="18934" r="42556" b="35103"/>
          <a:stretch/>
        </p:blipFill>
        <p:spPr>
          <a:xfrm>
            <a:off x="6562627" y="864040"/>
            <a:ext cx="2581373" cy="3780540"/>
          </a:xfrm>
          <a:prstGeom prst="rect">
            <a:avLst/>
          </a:prstGeom>
        </p:spPr>
      </p:pic>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3"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2"/>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886450" y="-219872"/>
            <a:ext cx="3257550" cy="5948363"/>
          </a:xfrm>
        </p:spPr>
        <p:txBody>
          <a:bodyPr/>
          <a:lstStyle>
            <a:lvl1pPr>
              <a:defRPr sz="49600">
                <a:ln w="19050">
                  <a:solidFill>
                    <a:schemeClr val="tx1"/>
                  </a:solidFill>
                </a:ln>
                <a:noFill/>
              </a:defRPr>
            </a:lvl1pPr>
          </a:lstStyle>
          <a:p>
            <a:pPr lvl="0"/>
            <a:r>
              <a:rPr lang="fr-FR"/>
              <a:t>1</a:t>
            </a:r>
          </a:p>
        </p:txBody>
      </p:sp>
    </p:spTree>
    <p:extLst>
      <p:ext uri="{BB962C8B-B14F-4D97-AF65-F5344CB8AC3E}">
        <p14:creationId xmlns:p14="http://schemas.microsoft.com/office/powerpoint/2010/main" val="36692577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itre_2">
    <p:spTree>
      <p:nvGrpSpPr>
        <p:cNvPr id="1" name=""/>
        <p:cNvGrpSpPr/>
        <p:nvPr/>
      </p:nvGrpSpPr>
      <p:grpSpPr>
        <a:xfrm>
          <a:off x="0" y="0"/>
          <a:ext cx="0" cy="0"/>
          <a:chOff x="0" y="0"/>
          <a:chExt cx="0" cy="0"/>
        </a:xfrm>
      </p:grpSpPr>
      <p:pic>
        <p:nvPicPr>
          <p:cNvPr id="8" name="Image 7" descr="Une image contenant ciel nocturne&#10;&#10;Description générée automatiquement">
            <a:extLst>
              <a:ext uri="{FF2B5EF4-FFF2-40B4-BE49-F238E27FC236}">
                <a16:creationId xmlns:a16="http://schemas.microsoft.com/office/drawing/2014/main" id="{17372BB7-5DCC-C24C-9C40-84ECDBF02E07}"/>
              </a:ext>
            </a:extLst>
          </p:cNvPr>
          <p:cNvPicPr>
            <a:picLocks noChangeAspect="1"/>
          </p:cNvPicPr>
          <p:nvPr userDrawn="1"/>
        </p:nvPicPr>
        <p:blipFill rotWithShape="1">
          <a:blip r:embed="rId2"/>
          <a:srcRect l="41797" r="36175"/>
          <a:stretch/>
        </p:blipFill>
        <p:spPr>
          <a:xfrm>
            <a:off x="6761619" y="-388882"/>
            <a:ext cx="2382381" cy="8111492"/>
          </a:xfrm>
          <a:prstGeom prst="rect">
            <a:avLst/>
          </a:prstGeom>
        </p:spPr>
      </p:pic>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3"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2"/>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19870"/>
            <a:ext cx="3257550" cy="5948363"/>
          </a:xfrm>
        </p:spPr>
        <p:txBody>
          <a:bodyPr/>
          <a:lstStyle>
            <a:lvl1pPr>
              <a:defRPr sz="49600">
                <a:ln w="19050">
                  <a:solidFill>
                    <a:schemeClr val="tx1"/>
                  </a:solidFill>
                </a:ln>
                <a:noFill/>
              </a:defRPr>
            </a:lvl1pPr>
          </a:lstStyle>
          <a:p>
            <a:pPr lvl="0"/>
            <a:r>
              <a:rPr lang="fr-FR"/>
              <a:t>2</a:t>
            </a:r>
          </a:p>
        </p:txBody>
      </p:sp>
    </p:spTree>
    <p:extLst>
      <p:ext uri="{BB962C8B-B14F-4D97-AF65-F5344CB8AC3E}">
        <p14:creationId xmlns:p14="http://schemas.microsoft.com/office/powerpoint/2010/main" val="19280681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itre_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3"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pic>
        <p:nvPicPr>
          <p:cNvPr id="7" name="Image 6">
            <a:extLst>
              <a:ext uri="{FF2B5EF4-FFF2-40B4-BE49-F238E27FC236}">
                <a16:creationId xmlns:a16="http://schemas.microsoft.com/office/drawing/2014/main" id="{FD120733-4BED-7B4B-B857-21C1168E2D8A}"/>
              </a:ext>
            </a:extLst>
          </p:cNvPr>
          <p:cNvPicPr>
            <a:picLocks noChangeAspect="1"/>
          </p:cNvPicPr>
          <p:nvPr userDrawn="1"/>
        </p:nvPicPr>
        <p:blipFill rotWithShape="1">
          <a:blip r:embed="rId2"/>
          <a:srcRect l="34453" t="34892" r="41503" b="24093"/>
          <a:stretch/>
        </p:blipFill>
        <p:spPr>
          <a:xfrm>
            <a:off x="6612126" y="1208690"/>
            <a:ext cx="2531874" cy="3239183"/>
          </a:xfrm>
          <a:prstGeom prst="rect">
            <a:avLst/>
          </a:prstGeom>
        </p:spPr>
      </p:pic>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2"/>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19870"/>
            <a:ext cx="3257550" cy="5948363"/>
          </a:xfrm>
        </p:spPr>
        <p:txBody>
          <a:bodyPr/>
          <a:lstStyle>
            <a:lvl1pPr>
              <a:defRPr sz="49600">
                <a:ln w="19050">
                  <a:solidFill>
                    <a:schemeClr val="tx1"/>
                  </a:solidFill>
                </a:ln>
                <a:noFill/>
              </a:defRPr>
            </a:lvl1pPr>
          </a:lstStyle>
          <a:p>
            <a:pPr lvl="0"/>
            <a:r>
              <a:rPr lang="fr-FR"/>
              <a:t>3</a:t>
            </a:r>
          </a:p>
        </p:txBody>
      </p:sp>
    </p:spTree>
    <p:extLst>
      <p:ext uri="{BB962C8B-B14F-4D97-AF65-F5344CB8AC3E}">
        <p14:creationId xmlns:p14="http://schemas.microsoft.com/office/powerpoint/2010/main" val="198852830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itre_4">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F12C7FB-BC2D-204B-8991-021BFB5B5664}"/>
              </a:ext>
            </a:extLst>
          </p:cNvPr>
          <p:cNvPicPr>
            <a:picLocks noChangeAspect="1"/>
          </p:cNvPicPr>
          <p:nvPr userDrawn="1"/>
        </p:nvPicPr>
        <p:blipFill rotWithShape="1">
          <a:blip r:embed="rId2"/>
          <a:srcRect l="38263" t="27926" r="38249" b="32352"/>
          <a:stretch/>
        </p:blipFill>
        <p:spPr>
          <a:xfrm>
            <a:off x="6589986" y="1261272"/>
            <a:ext cx="2554014" cy="3239353"/>
          </a:xfrm>
          <a:prstGeom prst="rect">
            <a:avLst/>
          </a:prstGeom>
        </p:spPr>
      </p:pic>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3"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2"/>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19870"/>
            <a:ext cx="3257550" cy="5948363"/>
          </a:xfrm>
        </p:spPr>
        <p:txBody>
          <a:bodyPr/>
          <a:lstStyle>
            <a:lvl1pPr>
              <a:defRPr sz="49600">
                <a:ln w="19050">
                  <a:solidFill>
                    <a:schemeClr val="tx1"/>
                  </a:solidFill>
                </a:ln>
                <a:noFill/>
              </a:defRPr>
            </a:lvl1pPr>
          </a:lstStyle>
          <a:p>
            <a:pPr lvl="0"/>
            <a:r>
              <a:rPr lang="fr-FR"/>
              <a:t>4</a:t>
            </a:r>
          </a:p>
        </p:txBody>
      </p:sp>
    </p:spTree>
    <p:extLst>
      <p:ext uri="{BB962C8B-B14F-4D97-AF65-F5344CB8AC3E}">
        <p14:creationId xmlns:p14="http://schemas.microsoft.com/office/powerpoint/2010/main" val="2969474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itre_5">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1073954-1235-454B-9C19-7C23213C35B0}"/>
              </a:ext>
            </a:extLst>
          </p:cNvPr>
          <p:cNvPicPr>
            <a:picLocks noChangeAspect="1"/>
          </p:cNvPicPr>
          <p:nvPr userDrawn="1"/>
        </p:nvPicPr>
        <p:blipFill rotWithShape="1">
          <a:blip r:embed="rId2"/>
          <a:srcRect l="12826" t="11271" r="27089" b="30850"/>
          <a:stretch/>
        </p:blipFill>
        <p:spPr>
          <a:xfrm>
            <a:off x="5707117" y="1664703"/>
            <a:ext cx="3436884" cy="2483024"/>
          </a:xfrm>
          <a:prstGeom prst="rect">
            <a:avLst/>
          </a:prstGeom>
        </p:spPr>
      </p:pic>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3"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2"/>
            <a:ext cx="3899556" cy="463550"/>
          </a:xfrm>
        </p:spPr>
        <p:txBody>
          <a:bodyPr anchor="ctr"/>
          <a:lstStyle>
            <a:lvl1pPr>
              <a:defRPr sz="1400"/>
            </a:lvl1pPr>
          </a:lstStyle>
          <a:p>
            <a:pPr lvl="0"/>
            <a:r>
              <a:rPr lang="fr-FR"/>
              <a:t>CENTURY GOTHIC BOLD – SOUS TITRES</a:t>
            </a:r>
          </a:p>
        </p:txBody>
      </p:sp>
      <p:sp>
        <p:nvSpPr>
          <p:cNvPr id="7" name="Espace réservé du texte 5">
            <a:extLst>
              <a:ext uri="{FF2B5EF4-FFF2-40B4-BE49-F238E27FC236}">
                <a16:creationId xmlns:a16="http://schemas.microsoft.com/office/drawing/2014/main" id="{B82B742B-D3ED-2149-87A4-5EDF7084E87A}"/>
              </a:ext>
            </a:extLst>
          </p:cNvPr>
          <p:cNvSpPr>
            <a:spLocks noGrp="1"/>
          </p:cNvSpPr>
          <p:nvPr>
            <p:ph type="body" sz="quarter" idx="11" hasCustomPrompt="1"/>
          </p:nvPr>
        </p:nvSpPr>
        <p:spPr>
          <a:xfrm>
            <a:off x="5581377" y="0"/>
            <a:ext cx="3257550" cy="5948363"/>
          </a:xfrm>
        </p:spPr>
        <p:txBody>
          <a:bodyPr/>
          <a:lstStyle>
            <a:lvl1pPr>
              <a:defRPr sz="49600">
                <a:ln w="19050">
                  <a:solidFill>
                    <a:schemeClr val="tx1"/>
                  </a:solidFill>
                </a:ln>
                <a:noFill/>
              </a:defRPr>
            </a:lvl1pPr>
          </a:lstStyle>
          <a:p>
            <a:pPr lvl="0"/>
            <a:r>
              <a:rPr lang="fr-FR"/>
              <a:t>5</a:t>
            </a:r>
          </a:p>
        </p:txBody>
      </p:sp>
    </p:spTree>
    <p:extLst>
      <p:ext uri="{BB962C8B-B14F-4D97-AF65-F5344CB8AC3E}">
        <p14:creationId xmlns:p14="http://schemas.microsoft.com/office/powerpoint/2010/main" val="286145161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itre_6">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FE8E651-129F-C343-B2B1-12BB92873BE5}"/>
              </a:ext>
            </a:extLst>
          </p:cNvPr>
          <p:cNvPicPr>
            <a:picLocks noChangeAspect="1"/>
          </p:cNvPicPr>
          <p:nvPr userDrawn="1"/>
        </p:nvPicPr>
        <p:blipFill rotWithShape="1">
          <a:blip r:embed="rId2"/>
          <a:srcRect l="28138" t="21248" r="40896" b="27716"/>
          <a:stretch/>
        </p:blipFill>
        <p:spPr>
          <a:xfrm>
            <a:off x="6768662" y="1533704"/>
            <a:ext cx="2375338" cy="2936154"/>
          </a:xfrm>
          <a:prstGeom prst="rect">
            <a:avLst/>
          </a:prstGeom>
        </p:spPr>
      </p:pic>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3"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2"/>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19870"/>
            <a:ext cx="3257550" cy="5948363"/>
          </a:xfrm>
        </p:spPr>
        <p:txBody>
          <a:bodyPr/>
          <a:lstStyle>
            <a:lvl1pPr>
              <a:defRPr sz="49600">
                <a:ln w="19050">
                  <a:solidFill>
                    <a:schemeClr val="tx1"/>
                  </a:solidFill>
                </a:ln>
                <a:noFill/>
              </a:defRPr>
            </a:lvl1pPr>
          </a:lstStyle>
          <a:p>
            <a:pPr lvl="0"/>
            <a:r>
              <a:rPr lang="fr-FR"/>
              <a:t>6</a:t>
            </a:r>
          </a:p>
        </p:txBody>
      </p:sp>
    </p:spTree>
    <p:extLst>
      <p:ext uri="{BB962C8B-B14F-4D97-AF65-F5344CB8AC3E}">
        <p14:creationId xmlns:p14="http://schemas.microsoft.com/office/powerpoint/2010/main" val="224751716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itre_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3"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pic>
        <p:nvPicPr>
          <p:cNvPr id="8" name="Image 7">
            <a:extLst>
              <a:ext uri="{FF2B5EF4-FFF2-40B4-BE49-F238E27FC236}">
                <a16:creationId xmlns:a16="http://schemas.microsoft.com/office/drawing/2014/main" id="{F61B522B-736A-C34B-B002-AD478F1E5C2E}"/>
              </a:ext>
            </a:extLst>
          </p:cNvPr>
          <p:cNvPicPr>
            <a:picLocks noChangeAspect="1"/>
          </p:cNvPicPr>
          <p:nvPr userDrawn="1"/>
        </p:nvPicPr>
        <p:blipFill rotWithShape="1">
          <a:blip r:embed="rId2"/>
          <a:srcRect l="31306" t="31045" r="40097" b="26623"/>
          <a:stretch/>
        </p:blipFill>
        <p:spPr>
          <a:xfrm>
            <a:off x="6169573" y="1450793"/>
            <a:ext cx="2974428" cy="3302307"/>
          </a:xfrm>
          <a:prstGeom prst="rect">
            <a:avLst/>
          </a:prstGeom>
        </p:spPr>
      </p:pic>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2"/>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0"/>
            <a:ext cx="3257550" cy="5948363"/>
          </a:xfrm>
        </p:spPr>
        <p:txBody>
          <a:bodyPr/>
          <a:lstStyle>
            <a:lvl1pPr>
              <a:defRPr sz="49600">
                <a:ln w="19050">
                  <a:solidFill>
                    <a:schemeClr val="tx1"/>
                  </a:solidFill>
                </a:ln>
                <a:noFill/>
              </a:defRPr>
            </a:lvl1pPr>
          </a:lstStyle>
          <a:p>
            <a:pPr lvl="0"/>
            <a:r>
              <a:rPr lang="fr-FR"/>
              <a:t>7</a:t>
            </a:r>
          </a:p>
        </p:txBody>
      </p:sp>
    </p:spTree>
    <p:extLst>
      <p:ext uri="{BB962C8B-B14F-4D97-AF65-F5344CB8AC3E}">
        <p14:creationId xmlns:p14="http://schemas.microsoft.com/office/powerpoint/2010/main" val="7735150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itre_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3"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pic>
        <p:nvPicPr>
          <p:cNvPr id="8" name="Image 7">
            <a:extLst>
              <a:ext uri="{FF2B5EF4-FFF2-40B4-BE49-F238E27FC236}">
                <a16:creationId xmlns:a16="http://schemas.microsoft.com/office/drawing/2014/main" id="{F795D0BA-6750-DF4A-B4F7-3811C08460DB}"/>
              </a:ext>
            </a:extLst>
          </p:cNvPr>
          <p:cNvPicPr>
            <a:picLocks noChangeAspect="1"/>
          </p:cNvPicPr>
          <p:nvPr userDrawn="1"/>
        </p:nvPicPr>
        <p:blipFill rotWithShape="1">
          <a:blip r:embed="rId2"/>
          <a:srcRect l="28367" t="12571" r="27918" b="28339"/>
          <a:stretch/>
        </p:blipFill>
        <p:spPr>
          <a:xfrm>
            <a:off x="6768662" y="1922173"/>
            <a:ext cx="2375338" cy="2408089"/>
          </a:xfrm>
          <a:prstGeom prst="rect">
            <a:avLst/>
          </a:prstGeom>
        </p:spPr>
      </p:pic>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2"/>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0"/>
            <a:ext cx="3257550" cy="5948363"/>
          </a:xfrm>
        </p:spPr>
        <p:txBody>
          <a:bodyPr/>
          <a:lstStyle>
            <a:lvl1pPr>
              <a:defRPr sz="49600">
                <a:ln w="19050">
                  <a:solidFill>
                    <a:schemeClr val="tx1"/>
                  </a:solidFill>
                </a:ln>
                <a:noFill/>
              </a:defRPr>
            </a:lvl1pPr>
          </a:lstStyle>
          <a:p>
            <a:pPr lvl="0"/>
            <a:r>
              <a:rPr lang="fr-FR"/>
              <a:t>8</a:t>
            </a:r>
          </a:p>
        </p:txBody>
      </p:sp>
    </p:spTree>
    <p:extLst>
      <p:ext uri="{BB962C8B-B14F-4D97-AF65-F5344CB8AC3E}">
        <p14:creationId xmlns:p14="http://schemas.microsoft.com/office/powerpoint/2010/main" val="4487156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2A234B-17AC-8B4E-BFDA-D269083AFF8A}"/>
              </a:ext>
            </a:extLst>
          </p:cNvPr>
          <p:cNvSpPr/>
          <p:nvPr userDrawn="1"/>
        </p:nvSpPr>
        <p:spPr>
          <a:xfrm>
            <a:off x="8628895" y="0"/>
            <a:ext cx="51510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a16="http://schemas.microsoft.com/office/drawing/2014/main" id="{8A5C2507-B1F0-3845-875D-1FE6D15F1AE2}"/>
              </a:ext>
            </a:extLst>
          </p:cNvPr>
          <p:cNvPicPr>
            <a:picLocks noChangeAspect="1"/>
          </p:cNvPicPr>
          <p:nvPr userDrawn="1"/>
        </p:nvPicPr>
        <p:blipFill rotWithShape="1">
          <a:blip r:embed="rId2"/>
          <a:srcRect l="45127" t="35751" r="35103" b="25239"/>
          <a:stretch/>
        </p:blipFill>
        <p:spPr>
          <a:xfrm>
            <a:off x="0" y="336916"/>
            <a:ext cx="1679023" cy="2484850"/>
          </a:xfrm>
          <a:prstGeom prst="rect">
            <a:avLst/>
          </a:prstGeom>
        </p:spPr>
      </p:pic>
      <p:sp>
        <p:nvSpPr>
          <p:cNvPr id="6" name="Sous-titre 2">
            <a:extLst>
              <a:ext uri="{FF2B5EF4-FFF2-40B4-BE49-F238E27FC236}">
                <a16:creationId xmlns:a16="http://schemas.microsoft.com/office/drawing/2014/main" id="{46FAFCCC-9819-EC45-BCEE-77BD0805F354}"/>
              </a:ext>
            </a:extLst>
          </p:cNvPr>
          <p:cNvSpPr txBox="1">
            <a:spLocks/>
          </p:cNvSpPr>
          <p:nvPr userDrawn="1"/>
        </p:nvSpPr>
        <p:spPr>
          <a:xfrm rot="16200000">
            <a:off x="6391540" y="1617078"/>
            <a:ext cx="4627608" cy="1716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8000" b="1" dirty="0">
                <a:ln>
                  <a:solidFill>
                    <a:schemeClr val="tx1"/>
                  </a:solidFill>
                </a:ln>
                <a:noFill/>
                <a:latin typeface="Century Gothic" panose="020B0502020202020204" pitchFamily="34" charset="0"/>
                <a:cs typeface="Arial Narrow" panose="020B0604020202020204" pitchFamily="34" charset="0"/>
              </a:rPr>
              <a:t>2023</a:t>
            </a:r>
          </a:p>
        </p:txBody>
      </p:sp>
      <p:pic>
        <p:nvPicPr>
          <p:cNvPr id="10" name="Image 9" descr="Une image contenant ciel nocturne&#10;&#10;Description générée automatiquement">
            <a:extLst>
              <a:ext uri="{FF2B5EF4-FFF2-40B4-BE49-F238E27FC236}">
                <a16:creationId xmlns:a16="http://schemas.microsoft.com/office/drawing/2014/main" id="{80FEE973-688B-1749-A65A-118C44828405}"/>
              </a:ext>
            </a:extLst>
          </p:cNvPr>
          <p:cNvPicPr>
            <a:picLocks noChangeAspect="1"/>
          </p:cNvPicPr>
          <p:nvPr userDrawn="1"/>
        </p:nvPicPr>
        <p:blipFill rotWithShape="1">
          <a:blip r:embed="rId3"/>
          <a:srcRect l="37938" b="33181"/>
          <a:stretch/>
        </p:blipFill>
        <p:spPr>
          <a:xfrm>
            <a:off x="957091" y="1595862"/>
            <a:ext cx="1883294" cy="1520744"/>
          </a:xfrm>
          <a:prstGeom prst="rect">
            <a:avLst/>
          </a:prstGeom>
        </p:spPr>
      </p:pic>
      <p:pic>
        <p:nvPicPr>
          <p:cNvPr id="11" name="Image 10">
            <a:extLst>
              <a:ext uri="{FF2B5EF4-FFF2-40B4-BE49-F238E27FC236}">
                <a16:creationId xmlns:a16="http://schemas.microsoft.com/office/drawing/2014/main" id="{00B72403-BC60-9D45-9A12-7D730F2EBCC6}"/>
              </a:ext>
            </a:extLst>
          </p:cNvPr>
          <p:cNvPicPr>
            <a:picLocks noChangeAspect="1"/>
          </p:cNvPicPr>
          <p:nvPr userDrawn="1"/>
        </p:nvPicPr>
        <p:blipFill rotWithShape="1">
          <a:blip r:embed="rId4"/>
          <a:srcRect l="31720" r="29921" b="34158"/>
          <a:stretch/>
        </p:blipFill>
        <p:spPr>
          <a:xfrm>
            <a:off x="8190" y="2204359"/>
            <a:ext cx="1321852" cy="1701740"/>
          </a:xfrm>
          <a:prstGeom prst="rect">
            <a:avLst/>
          </a:prstGeom>
        </p:spPr>
      </p:pic>
      <p:pic>
        <p:nvPicPr>
          <p:cNvPr id="12" name="Image 11">
            <a:extLst>
              <a:ext uri="{FF2B5EF4-FFF2-40B4-BE49-F238E27FC236}">
                <a16:creationId xmlns:a16="http://schemas.microsoft.com/office/drawing/2014/main" id="{B7B6CB6B-A279-CC49-BD50-95184D0067AC}"/>
              </a:ext>
            </a:extLst>
          </p:cNvPr>
          <p:cNvPicPr>
            <a:picLocks noChangeAspect="1"/>
          </p:cNvPicPr>
          <p:nvPr userDrawn="1"/>
        </p:nvPicPr>
        <p:blipFill rotWithShape="1">
          <a:blip r:embed="rId5"/>
          <a:srcRect t="36146"/>
          <a:stretch/>
        </p:blipFill>
        <p:spPr>
          <a:xfrm>
            <a:off x="-844546" y="-18599"/>
            <a:ext cx="4633832" cy="2219143"/>
          </a:xfrm>
          <a:prstGeom prst="rect">
            <a:avLst/>
          </a:prstGeom>
        </p:spPr>
      </p:pic>
      <p:pic>
        <p:nvPicPr>
          <p:cNvPr id="13" name="Image 12">
            <a:extLst>
              <a:ext uri="{FF2B5EF4-FFF2-40B4-BE49-F238E27FC236}">
                <a16:creationId xmlns:a16="http://schemas.microsoft.com/office/drawing/2014/main" id="{BC3AEEB8-5E90-FE46-86DC-D7D58A5FB50D}"/>
              </a:ext>
            </a:extLst>
          </p:cNvPr>
          <p:cNvPicPr>
            <a:picLocks noChangeAspect="1"/>
          </p:cNvPicPr>
          <p:nvPr userDrawn="1"/>
        </p:nvPicPr>
        <p:blipFill>
          <a:blip r:embed="rId6"/>
          <a:stretch>
            <a:fillRect/>
          </a:stretch>
        </p:blipFill>
        <p:spPr>
          <a:xfrm>
            <a:off x="2358793" y="2594437"/>
            <a:ext cx="1716075" cy="528023"/>
          </a:xfrm>
          <a:prstGeom prst="rect">
            <a:avLst/>
          </a:prstGeom>
        </p:spPr>
      </p:pic>
      <p:sp>
        <p:nvSpPr>
          <p:cNvPr id="15" name="Espace réservé du texte 14">
            <a:extLst>
              <a:ext uri="{FF2B5EF4-FFF2-40B4-BE49-F238E27FC236}">
                <a16:creationId xmlns:a16="http://schemas.microsoft.com/office/drawing/2014/main" id="{B951C8E1-9290-534D-9B87-5EFCDF8AD0EE}"/>
              </a:ext>
            </a:extLst>
          </p:cNvPr>
          <p:cNvSpPr>
            <a:spLocks noGrp="1"/>
          </p:cNvSpPr>
          <p:nvPr>
            <p:ph type="body" sz="quarter" idx="10" hasCustomPrompt="1"/>
          </p:nvPr>
        </p:nvSpPr>
        <p:spPr>
          <a:xfrm>
            <a:off x="2359408" y="1456303"/>
            <a:ext cx="4687887" cy="662778"/>
          </a:xfrm>
        </p:spPr>
        <p:txBody>
          <a:bodyPr/>
          <a:lstStyle>
            <a:lvl1pPr algn="ctr">
              <a:defRPr sz="4400"/>
            </a:lvl1pPr>
          </a:lstStyle>
          <a:p>
            <a:pPr lvl="0"/>
            <a:r>
              <a:rPr lang="fr-FR"/>
              <a:t>TITRE DE L’ÉTUDE</a:t>
            </a:r>
          </a:p>
        </p:txBody>
      </p:sp>
      <p:sp>
        <p:nvSpPr>
          <p:cNvPr id="19" name="Espace réservé du texte 18">
            <a:extLst>
              <a:ext uri="{FF2B5EF4-FFF2-40B4-BE49-F238E27FC236}">
                <a16:creationId xmlns:a16="http://schemas.microsoft.com/office/drawing/2014/main" id="{94012CEB-7088-D649-8CC5-29CCE7BF0DC7}"/>
              </a:ext>
            </a:extLst>
          </p:cNvPr>
          <p:cNvSpPr>
            <a:spLocks noGrp="1"/>
          </p:cNvSpPr>
          <p:nvPr>
            <p:ph type="body" sz="quarter" idx="11" hasCustomPrompt="1"/>
          </p:nvPr>
        </p:nvSpPr>
        <p:spPr>
          <a:xfrm>
            <a:off x="6184539" y="4721285"/>
            <a:ext cx="1702522" cy="210773"/>
          </a:xfrm>
        </p:spPr>
        <p:txBody>
          <a:bodyPr/>
          <a:lstStyle>
            <a:lvl1pPr>
              <a:defRPr sz="1000"/>
            </a:lvl1pPr>
            <a:lvl2pPr>
              <a:defRPr sz="600"/>
            </a:lvl2pPr>
            <a:lvl3pPr>
              <a:defRPr sz="500"/>
            </a:lvl3pPr>
            <a:lvl4pPr>
              <a:defRPr sz="500"/>
            </a:lvl4pPr>
            <a:lvl5pPr>
              <a:defRPr sz="500"/>
            </a:lvl5pPr>
          </a:lstStyle>
          <a:p>
            <a:r>
              <a:rPr lang="fr-FR" sz="1000" b="1">
                <a:solidFill>
                  <a:sysClr val="windowText" lastClr="000000"/>
                </a:solidFill>
                <a:latin typeface="Century Gothic" panose="020B0502020202020204" pitchFamily="34" charset="0"/>
              </a:rPr>
              <a:t>Mois Année / Étude </a:t>
            </a:r>
            <a:r>
              <a:rPr lang="fr-FR" sz="1000" b="1" err="1">
                <a:solidFill>
                  <a:sysClr val="windowText" lastClr="000000"/>
                </a:solidFill>
                <a:latin typeface="Century Gothic" panose="020B0502020202020204" pitchFamily="34" charset="0"/>
              </a:rPr>
              <a:t>n°XX</a:t>
            </a:r>
            <a:endParaRPr lang="fr-FR" sz="1000" b="1">
              <a:solidFill>
                <a:sysClr val="windowText" lastClr="000000"/>
              </a:solidFill>
              <a:latin typeface="Century Gothic" panose="020B0502020202020204" pitchFamily="34" charset="0"/>
            </a:endParaRPr>
          </a:p>
        </p:txBody>
      </p:sp>
      <p:sp>
        <p:nvSpPr>
          <p:cNvPr id="21" name="Espace réservé pour une image  20">
            <a:extLst>
              <a:ext uri="{FF2B5EF4-FFF2-40B4-BE49-F238E27FC236}">
                <a16:creationId xmlns:a16="http://schemas.microsoft.com/office/drawing/2014/main" id="{C3037028-3063-8A4F-8640-57C497E32078}"/>
              </a:ext>
            </a:extLst>
          </p:cNvPr>
          <p:cNvSpPr>
            <a:spLocks noGrp="1"/>
          </p:cNvSpPr>
          <p:nvPr>
            <p:ph type="pic" sz="quarter" idx="12" hasCustomPrompt="1"/>
          </p:nvPr>
        </p:nvSpPr>
        <p:spPr>
          <a:xfrm>
            <a:off x="5092124" y="2567831"/>
            <a:ext cx="1955800" cy="630238"/>
          </a:xfrm>
          <a:ln w="12700">
            <a:noFill/>
          </a:ln>
        </p:spPr>
        <p:txBody>
          <a:bodyPr anchor="ctr"/>
          <a:lstStyle>
            <a:lvl1pPr algn="ctr">
              <a:defRPr>
                <a:ln>
                  <a:noFill/>
                </a:ln>
              </a:defRPr>
            </a:lvl1pPr>
          </a:lstStyle>
          <a:p>
            <a:r>
              <a:rPr lang="fr-FR" dirty="0"/>
              <a:t>LOGO CLIENT</a:t>
            </a:r>
          </a:p>
        </p:txBody>
      </p:sp>
      <p:sp>
        <p:nvSpPr>
          <p:cNvPr id="23" name="Espace réservé du texte 22">
            <a:extLst>
              <a:ext uri="{FF2B5EF4-FFF2-40B4-BE49-F238E27FC236}">
                <a16:creationId xmlns:a16="http://schemas.microsoft.com/office/drawing/2014/main" id="{7D54E6A2-E200-F747-B02C-AC7767DDCA5A}"/>
              </a:ext>
            </a:extLst>
          </p:cNvPr>
          <p:cNvSpPr>
            <a:spLocks noGrp="1"/>
          </p:cNvSpPr>
          <p:nvPr>
            <p:ph type="body" sz="quarter" idx="13" hasCustomPrompt="1"/>
          </p:nvPr>
        </p:nvSpPr>
        <p:spPr>
          <a:xfrm>
            <a:off x="638175" y="3989388"/>
            <a:ext cx="1827213" cy="211551"/>
          </a:xfrm>
        </p:spPr>
        <p:txBody>
          <a:bodyPr/>
          <a:lstStyle>
            <a:lvl1pPr>
              <a:defRPr b="1" i="0">
                <a:latin typeface="Century Gothic" panose="020B0502020202020204" pitchFamily="34" charset="0"/>
              </a:defRPr>
            </a:lvl1pPr>
            <a:lvl2pPr marL="0" indent="0">
              <a:lnSpc>
                <a:spcPct val="100000"/>
              </a:lnSpc>
              <a:buNone/>
              <a:defRPr/>
            </a:lvl2pPr>
          </a:lstStyle>
          <a:p>
            <a:pPr lvl="0"/>
            <a:r>
              <a:rPr lang="fr-FR"/>
              <a:t>Vos contacts :</a:t>
            </a:r>
            <a:endParaRPr lang="fr-FR" sz="900" b="1">
              <a:solidFill>
                <a:sysClr val="windowText" lastClr="000000"/>
              </a:solidFill>
              <a:latin typeface="Century Gothic" panose="020B0502020202020204" pitchFamily="34" charset="0"/>
            </a:endParaRPr>
          </a:p>
        </p:txBody>
      </p:sp>
      <p:sp>
        <p:nvSpPr>
          <p:cNvPr id="31" name="Espace réservé du texte 30">
            <a:extLst>
              <a:ext uri="{FF2B5EF4-FFF2-40B4-BE49-F238E27FC236}">
                <a16:creationId xmlns:a16="http://schemas.microsoft.com/office/drawing/2014/main" id="{62BD288D-F114-6941-B879-9112538812DB}"/>
              </a:ext>
            </a:extLst>
          </p:cNvPr>
          <p:cNvSpPr>
            <a:spLocks noGrp="1"/>
          </p:cNvSpPr>
          <p:nvPr>
            <p:ph type="body" sz="quarter" idx="17" hasCustomPrompt="1"/>
          </p:nvPr>
        </p:nvSpPr>
        <p:spPr>
          <a:xfrm>
            <a:off x="638175" y="4282545"/>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Prénom / Nom</a:t>
            </a:r>
          </a:p>
        </p:txBody>
      </p:sp>
      <p:sp>
        <p:nvSpPr>
          <p:cNvPr id="32" name="Espace réservé du texte 30">
            <a:extLst>
              <a:ext uri="{FF2B5EF4-FFF2-40B4-BE49-F238E27FC236}">
                <a16:creationId xmlns:a16="http://schemas.microsoft.com/office/drawing/2014/main" id="{1EF58E79-03D8-EB42-9426-5AE7602FB351}"/>
              </a:ext>
            </a:extLst>
          </p:cNvPr>
          <p:cNvSpPr>
            <a:spLocks noGrp="1"/>
          </p:cNvSpPr>
          <p:nvPr>
            <p:ph type="body" sz="quarter" idx="18" hasCustomPrompt="1"/>
          </p:nvPr>
        </p:nvSpPr>
        <p:spPr>
          <a:xfrm>
            <a:off x="638175" y="4527888"/>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Pôle département</a:t>
            </a:r>
          </a:p>
        </p:txBody>
      </p:sp>
      <p:sp>
        <p:nvSpPr>
          <p:cNvPr id="33" name="Espace réservé du texte 30">
            <a:extLst>
              <a:ext uri="{FF2B5EF4-FFF2-40B4-BE49-F238E27FC236}">
                <a16:creationId xmlns:a16="http://schemas.microsoft.com/office/drawing/2014/main" id="{89D47DC4-278D-8449-83E5-AAC196E26489}"/>
              </a:ext>
            </a:extLst>
          </p:cNvPr>
          <p:cNvSpPr>
            <a:spLocks noGrp="1"/>
          </p:cNvSpPr>
          <p:nvPr>
            <p:ph type="body" sz="quarter" idx="19" hasCustomPrompt="1"/>
          </p:nvPr>
        </p:nvSpPr>
        <p:spPr>
          <a:xfrm>
            <a:off x="638175" y="4774084"/>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Téléphone / mail</a:t>
            </a:r>
          </a:p>
        </p:txBody>
      </p:sp>
    </p:spTree>
    <p:extLst>
      <p:ext uri="{BB962C8B-B14F-4D97-AF65-F5344CB8AC3E}">
        <p14:creationId xmlns:p14="http://schemas.microsoft.com/office/powerpoint/2010/main" val="214308337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ercalaire_1">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56F2EC8-DE29-0444-9B3D-CAF0F0B2FA33}"/>
              </a:ext>
            </a:extLst>
          </p:cNvPr>
          <p:cNvPicPr>
            <a:picLocks noChangeAspect="1"/>
          </p:cNvPicPr>
          <p:nvPr userDrawn="1"/>
        </p:nvPicPr>
        <p:blipFill rotWithShape="1">
          <a:blip r:embed="rId2"/>
          <a:srcRect l="33905" t="18934" r="31281" b="35103"/>
          <a:stretch/>
        </p:blipFill>
        <p:spPr>
          <a:xfrm rot="21158450">
            <a:off x="5561574" y="1680116"/>
            <a:ext cx="3381880" cy="3348825"/>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1" y="2217452"/>
            <a:ext cx="5964401" cy="996321"/>
          </a:xfrm>
        </p:spPr>
        <p:txBody>
          <a:bodyPr/>
          <a:lstStyle>
            <a:lvl1pPr algn="ctr">
              <a:defRPr sz="6000"/>
            </a:lvl1pPr>
          </a:lstStyle>
          <a:p>
            <a:pPr lvl="0"/>
            <a:r>
              <a:rPr lang="fr-FR"/>
              <a:t>Intercalaire</a:t>
            </a:r>
          </a:p>
        </p:txBody>
      </p:sp>
      <p:pic>
        <p:nvPicPr>
          <p:cNvPr id="6" name="Image 5">
            <a:extLst>
              <a:ext uri="{FF2B5EF4-FFF2-40B4-BE49-F238E27FC236}">
                <a16:creationId xmlns:a16="http://schemas.microsoft.com/office/drawing/2014/main" id="{483EA3AA-E817-F845-BB58-319B0D2339A9}"/>
              </a:ext>
            </a:extLst>
          </p:cNvPr>
          <p:cNvPicPr>
            <a:picLocks noChangeAspect="1"/>
          </p:cNvPicPr>
          <p:nvPr userDrawn="1"/>
        </p:nvPicPr>
        <p:blipFill rotWithShape="1">
          <a:blip r:embed="rId2"/>
          <a:srcRect l="33905" t="18934" r="31281" b="35103"/>
          <a:stretch/>
        </p:blipFill>
        <p:spPr>
          <a:xfrm>
            <a:off x="356839" y="189571"/>
            <a:ext cx="2263698" cy="2241572"/>
          </a:xfrm>
          <a:prstGeom prst="rect">
            <a:avLst/>
          </a:prstGeom>
        </p:spPr>
      </p:pic>
    </p:spTree>
    <p:extLst>
      <p:ext uri="{BB962C8B-B14F-4D97-AF65-F5344CB8AC3E}">
        <p14:creationId xmlns:p14="http://schemas.microsoft.com/office/powerpoint/2010/main" val="212959817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ercalaire_2">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1" y="2217452"/>
            <a:ext cx="5964401" cy="996321"/>
          </a:xfrm>
        </p:spPr>
        <p:txBody>
          <a:bodyPr/>
          <a:lstStyle>
            <a:lvl1pPr algn="ctr">
              <a:defRPr sz="6000"/>
            </a:lvl1pPr>
          </a:lstStyle>
          <a:p>
            <a:pPr lvl="0"/>
            <a:r>
              <a:rPr lang="fr-FR"/>
              <a:t>Intercalaire</a:t>
            </a:r>
          </a:p>
        </p:txBody>
      </p:sp>
      <p:pic>
        <p:nvPicPr>
          <p:cNvPr id="5" name="Image 4" descr="Une image contenant ciel nocturne&#10;&#10;Description générée automatiquement">
            <a:extLst>
              <a:ext uri="{FF2B5EF4-FFF2-40B4-BE49-F238E27FC236}">
                <a16:creationId xmlns:a16="http://schemas.microsoft.com/office/drawing/2014/main" id="{501005E8-C85A-F140-AB0F-1EB278A62F70}"/>
              </a:ext>
            </a:extLst>
          </p:cNvPr>
          <p:cNvPicPr>
            <a:picLocks noChangeAspect="1"/>
          </p:cNvPicPr>
          <p:nvPr userDrawn="1"/>
        </p:nvPicPr>
        <p:blipFill rotWithShape="1">
          <a:blip r:embed="rId2"/>
          <a:srcRect l="41397" t="10886" r="28103" b="39563"/>
          <a:stretch/>
        </p:blipFill>
        <p:spPr>
          <a:xfrm>
            <a:off x="588579" y="168166"/>
            <a:ext cx="1902372" cy="2318016"/>
          </a:xfrm>
          <a:prstGeom prst="rect">
            <a:avLst/>
          </a:prstGeom>
        </p:spPr>
      </p:pic>
      <p:pic>
        <p:nvPicPr>
          <p:cNvPr id="6" name="Image 5" descr="Une image contenant ciel nocturne&#10;&#10;Description générée automatiquement">
            <a:extLst>
              <a:ext uri="{FF2B5EF4-FFF2-40B4-BE49-F238E27FC236}">
                <a16:creationId xmlns:a16="http://schemas.microsoft.com/office/drawing/2014/main" id="{58F12621-72CC-284A-A26D-0D95D82E671F}"/>
              </a:ext>
            </a:extLst>
          </p:cNvPr>
          <p:cNvPicPr>
            <a:picLocks noChangeAspect="1"/>
          </p:cNvPicPr>
          <p:nvPr userDrawn="1"/>
        </p:nvPicPr>
        <p:blipFill rotWithShape="1">
          <a:blip r:embed="rId2"/>
          <a:srcRect l="41397" t="10886" r="28103" b="39563"/>
          <a:stretch/>
        </p:blipFill>
        <p:spPr>
          <a:xfrm rot="1955692">
            <a:off x="6200757" y="1337433"/>
            <a:ext cx="3079784" cy="3752678"/>
          </a:xfrm>
          <a:prstGeom prst="rect">
            <a:avLst/>
          </a:prstGeom>
        </p:spPr>
      </p:pic>
    </p:spTree>
    <p:extLst>
      <p:ext uri="{BB962C8B-B14F-4D97-AF65-F5344CB8AC3E}">
        <p14:creationId xmlns:p14="http://schemas.microsoft.com/office/powerpoint/2010/main" val="9440490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ercalaire_3">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2D7068E-5239-9549-B2CB-ECFCC8F738B3}"/>
              </a:ext>
            </a:extLst>
          </p:cNvPr>
          <p:cNvPicPr>
            <a:picLocks noChangeAspect="1"/>
          </p:cNvPicPr>
          <p:nvPr userDrawn="1"/>
        </p:nvPicPr>
        <p:blipFill rotWithShape="1">
          <a:blip r:embed="rId2"/>
          <a:srcRect l="34454" t="34892" r="33118" b="24093"/>
          <a:stretch/>
        </p:blipFill>
        <p:spPr>
          <a:xfrm>
            <a:off x="5609675" y="1791625"/>
            <a:ext cx="3352800" cy="3180425"/>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1" y="2217452"/>
            <a:ext cx="5964401" cy="996321"/>
          </a:xfrm>
        </p:spPr>
        <p:txBody>
          <a:bodyPr/>
          <a:lstStyle>
            <a:lvl1pPr algn="ctr">
              <a:defRPr sz="6000"/>
            </a:lvl1pPr>
          </a:lstStyle>
          <a:p>
            <a:pPr lvl="0"/>
            <a:r>
              <a:rPr lang="fr-FR"/>
              <a:t>Intercalaire</a:t>
            </a:r>
          </a:p>
        </p:txBody>
      </p:sp>
      <p:pic>
        <p:nvPicPr>
          <p:cNvPr id="9" name="Image 8">
            <a:extLst>
              <a:ext uri="{FF2B5EF4-FFF2-40B4-BE49-F238E27FC236}">
                <a16:creationId xmlns:a16="http://schemas.microsoft.com/office/drawing/2014/main" id="{8BFE5E08-9A75-874C-B5FB-6B115FF79F6F}"/>
              </a:ext>
            </a:extLst>
          </p:cNvPr>
          <p:cNvPicPr>
            <a:picLocks noChangeAspect="1"/>
          </p:cNvPicPr>
          <p:nvPr userDrawn="1"/>
        </p:nvPicPr>
        <p:blipFill rotWithShape="1">
          <a:blip r:embed="rId2"/>
          <a:srcRect l="34454" t="34892" r="33118" b="24093"/>
          <a:stretch/>
        </p:blipFill>
        <p:spPr>
          <a:xfrm>
            <a:off x="181525" y="253733"/>
            <a:ext cx="2443651" cy="2318017"/>
          </a:xfrm>
          <a:prstGeom prst="rect">
            <a:avLst/>
          </a:prstGeom>
        </p:spPr>
      </p:pic>
    </p:spTree>
    <p:extLst>
      <p:ext uri="{BB962C8B-B14F-4D97-AF65-F5344CB8AC3E}">
        <p14:creationId xmlns:p14="http://schemas.microsoft.com/office/powerpoint/2010/main" val="187136226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ntercalaire_3">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1" y="2217452"/>
            <a:ext cx="5964401" cy="996321"/>
          </a:xfrm>
        </p:spPr>
        <p:txBody>
          <a:bodyPr/>
          <a:lstStyle>
            <a:lvl1pPr algn="ctr">
              <a:defRPr sz="6000"/>
            </a:lvl1pPr>
          </a:lstStyle>
          <a:p>
            <a:pPr lvl="0"/>
            <a:r>
              <a:rPr lang="fr-FR"/>
              <a:t>Intercalaire</a:t>
            </a:r>
          </a:p>
        </p:txBody>
      </p:sp>
    </p:spTree>
    <p:extLst>
      <p:ext uri="{BB962C8B-B14F-4D97-AF65-F5344CB8AC3E}">
        <p14:creationId xmlns:p14="http://schemas.microsoft.com/office/powerpoint/2010/main" val="295284203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Intercalaire_3">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B99D0EE-5AB6-8643-A8AF-E19C867C1276}"/>
              </a:ext>
            </a:extLst>
          </p:cNvPr>
          <p:cNvPicPr>
            <a:picLocks noChangeAspect="1"/>
          </p:cNvPicPr>
          <p:nvPr userDrawn="1"/>
        </p:nvPicPr>
        <p:blipFill rotWithShape="1">
          <a:blip r:embed="rId2"/>
          <a:srcRect l="28138" t="21248" r="30895" b="27716"/>
          <a:stretch/>
        </p:blipFill>
        <p:spPr>
          <a:xfrm>
            <a:off x="5686097" y="1745696"/>
            <a:ext cx="3142484" cy="2936154"/>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1" y="2217452"/>
            <a:ext cx="5964401" cy="996321"/>
          </a:xfrm>
        </p:spPr>
        <p:txBody>
          <a:bodyPr/>
          <a:lstStyle>
            <a:lvl1pPr algn="ctr">
              <a:defRPr sz="6000"/>
            </a:lvl1pPr>
          </a:lstStyle>
          <a:p>
            <a:pPr lvl="0"/>
            <a:r>
              <a:rPr lang="fr-FR"/>
              <a:t>Intercalaire</a:t>
            </a:r>
          </a:p>
        </p:txBody>
      </p:sp>
      <p:pic>
        <p:nvPicPr>
          <p:cNvPr id="6" name="Image 5">
            <a:extLst>
              <a:ext uri="{FF2B5EF4-FFF2-40B4-BE49-F238E27FC236}">
                <a16:creationId xmlns:a16="http://schemas.microsoft.com/office/drawing/2014/main" id="{F0F52D43-CD01-CA40-B0A5-96A5167F06CA}"/>
              </a:ext>
            </a:extLst>
          </p:cNvPr>
          <p:cNvPicPr>
            <a:picLocks noChangeAspect="1"/>
          </p:cNvPicPr>
          <p:nvPr userDrawn="1"/>
        </p:nvPicPr>
        <p:blipFill rotWithShape="1">
          <a:blip r:embed="rId2"/>
          <a:srcRect l="28138" t="21248" r="30895" b="27716"/>
          <a:stretch/>
        </p:blipFill>
        <p:spPr>
          <a:xfrm rot="20074815">
            <a:off x="547521" y="377279"/>
            <a:ext cx="2227212" cy="2080977"/>
          </a:xfrm>
          <a:prstGeom prst="rect">
            <a:avLst/>
          </a:prstGeom>
        </p:spPr>
      </p:pic>
    </p:spTree>
    <p:extLst>
      <p:ext uri="{BB962C8B-B14F-4D97-AF65-F5344CB8AC3E}">
        <p14:creationId xmlns:p14="http://schemas.microsoft.com/office/powerpoint/2010/main" val="408842587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Intercalaire_3">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BFCCD41-AC48-7543-B5C2-26F8F7A24D71}"/>
              </a:ext>
            </a:extLst>
          </p:cNvPr>
          <p:cNvPicPr>
            <a:picLocks noChangeAspect="1"/>
          </p:cNvPicPr>
          <p:nvPr userDrawn="1"/>
        </p:nvPicPr>
        <p:blipFill rotWithShape="1">
          <a:blip r:embed="rId2"/>
          <a:srcRect l="31307" t="31045" r="33074" b="26623"/>
          <a:stretch/>
        </p:blipFill>
        <p:spPr>
          <a:xfrm>
            <a:off x="5123739" y="1562619"/>
            <a:ext cx="3704842" cy="3302307"/>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1" y="2217452"/>
            <a:ext cx="5964401" cy="996321"/>
          </a:xfrm>
        </p:spPr>
        <p:txBody>
          <a:bodyPr/>
          <a:lstStyle>
            <a:lvl1pPr algn="ctr">
              <a:defRPr sz="6000"/>
            </a:lvl1pPr>
          </a:lstStyle>
          <a:p>
            <a:pPr lvl="0"/>
            <a:r>
              <a:rPr lang="fr-FR"/>
              <a:t>Intercalaire</a:t>
            </a:r>
          </a:p>
        </p:txBody>
      </p:sp>
      <p:pic>
        <p:nvPicPr>
          <p:cNvPr id="9" name="Image 8">
            <a:extLst>
              <a:ext uri="{FF2B5EF4-FFF2-40B4-BE49-F238E27FC236}">
                <a16:creationId xmlns:a16="http://schemas.microsoft.com/office/drawing/2014/main" id="{242CF4FF-683A-B44B-AAFC-BE8B7A04E905}"/>
              </a:ext>
            </a:extLst>
          </p:cNvPr>
          <p:cNvPicPr>
            <a:picLocks noChangeAspect="1"/>
          </p:cNvPicPr>
          <p:nvPr userDrawn="1"/>
        </p:nvPicPr>
        <p:blipFill rotWithShape="1">
          <a:blip r:embed="rId2"/>
          <a:srcRect l="31307" t="31045" r="33074" b="26623"/>
          <a:stretch/>
        </p:blipFill>
        <p:spPr>
          <a:xfrm rot="14314434">
            <a:off x="332542" y="443298"/>
            <a:ext cx="2367509" cy="2110277"/>
          </a:xfrm>
          <a:prstGeom prst="rect">
            <a:avLst/>
          </a:prstGeom>
        </p:spPr>
      </p:pic>
    </p:spTree>
    <p:extLst>
      <p:ext uri="{BB962C8B-B14F-4D97-AF65-F5344CB8AC3E}">
        <p14:creationId xmlns:p14="http://schemas.microsoft.com/office/powerpoint/2010/main" val="423374493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Intercalaire_3">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265C22C-6E10-144F-B5DF-9902C55F016B}"/>
              </a:ext>
            </a:extLst>
          </p:cNvPr>
          <p:cNvPicPr>
            <a:picLocks noChangeAspect="1"/>
          </p:cNvPicPr>
          <p:nvPr userDrawn="1"/>
        </p:nvPicPr>
        <p:blipFill rotWithShape="1">
          <a:blip r:embed="rId2"/>
          <a:srcRect l="28367" t="12571" r="19552" b="28339"/>
          <a:stretch/>
        </p:blipFill>
        <p:spPr>
          <a:xfrm rot="19677421">
            <a:off x="5135725" y="1427889"/>
            <a:ext cx="3769200" cy="3207361"/>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1" y="2217452"/>
            <a:ext cx="5964401" cy="996321"/>
          </a:xfrm>
        </p:spPr>
        <p:txBody>
          <a:bodyPr/>
          <a:lstStyle>
            <a:lvl1pPr algn="ctr">
              <a:defRPr sz="6000"/>
            </a:lvl1pPr>
          </a:lstStyle>
          <a:p>
            <a:pPr lvl="0"/>
            <a:r>
              <a:rPr lang="fr-FR"/>
              <a:t>Intercalaire</a:t>
            </a:r>
          </a:p>
        </p:txBody>
      </p:sp>
      <p:pic>
        <p:nvPicPr>
          <p:cNvPr id="9" name="Image 8">
            <a:extLst>
              <a:ext uri="{FF2B5EF4-FFF2-40B4-BE49-F238E27FC236}">
                <a16:creationId xmlns:a16="http://schemas.microsoft.com/office/drawing/2014/main" id="{1DB9A4C4-7BE3-004D-904B-EAA020A6C125}"/>
              </a:ext>
            </a:extLst>
          </p:cNvPr>
          <p:cNvPicPr>
            <a:picLocks noChangeAspect="1"/>
          </p:cNvPicPr>
          <p:nvPr userDrawn="1"/>
        </p:nvPicPr>
        <p:blipFill rotWithShape="1">
          <a:blip r:embed="rId2"/>
          <a:srcRect l="28367" t="12571" r="19552" b="28339"/>
          <a:stretch/>
        </p:blipFill>
        <p:spPr>
          <a:xfrm rot="666261">
            <a:off x="196508" y="437766"/>
            <a:ext cx="2413683" cy="2053898"/>
          </a:xfrm>
          <a:prstGeom prst="rect">
            <a:avLst/>
          </a:prstGeom>
        </p:spPr>
      </p:pic>
    </p:spTree>
    <p:extLst>
      <p:ext uri="{BB962C8B-B14F-4D97-AF65-F5344CB8AC3E}">
        <p14:creationId xmlns:p14="http://schemas.microsoft.com/office/powerpoint/2010/main" val="178775287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Intercalaire_3">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D5C87A2-F349-6741-B769-FC980FB1607D}"/>
              </a:ext>
            </a:extLst>
          </p:cNvPr>
          <p:cNvPicPr>
            <a:picLocks noChangeAspect="1"/>
          </p:cNvPicPr>
          <p:nvPr userDrawn="1"/>
        </p:nvPicPr>
        <p:blipFill rotWithShape="1">
          <a:blip r:embed="rId2"/>
          <a:srcRect l="12827" t="11271" r="14594" b="30850"/>
          <a:stretch/>
        </p:blipFill>
        <p:spPr>
          <a:xfrm rot="20791409">
            <a:off x="4377627" y="2196431"/>
            <a:ext cx="4614041" cy="2759614"/>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1" y="2217452"/>
            <a:ext cx="5964401" cy="996321"/>
          </a:xfrm>
        </p:spPr>
        <p:txBody>
          <a:bodyPr/>
          <a:lstStyle>
            <a:lvl1pPr algn="ctr">
              <a:defRPr sz="6000"/>
            </a:lvl1pPr>
          </a:lstStyle>
          <a:p>
            <a:pPr lvl="0"/>
            <a:r>
              <a:rPr lang="fr-FR"/>
              <a:t>Intercalaire</a:t>
            </a:r>
          </a:p>
        </p:txBody>
      </p:sp>
      <p:pic>
        <p:nvPicPr>
          <p:cNvPr id="6" name="Image 5">
            <a:extLst>
              <a:ext uri="{FF2B5EF4-FFF2-40B4-BE49-F238E27FC236}">
                <a16:creationId xmlns:a16="http://schemas.microsoft.com/office/drawing/2014/main" id="{817ECE13-0A80-5B4F-AA90-25ABC7C0F7A1}"/>
              </a:ext>
            </a:extLst>
          </p:cNvPr>
          <p:cNvPicPr>
            <a:picLocks noChangeAspect="1"/>
          </p:cNvPicPr>
          <p:nvPr userDrawn="1"/>
        </p:nvPicPr>
        <p:blipFill rotWithShape="1">
          <a:blip r:embed="rId2"/>
          <a:srcRect l="12827" t="11271" r="14594" b="30850"/>
          <a:stretch/>
        </p:blipFill>
        <p:spPr>
          <a:xfrm rot="1366405">
            <a:off x="216686" y="480434"/>
            <a:ext cx="2822238" cy="1687953"/>
          </a:xfrm>
          <a:prstGeom prst="rect">
            <a:avLst/>
          </a:prstGeom>
        </p:spPr>
      </p:pic>
    </p:spTree>
    <p:extLst>
      <p:ext uri="{BB962C8B-B14F-4D97-AF65-F5344CB8AC3E}">
        <p14:creationId xmlns:p14="http://schemas.microsoft.com/office/powerpoint/2010/main" val="312585326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1264" y="4835520"/>
            <a:ext cx="246387" cy="15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a:extLst>
              <a:ext uri="{FF2B5EF4-FFF2-40B4-BE49-F238E27FC236}">
                <a16:creationId xmlns:a16="http://schemas.microsoft.com/office/drawing/2014/main" id="{21854C33-3968-6840-B7EC-1A8A2E8006A0}"/>
              </a:ext>
            </a:extLst>
          </p:cNvPr>
          <p:cNvSpPr>
            <a:spLocks noGrp="1"/>
          </p:cNvSpPr>
          <p:nvPr>
            <p:ph type="sldNum" sz="quarter" idx="10"/>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35329217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_basic">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8130A1A8-4FF9-7444-A86F-6E3F94AD6BB8}"/>
              </a:ext>
            </a:extLst>
          </p:cNvPr>
          <p:cNvSpPr>
            <a:spLocks noGrp="1"/>
          </p:cNvSpPr>
          <p:nvPr>
            <p:ph type="title" hasCustomPrompt="1"/>
          </p:nvPr>
        </p:nvSpPr>
        <p:spPr>
          <a:xfrm>
            <a:off x="784866"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6" name="Rectangle 5">
            <a:extLst>
              <a:ext uri="{FF2B5EF4-FFF2-40B4-BE49-F238E27FC236}">
                <a16:creationId xmlns:a16="http://schemas.microsoft.com/office/drawing/2014/main" id="{4D9A1837-3A0A-764C-940E-E982B2BD0CF4}"/>
              </a:ext>
            </a:extLst>
          </p:cNvPr>
          <p:cNvSpPr/>
          <p:nvPr userDrawn="1"/>
        </p:nvSpPr>
        <p:spPr bwMode="auto">
          <a:xfrm flipV="1">
            <a:off x="0" y="539532"/>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7" name="Espace réservé du texte 5">
            <a:extLst>
              <a:ext uri="{FF2B5EF4-FFF2-40B4-BE49-F238E27FC236}">
                <a16:creationId xmlns:a16="http://schemas.microsoft.com/office/drawing/2014/main" id="{8C003782-CC70-F949-94E0-70B05252A49B}"/>
              </a:ext>
            </a:extLst>
          </p:cNvPr>
          <p:cNvSpPr>
            <a:spLocks noGrp="1"/>
          </p:cNvSpPr>
          <p:nvPr>
            <p:ph type="body" sz="quarter" idx="11"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2" name="Espace réservé du numéro de diapositive 1">
            <a:extLst>
              <a:ext uri="{FF2B5EF4-FFF2-40B4-BE49-F238E27FC236}">
                <a16:creationId xmlns:a16="http://schemas.microsoft.com/office/drawing/2014/main" id="{36B442D3-0690-A348-8E20-A26D5EDCE352}"/>
              </a:ext>
            </a:extLst>
          </p:cNvPr>
          <p:cNvSpPr>
            <a:spLocks noGrp="1"/>
          </p:cNvSpPr>
          <p:nvPr>
            <p:ph type="sldNum" sz="quarter" idx="12"/>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38722360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2A234B-17AC-8B4E-BFDA-D269083AFF8A}"/>
              </a:ext>
            </a:extLst>
          </p:cNvPr>
          <p:cNvSpPr/>
          <p:nvPr userDrawn="1"/>
        </p:nvSpPr>
        <p:spPr>
          <a:xfrm>
            <a:off x="8628895" y="0"/>
            <a:ext cx="51510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a16="http://schemas.microsoft.com/office/drawing/2014/main" id="{8A5C2507-B1F0-3845-875D-1FE6D15F1AE2}"/>
              </a:ext>
            </a:extLst>
          </p:cNvPr>
          <p:cNvPicPr>
            <a:picLocks noChangeAspect="1"/>
          </p:cNvPicPr>
          <p:nvPr userDrawn="1"/>
        </p:nvPicPr>
        <p:blipFill rotWithShape="1">
          <a:blip r:embed="rId2"/>
          <a:srcRect l="45127" t="35751" r="35103" b="25239"/>
          <a:stretch/>
        </p:blipFill>
        <p:spPr>
          <a:xfrm>
            <a:off x="0" y="336916"/>
            <a:ext cx="1679023" cy="2484850"/>
          </a:xfrm>
          <a:prstGeom prst="rect">
            <a:avLst/>
          </a:prstGeom>
        </p:spPr>
      </p:pic>
      <p:sp>
        <p:nvSpPr>
          <p:cNvPr id="6" name="Sous-titre 2">
            <a:extLst>
              <a:ext uri="{FF2B5EF4-FFF2-40B4-BE49-F238E27FC236}">
                <a16:creationId xmlns:a16="http://schemas.microsoft.com/office/drawing/2014/main" id="{46FAFCCC-9819-EC45-BCEE-77BD0805F354}"/>
              </a:ext>
            </a:extLst>
          </p:cNvPr>
          <p:cNvSpPr txBox="1">
            <a:spLocks/>
          </p:cNvSpPr>
          <p:nvPr userDrawn="1"/>
        </p:nvSpPr>
        <p:spPr>
          <a:xfrm rot="16200000">
            <a:off x="6391540" y="1617078"/>
            <a:ext cx="4627608" cy="1716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8000" b="1" dirty="0">
                <a:ln>
                  <a:noFill/>
                </a:ln>
                <a:solidFill>
                  <a:schemeClr val="tx1"/>
                </a:solidFill>
                <a:latin typeface="Century Gothic" panose="020B0502020202020204" pitchFamily="34" charset="0"/>
                <a:cs typeface="Arial Narrow" panose="020B0604020202020204" pitchFamily="34" charset="0"/>
              </a:rPr>
              <a:t>2021</a:t>
            </a:r>
          </a:p>
        </p:txBody>
      </p:sp>
      <p:pic>
        <p:nvPicPr>
          <p:cNvPr id="10" name="Image 9" descr="Une image contenant ciel nocturne&#10;&#10;Description générée automatiquement">
            <a:extLst>
              <a:ext uri="{FF2B5EF4-FFF2-40B4-BE49-F238E27FC236}">
                <a16:creationId xmlns:a16="http://schemas.microsoft.com/office/drawing/2014/main" id="{80FEE973-688B-1749-A65A-118C44828405}"/>
              </a:ext>
            </a:extLst>
          </p:cNvPr>
          <p:cNvPicPr>
            <a:picLocks noChangeAspect="1"/>
          </p:cNvPicPr>
          <p:nvPr userDrawn="1"/>
        </p:nvPicPr>
        <p:blipFill rotWithShape="1">
          <a:blip r:embed="rId3"/>
          <a:srcRect l="37938" b="33181"/>
          <a:stretch/>
        </p:blipFill>
        <p:spPr>
          <a:xfrm>
            <a:off x="957091" y="1595862"/>
            <a:ext cx="1883294" cy="1520744"/>
          </a:xfrm>
          <a:prstGeom prst="rect">
            <a:avLst/>
          </a:prstGeom>
        </p:spPr>
      </p:pic>
      <p:pic>
        <p:nvPicPr>
          <p:cNvPr id="11" name="Image 10">
            <a:extLst>
              <a:ext uri="{FF2B5EF4-FFF2-40B4-BE49-F238E27FC236}">
                <a16:creationId xmlns:a16="http://schemas.microsoft.com/office/drawing/2014/main" id="{00B72403-BC60-9D45-9A12-7D730F2EBCC6}"/>
              </a:ext>
            </a:extLst>
          </p:cNvPr>
          <p:cNvPicPr>
            <a:picLocks noChangeAspect="1"/>
          </p:cNvPicPr>
          <p:nvPr userDrawn="1"/>
        </p:nvPicPr>
        <p:blipFill rotWithShape="1">
          <a:blip r:embed="rId4"/>
          <a:srcRect l="31720" r="29921" b="34158"/>
          <a:stretch/>
        </p:blipFill>
        <p:spPr>
          <a:xfrm>
            <a:off x="8190" y="2204359"/>
            <a:ext cx="1321852" cy="1701740"/>
          </a:xfrm>
          <a:prstGeom prst="rect">
            <a:avLst/>
          </a:prstGeom>
        </p:spPr>
      </p:pic>
      <p:pic>
        <p:nvPicPr>
          <p:cNvPr id="12" name="Image 11">
            <a:extLst>
              <a:ext uri="{FF2B5EF4-FFF2-40B4-BE49-F238E27FC236}">
                <a16:creationId xmlns:a16="http://schemas.microsoft.com/office/drawing/2014/main" id="{B7B6CB6B-A279-CC49-BD50-95184D0067AC}"/>
              </a:ext>
            </a:extLst>
          </p:cNvPr>
          <p:cNvPicPr>
            <a:picLocks noChangeAspect="1"/>
          </p:cNvPicPr>
          <p:nvPr userDrawn="1"/>
        </p:nvPicPr>
        <p:blipFill rotWithShape="1">
          <a:blip r:embed="rId5"/>
          <a:srcRect t="36146"/>
          <a:stretch/>
        </p:blipFill>
        <p:spPr>
          <a:xfrm>
            <a:off x="-844546" y="-18599"/>
            <a:ext cx="4633832" cy="2219143"/>
          </a:xfrm>
          <a:prstGeom prst="rect">
            <a:avLst/>
          </a:prstGeom>
        </p:spPr>
      </p:pic>
      <p:pic>
        <p:nvPicPr>
          <p:cNvPr id="13" name="Image 12">
            <a:extLst>
              <a:ext uri="{FF2B5EF4-FFF2-40B4-BE49-F238E27FC236}">
                <a16:creationId xmlns:a16="http://schemas.microsoft.com/office/drawing/2014/main" id="{BC3AEEB8-5E90-FE46-86DC-D7D58A5FB50D}"/>
              </a:ext>
            </a:extLst>
          </p:cNvPr>
          <p:cNvPicPr>
            <a:picLocks noChangeAspect="1"/>
          </p:cNvPicPr>
          <p:nvPr userDrawn="1"/>
        </p:nvPicPr>
        <p:blipFill>
          <a:blip r:embed="rId6"/>
          <a:stretch>
            <a:fillRect/>
          </a:stretch>
        </p:blipFill>
        <p:spPr>
          <a:xfrm>
            <a:off x="2358793" y="2594437"/>
            <a:ext cx="1716075" cy="528023"/>
          </a:xfrm>
          <a:prstGeom prst="rect">
            <a:avLst/>
          </a:prstGeom>
        </p:spPr>
      </p:pic>
      <p:sp>
        <p:nvSpPr>
          <p:cNvPr id="15" name="Espace réservé du texte 14">
            <a:extLst>
              <a:ext uri="{FF2B5EF4-FFF2-40B4-BE49-F238E27FC236}">
                <a16:creationId xmlns:a16="http://schemas.microsoft.com/office/drawing/2014/main" id="{B951C8E1-9290-534D-9B87-5EFCDF8AD0EE}"/>
              </a:ext>
            </a:extLst>
          </p:cNvPr>
          <p:cNvSpPr>
            <a:spLocks noGrp="1"/>
          </p:cNvSpPr>
          <p:nvPr>
            <p:ph type="body" sz="quarter" idx="10" hasCustomPrompt="1"/>
          </p:nvPr>
        </p:nvSpPr>
        <p:spPr>
          <a:xfrm>
            <a:off x="2359408" y="1456303"/>
            <a:ext cx="4687887" cy="662778"/>
          </a:xfrm>
        </p:spPr>
        <p:txBody>
          <a:bodyPr/>
          <a:lstStyle>
            <a:lvl1pPr algn="ctr">
              <a:defRPr sz="4400">
                <a:ln>
                  <a:solidFill>
                    <a:schemeClr val="tx1"/>
                  </a:solidFill>
                </a:ln>
                <a:noFill/>
              </a:defRPr>
            </a:lvl1pPr>
          </a:lstStyle>
          <a:p>
            <a:pPr lvl="0"/>
            <a:r>
              <a:rPr lang="fr-FR"/>
              <a:t>TITRE DE L’ÉTUDE</a:t>
            </a:r>
          </a:p>
        </p:txBody>
      </p:sp>
      <p:sp>
        <p:nvSpPr>
          <p:cNvPr id="21" name="Espace réservé pour une image  20">
            <a:extLst>
              <a:ext uri="{FF2B5EF4-FFF2-40B4-BE49-F238E27FC236}">
                <a16:creationId xmlns:a16="http://schemas.microsoft.com/office/drawing/2014/main" id="{C3037028-3063-8A4F-8640-57C497E32078}"/>
              </a:ext>
            </a:extLst>
          </p:cNvPr>
          <p:cNvSpPr>
            <a:spLocks noGrp="1"/>
          </p:cNvSpPr>
          <p:nvPr>
            <p:ph type="pic" sz="quarter" idx="12" hasCustomPrompt="1"/>
          </p:nvPr>
        </p:nvSpPr>
        <p:spPr>
          <a:xfrm>
            <a:off x="5092124" y="2567831"/>
            <a:ext cx="1955800" cy="630238"/>
          </a:xfrm>
          <a:ln w="12700">
            <a:noFill/>
          </a:ln>
        </p:spPr>
        <p:txBody>
          <a:bodyPr anchor="ctr"/>
          <a:lstStyle>
            <a:lvl1pPr algn="ctr">
              <a:defRPr>
                <a:ln>
                  <a:noFill/>
                </a:ln>
              </a:defRPr>
            </a:lvl1pPr>
          </a:lstStyle>
          <a:p>
            <a:r>
              <a:rPr lang="fr-FR" dirty="0"/>
              <a:t>LOGO CLIENT</a:t>
            </a:r>
          </a:p>
        </p:txBody>
      </p:sp>
      <p:sp>
        <p:nvSpPr>
          <p:cNvPr id="23" name="Espace réservé du texte 22">
            <a:extLst>
              <a:ext uri="{FF2B5EF4-FFF2-40B4-BE49-F238E27FC236}">
                <a16:creationId xmlns:a16="http://schemas.microsoft.com/office/drawing/2014/main" id="{7D54E6A2-E200-F747-B02C-AC7767DDCA5A}"/>
              </a:ext>
            </a:extLst>
          </p:cNvPr>
          <p:cNvSpPr>
            <a:spLocks noGrp="1"/>
          </p:cNvSpPr>
          <p:nvPr>
            <p:ph type="body" sz="quarter" idx="13" hasCustomPrompt="1"/>
          </p:nvPr>
        </p:nvSpPr>
        <p:spPr>
          <a:xfrm>
            <a:off x="638175" y="3989388"/>
            <a:ext cx="1827213" cy="211551"/>
          </a:xfrm>
        </p:spPr>
        <p:txBody>
          <a:bodyPr/>
          <a:lstStyle>
            <a:lvl1pPr>
              <a:defRPr b="1" i="0">
                <a:latin typeface="Century Gothic" panose="020B0502020202020204" pitchFamily="34" charset="0"/>
              </a:defRPr>
            </a:lvl1pPr>
            <a:lvl2pPr marL="0" indent="0">
              <a:lnSpc>
                <a:spcPct val="100000"/>
              </a:lnSpc>
              <a:buNone/>
              <a:defRPr/>
            </a:lvl2pPr>
          </a:lstStyle>
          <a:p>
            <a:pPr lvl="0"/>
            <a:r>
              <a:rPr lang="fr-FR"/>
              <a:t>Vos contacts :</a:t>
            </a:r>
            <a:endParaRPr lang="fr-FR" sz="900" b="1">
              <a:solidFill>
                <a:sysClr val="windowText" lastClr="000000"/>
              </a:solidFill>
              <a:latin typeface="Century Gothic" panose="020B0502020202020204" pitchFamily="34" charset="0"/>
            </a:endParaRPr>
          </a:p>
        </p:txBody>
      </p:sp>
      <p:sp>
        <p:nvSpPr>
          <p:cNvPr id="31" name="Espace réservé du texte 30">
            <a:extLst>
              <a:ext uri="{FF2B5EF4-FFF2-40B4-BE49-F238E27FC236}">
                <a16:creationId xmlns:a16="http://schemas.microsoft.com/office/drawing/2014/main" id="{62BD288D-F114-6941-B879-9112538812DB}"/>
              </a:ext>
            </a:extLst>
          </p:cNvPr>
          <p:cNvSpPr>
            <a:spLocks noGrp="1"/>
          </p:cNvSpPr>
          <p:nvPr>
            <p:ph type="body" sz="quarter" idx="17" hasCustomPrompt="1"/>
          </p:nvPr>
        </p:nvSpPr>
        <p:spPr>
          <a:xfrm>
            <a:off x="638175" y="4282545"/>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Prénom / Nom</a:t>
            </a:r>
          </a:p>
        </p:txBody>
      </p:sp>
      <p:sp>
        <p:nvSpPr>
          <p:cNvPr id="32" name="Espace réservé du texte 30">
            <a:extLst>
              <a:ext uri="{FF2B5EF4-FFF2-40B4-BE49-F238E27FC236}">
                <a16:creationId xmlns:a16="http://schemas.microsoft.com/office/drawing/2014/main" id="{1EF58E79-03D8-EB42-9426-5AE7602FB351}"/>
              </a:ext>
            </a:extLst>
          </p:cNvPr>
          <p:cNvSpPr>
            <a:spLocks noGrp="1"/>
          </p:cNvSpPr>
          <p:nvPr>
            <p:ph type="body" sz="quarter" idx="18" hasCustomPrompt="1"/>
          </p:nvPr>
        </p:nvSpPr>
        <p:spPr>
          <a:xfrm>
            <a:off x="638175" y="4527888"/>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Pôle département</a:t>
            </a:r>
          </a:p>
        </p:txBody>
      </p:sp>
      <p:sp>
        <p:nvSpPr>
          <p:cNvPr id="33" name="Espace réservé du texte 30">
            <a:extLst>
              <a:ext uri="{FF2B5EF4-FFF2-40B4-BE49-F238E27FC236}">
                <a16:creationId xmlns:a16="http://schemas.microsoft.com/office/drawing/2014/main" id="{89D47DC4-278D-8449-83E5-AAC196E26489}"/>
              </a:ext>
            </a:extLst>
          </p:cNvPr>
          <p:cNvSpPr>
            <a:spLocks noGrp="1"/>
          </p:cNvSpPr>
          <p:nvPr>
            <p:ph type="body" sz="quarter" idx="19" hasCustomPrompt="1"/>
          </p:nvPr>
        </p:nvSpPr>
        <p:spPr>
          <a:xfrm>
            <a:off x="638175" y="4774084"/>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Téléphone / mail</a:t>
            </a:r>
          </a:p>
        </p:txBody>
      </p:sp>
      <p:sp>
        <p:nvSpPr>
          <p:cNvPr id="17" name="Espace réservé du texte 18">
            <a:extLst>
              <a:ext uri="{FF2B5EF4-FFF2-40B4-BE49-F238E27FC236}">
                <a16:creationId xmlns:a16="http://schemas.microsoft.com/office/drawing/2014/main" id="{BB005058-F93C-484D-9F73-1932216B103C}"/>
              </a:ext>
            </a:extLst>
          </p:cNvPr>
          <p:cNvSpPr>
            <a:spLocks noGrp="1"/>
          </p:cNvSpPr>
          <p:nvPr>
            <p:ph type="body" sz="quarter" idx="11" hasCustomPrompt="1"/>
          </p:nvPr>
        </p:nvSpPr>
        <p:spPr>
          <a:xfrm>
            <a:off x="6184539" y="4721285"/>
            <a:ext cx="1702522" cy="210773"/>
          </a:xfrm>
        </p:spPr>
        <p:txBody>
          <a:bodyPr/>
          <a:lstStyle>
            <a:lvl1pPr>
              <a:defRPr sz="1000">
                <a:solidFill>
                  <a:schemeClr val="tx1"/>
                </a:solidFill>
              </a:defRPr>
            </a:lvl1pPr>
            <a:lvl2pPr>
              <a:defRPr sz="600"/>
            </a:lvl2pPr>
            <a:lvl3pPr>
              <a:defRPr sz="500"/>
            </a:lvl3pPr>
            <a:lvl4pPr>
              <a:defRPr sz="500"/>
            </a:lvl4pPr>
            <a:lvl5pPr>
              <a:defRPr sz="500"/>
            </a:lvl5pPr>
          </a:lstStyle>
          <a:p>
            <a:r>
              <a:rPr lang="fr-FR" sz="1000"/>
              <a:t>Mois Année / Étude N°XX </a:t>
            </a:r>
          </a:p>
        </p:txBody>
      </p:sp>
    </p:spTree>
    <p:extLst>
      <p:ext uri="{BB962C8B-B14F-4D97-AF65-F5344CB8AC3E}">
        <p14:creationId xmlns:p14="http://schemas.microsoft.com/office/powerpoint/2010/main" val="81111968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_photo">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8216514C-4088-7C44-A5CD-52A8786DA80E}"/>
              </a:ext>
            </a:extLst>
          </p:cNvPr>
          <p:cNvSpPr>
            <a:spLocks noGrp="1"/>
          </p:cNvSpPr>
          <p:nvPr>
            <p:ph type="pic" sz="quarter" idx="11"/>
          </p:nvPr>
        </p:nvSpPr>
        <p:spPr>
          <a:xfrm>
            <a:off x="4441629" y="0"/>
            <a:ext cx="4198937" cy="5143500"/>
          </a:xfrm>
        </p:spPr>
        <p:txBody>
          <a:bodyPr/>
          <a:lstStyle/>
          <a:p>
            <a:endParaRPr lang="fr-FR" dirty="0"/>
          </a:p>
        </p:txBody>
      </p:sp>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6"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7" name="Rectangle 6">
            <a:extLst>
              <a:ext uri="{FF2B5EF4-FFF2-40B4-BE49-F238E27FC236}">
                <a16:creationId xmlns:a16="http://schemas.microsoft.com/office/drawing/2014/main" id="{937B89EA-1F84-3340-BC4B-00B7475585C6}"/>
              </a:ext>
            </a:extLst>
          </p:cNvPr>
          <p:cNvSpPr/>
          <p:nvPr userDrawn="1"/>
        </p:nvSpPr>
        <p:spPr>
          <a:xfrm>
            <a:off x="8640566" y="0"/>
            <a:ext cx="503434" cy="51496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0" y="539532"/>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4" name="Espace réservé du numéro de diapositive 3">
            <a:extLst>
              <a:ext uri="{FF2B5EF4-FFF2-40B4-BE49-F238E27FC236}">
                <a16:creationId xmlns:a16="http://schemas.microsoft.com/office/drawing/2014/main" id="{DAB50600-242A-3E42-A7CE-3042425370AA}"/>
              </a:ext>
            </a:extLst>
          </p:cNvPr>
          <p:cNvSpPr>
            <a:spLocks noGrp="1"/>
          </p:cNvSpPr>
          <p:nvPr>
            <p:ph type="sldNum" sz="quarter" idx="12"/>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193145434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DADDE8-1CFD-624B-938F-54A2ED75573C}"/>
              </a:ext>
            </a:extLst>
          </p:cNvPr>
          <p:cNvSpPr/>
          <p:nvPr userDrawn="1"/>
        </p:nvSpPr>
        <p:spPr>
          <a:xfrm>
            <a:off x="8640566" y="0"/>
            <a:ext cx="503434" cy="51496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 name="Espace réservé pour une image  4">
            <a:extLst>
              <a:ext uri="{FF2B5EF4-FFF2-40B4-BE49-F238E27FC236}">
                <a16:creationId xmlns:a16="http://schemas.microsoft.com/office/drawing/2014/main" id="{8216514C-4088-7C44-A5CD-52A8786DA80E}"/>
              </a:ext>
            </a:extLst>
          </p:cNvPr>
          <p:cNvSpPr>
            <a:spLocks noGrp="1"/>
          </p:cNvSpPr>
          <p:nvPr>
            <p:ph type="pic" sz="quarter" idx="11"/>
          </p:nvPr>
        </p:nvSpPr>
        <p:spPr>
          <a:xfrm>
            <a:off x="4216050" y="0"/>
            <a:ext cx="4424516" cy="5143500"/>
          </a:xfrm>
        </p:spPr>
        <p:txBody>
          <a:bodyPr/>
          <a:lstStyle/>
          <a:p>
            <a:endParaRPr lang="fr-FR" dirty="0"/>
          </a:p>
        </p:txBody>
      </p:sp>
      <p:sp>
        <p:nvSpPr>
          <p:cNvPr id="2" name="Espace réservé du numéro de diapositive 1">
            <a:extLst>
              <a:ext uri="{FF2B5EF4-FFF2-40B4-BE49-F238E27FC236}">
                <a16:creationId xmlns:a16="http://schemas.microsoft.com/office/drawing/2014/main" id="{FDBD92C3-5375-D54C-B84B-09CD32D9E460}"/>
              </a:ext>
            </a:extLst>
          </p:cNvPr>
          <p:cNvSpPr>
            <a:spLocks noGrp="1"/>
          </p:cNvSpPr>
          <p:nvPr>
            <p:ph type="sldNum" sz="quarter" idx="12"/>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351676255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itation_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5005C2-8721-284B-A997-311D0874D7B8}"/>
              </a:ext>
            </a:extLst>
          </p:cNvPr>
          <p:cNvSpPr/>
          <p:nvPr userDrawn="1"/>
        </p:nvSpPr>
        <p:spPr>
          <a:xfrm>
            <a:off x="0" y="3627718"/>
            <a:ext cx="9144000" cy="15157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solidFill>
                <a:srgbClr val="CCFECC"/>
              </a:solidFill>
            </a:endParaRPr>
          </a:p>
        </p:txBody>
      </p:sp>
      <p:sp>
        <p:nvSpPr>
          <p:cNvPr id="11" name="Rectangle 10">
            <a:extLst>
              <a:ext uri="{FF2B5EF4-FFF2-40B4-BE49-F238E27FC236}">
                <a16:creationId xmlns:a16="http://schemas.microsoft.com/office/drawing/2014/main" id="{42EA774B-08C6-8A45-9EF5-C6129FE1B8F6}"/>
              </a:ext>
            </a:extLst>
          </p:cNvPr>
          <p:cNvSpPr/>
          <p:nvPr userDrawn="1"/>
        </p:nvSpPr>
        <p:spPr>
          <a:xfrm>
            <a:off x="1374010" y="761122"/>
            <a:ext cx="878187" cy="1602951"/>
          </a:xfrm>
          <a:prstGeom prst="rect">
            <a:avLst/>
          </a:prstGeom>
          <a:solidFill>
            <a:schemeClr val="bg1"/>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9600" b="1" dirty="0">
                <a:solidFill>
                  <a:schemeClr val="bg1"/>
                </a:solidFill>
                <a:latin typeface="Century Gothic" panose="020B0502020202020204" pitchFamily="34" charset="0"/>
                <a:ea typeface="MS Gothic" panose="020B0609070205080204" pitchFamily="49" charset="-128"/>
                <a:cs typeface="Arial" panose="020B0604020202020204" pitchFamily="34" charset="0"/>
              </a:rPr>
              <a:t>“</a:t>
            </a:r>
            <a:endParaRPr lang="en-US" sz="6000" b="1" dirty="0">
              <a:solidFill>
                <a:schemeClr val="bg1"/>
              </a:solidFill>
              <a:latin typeface="Century Gothic" panose="020B0502020202020204" pitchFamily="34" charset="0"/>
              <a:ea typeface="MS Gothic" panose="020B0609070205080204" pitchFamily="49" charset="-128"/>
              <a:cs typeface="Arial" panose="020B0604020202020204" pitchFamily="34" charset="0"/>
            </a:endParaRPr>
          </a:p>
        </p:txBody>
      </p:sp>
      <p:pic>
        <p:nvPicPr>
          <p:cNvPr id="12" name="Image 11">
            <a:extLst>
              <a:ext uri="{FF2B5EF4-FFF2-40B4-BE49-F238E27FC236}">
                <a16:creationId xmlns:a16="http://schemas.microsoft.com/office/drawing/2014/main" id="{9996A390-ECDA-BC48-8349-A42424CBFF0A}"/>
              </a:ext>
            </a:extLst>
          </p:cNvPr>
          <p:cNvPicPr>
            <a:picLocks noChangeAspect="1"/>
          </p:cNvPicPr>
          <p:nvPr userDrawn="1"/>
        </p:nvPicPr>
        <p:blipFill>
          <a:blip r:embed="rId2"/>
          <a:stretch>
            <a:fillRect/>
          </a:stretch>
        </p:blipFill>
        <p:spPr>
          <a:xfrm>
            <a:off x="7989072" y="3026969"/>
            <a:ext cx="812029" cy="819618"/>
          </a:xfrm>
          <a:prstGeom prst="rect">
            <a:avLst/>
          </a:prstGeom>
        </p:spPr>
      </p:pic>
      <p:pic>
        <p:nvPicPr>
          <p:cNvPr id="13" name="Image 12">
            <a:extLst>
              <a:ext uri="{FF2B5EF4-FFF2-40B4-BE49-F238E27FC236}">
                <a16:creationId xmlns:a16="http://schemas.microsoft.com/office/drawing/2014/main" id="{09323CA5-1CBB-AD4D-93BA-B996504C2770}"/>
              </a:ext>
            </a:extLst>
          </p:cNvPr>
          <p:cNvPicPr>
            <a:picLocks noChangeAspect="1"/>
          </p:cNvPicPr>
          <p:nvPr userDrawn="1"/>
        </p:nvPicPr>
        <p:blipFill>
          <a:blip r:embed="rId2"/>
          <a:stretch>
            <a:fillRect/>
          </a:stretch>
        </p:blipFill>
        <p:spPr>
          <a:xfrm>
            <a:off x="7627238" y="3316743"/>
            <a:ext cx="490854" cy="495442"/>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C22F400F-C9DF-9B41-8861-875BE3B3B69E}"/>
              </a:ext>
            </a:extLst>
          </p:cNvPr>
          <p:cNvPicPr>
            <a:picLocks noChangeAspect="1"/>
          </p:cNvPicPr>
          <p:nvPr userDrawn="1"/>
        </p:nvPicPr>
        <p:blipFill>
          <a:blip r:embed="rId3"/>
          <a:stretch>
            <a:fillRect/>
          </a:stretch>
        </p:blipFill>
        <p:spPr>
          <a:xfrm>
            <a:off x="211359" y="4857681"/>
            <a:ext cx="249413" cy="161720"/>
          </a:xfrm>
          <a:prstGeom prst="rect">
            <a:avLst/>
          </a:prstGeom>
        </p:spPr>
      </p:pic>
      <p:sp>
        <p:nvSpPr>
          <p:cNvPr id="16" name="Espace réservé du texte 15">
            <a:extLst>
              <a:ext uri="{FF2B5EF4-FFF2-40B4-BE49-F238E27FC236}">
                <a16:creationId xmlns:a16="http://schemas.microsoft.com/office/drawing/2014/main" id="{93EA2A5A-6468-254A-B564-7371556A5B5C}"/>
              </a:ext>
            </a:extLst>
          </p:cNvPr>
          <p:cNvSpPr>
            <a:spLocks noGrp="1"/>
          </p:cNvSpPr>
          <p:nvPr>
            <p:ph type="body" sz="quarter" idx="10" hasCustomPrompt="1"/>
          </p:nvPr>
        </p:nvSpPr>
        <p:spPr>
          <a:xfrm>
            <a:off x="2498725" y="1317908"/>
            <a:ext cx="4649788" cy="1677988"/>
          </a:xfrm>
        </p:spPr>
        <p:txBody>
          <a:bodyPr/>
          <a:lstStyle>
            <a:lvl1pPr>
              <a:defRPr sz="2000">
                <a:solidFill>
                  <a:schemeClr val="bg1"/>
                </a:solidFill>
              </a:defRPr>
            </a:lvl1pPr>
            <a:lvl2pPr>
              <a:defRPr sz="1100"/>
            </a:lvl2pPr>
            <a:lvl3pPr>
              <a:defRPr sz="1050"/>
            </a:lvl3pPr>
            <a:lvl4pPr>
              <a:defRPr sz="1050"/>
            </a:lvl4pPr>
            <a:lvl5pPr>
              <a:defRPr sz="1050"/>
            </a:lvl5pPr>
          </a:lstStyle>
          <a:p>
            <a:r>
              <a:rPr lang="en-US" sz="1800" b="1">
                <a:solidFill>
                  <a:schemeClr val="tx1"/>
                </a:solidFill>
                <a:latin typeface="Century Gothic" panose="020B0502020202020204" pitchFamily="34" charset="0"/>
                <a:cs typeface="Raleway"/>
              </a:rPr>
              <a:t>METTRE EN VALEUR VOTRE TEXTE</a:t>
            </a:r>
            <a:br>
              <a:rPr lang="en-US" sz="1800" b="1">
                <a:solidFill>
                  <a:schemeClr val="tx1"/>
                </a:solidFill>
                <a:latin typeface="Century Gothic" panose="020B0502020202020204" pitchFamily="34" charset="0"/>
                <a:cs typeface="Raleway"/>
              </a:rPr>
            </a:br>
            <a:r>
              <a:rPr lang="en-US" sz="1800" b="1">
                <a:solidFill>
                  <a:schemeClr val="tx1"/>
                </a:solidFill>
                <a:latin typeface="Century Gothic" panose="020B0502020202020204" pitchFamily="34" charset="0"/>
                <a:cs typeface="Raleway"/>
              </a:rPr>
              <a:t>AVEC UNE BELLE MISE EN PAGE</a:t>
            </a:r>
          </a:p>
          <a:p>
            <a:endParaRPr lang="en-US" b="1">
              <a:solidFill>
                <a:schemeClr val="tx1"/>
              </a:solidFill>
              <a:latin typeface="Century Gothic" panose="020B0502020202020204" pitchFamily="34" charset="0"/>
              <a:cs typeface="Raleway"/>
            </a:endParaRPr>
          </a:p>
          <a:p>
            <a:r>
              <a:rPr lang="en-US" sz="1400" b="1">
                <a:solidFill>
                  <a:schemeClr val="tx1"/>
                </a:solidFill>
                <a:latin typeface="Century Gothic" panose="020B0502020202020204" pitchFamily="34" charset="0"/>
                <a:cs typeface="Raleway"/>
              </a:rPr>
              <a:t>- C’EST POSSIBLE</a:t>
            </a:r>
          </a:p>
        </p:txBody>
      </p:sp>
      <p:sp>
        <p:nvSpPr>
          <p:cNvPr id="2" name="Espace réservé du numéro de diapositive 1">
            <a:extLst>
              <a:ext uri="{FF2B5EF4-FFF2-40B4-BE49-F238E27FC236}">
                <a16:creationId xmlns:a16="http://schemas.microsoft.com/office/drawing/2014/main" id="{706023EA-9A95-3F4A-BBBA-9E47873D225A}"/>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4005249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8F7FD6-EE22-774B-A3DD-5490448180AB}"/>
              </a:ext>
            </a:extLst>
          </p:cNvPr>
          <p:cNvSpPr/>
          <p:nvPr userDrawn="1"/>
        </p:nvSpPr>
        <p:spPr>
          <a:xfrm>
            <a:off x="1"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pic>
        <p:nvPicPr>
          <p:cNvPr id="4" name="Picture 4">
            <a:extLst>
              <a:ext uri="{FF2B5EF4-FFF2-40B4-BE49-F238E27FC236}">
                <a16:creationId xmlns:a16="http://schemas.microsoft.com/office/drawing/2014/main" id="{F86FCD91-0C18-3D4C-96B0-280228999B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0718" y="3698481"/>
            <a:ext cx="19018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D18C113D-A687-8040-930D-EB568036FD21}"/>
              </a:ext>
            </a:extLst>
          </p:cNvPr>
          <p:cNvSpPr/>
          <p:nvPr userDrawn="1"/>
        </p:nvSpPr>
        <p:spPr>
          <a:xfrm>
            <a:off x="3388254" y="1514059"/>
            <a:ext cx="2367492" cy="626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Espace réservé pour une image  6">
            <a:extLst>
              <a:ext uri="{FF2B5EF4-FFF2-40B4-BE49-F238E27FC236}">
                <a16:creationId xmlns:a16="http://schemas.microsoft.com/office/drawing/2014/main" id="{DC3E7B67-28FA-4D43-AD7B-BC8F580B4C20}"/>
              </a:ext>
            </a:extLst>
          </p:cNvPr>
          <p:cNvSpPr>
            <a:spLocks noGrp="1"/>
          </p:cNvSpPr>
          <p:nvPr>
            <p:ph type="pic" sz="quarter" idx="10" hasCustomPrompt="1"/>
          </p:nvPr>
        </p:nvSpPr>
        <p:spPr>
          <a:xfrm>
            <a:off x="5565775" y="3578225"/>
            <a:ext cx="2481263" cy="787400"/>
          </a:xfrm>
        </p:spPr>
        <p:txBody>
          <a:bodyPr anchor="ctr"/>
          <a:lstStyle>
            <a:lvl1pPr>
              <a:defRPr sz="2800">
                <a:solidFill>
                  <a:schemeClr val="bg1"/>
                </a:solidFill>
              </a:defRPr>
            </a:lvl1pPr>
          </a:lstStyle>
          <a:p>
            <a:r>
              <a:rPr lang="fr-FR" dirty="0"/>
              <a:t>LOGO CLIENT</a:t>
            </a:r>
          </a:p>
        </p:txBody>
      </p:sp>
    </p:spTree>
    <p:extLst>
      <p:ext uri="{BB962C8B-B14F-4D97-AF65-F5344CB8AC3E}">
        <p14:creationId xmlns:p14="http://schemas.microsoft.com/office/powerpoint/2010/main" val="323357769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F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8C113D-A687-8040-930D-EB568036FD21}"/>
              </a:ext>
            </a:extLst>
          </p:cNvPr>
          <p:cNvSpPr/>
          <p:nvPr userDrawn="1"/>
        </p:nvSpPr>
        <p:spPr>
          <a:xfrm>
            <a:off x="3388254" y="1514059"/>
            <a:ext cx="2367492" cy="6264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7" name="Espace réservé pour une image  6">
            <a:extLst>
              <a:ext uri="{FF2B5EF4-FFF2-40B4-BE49-F238E27FC236}">
                <a16:creationId xmlns:a16="http://schemas.microsoft.com/office/drawing/2014/main" id="{DC3E7B67-28FA-4D43-AD7B-BC8F580B4C20}"/>
              </a:ext>
            </a:extLst>
          </p:cNvPr>
          <p:cNvSpPr>
            <a:spLocks noGrp="1"/>
          </p:cNvSpPr>
          <p:nvPr>
            <p:ph type="pic" sz="quarter" idx="10" hasCustomPrompt="1"/>
          </p:nvPr>
        </p:nvSpPr>
        <p:spPr>
          <a:xfrm>
            <a:off x="5565775" y="3578225"/>
            <a:ext cx="2481263" cy="787400"/>
          </a:xfrm>
        </p:spPr>
        <p:txBody>
          <a:bodyPr anchor="ctr"/>
          <a:lstStyle>
            <a:lvl1pPr>
              <a:defRPr sz="2800">
                <a:solidFill>
                  <a:schemeClr val="tx1"/>
                </a:solidFill>
              </a:defRPr>
            </a:lvl1pPr>
          </a:lstStyle>
          <a:p>
            <a:r>
              <a:rPr lang="fr-FR" dirty="0"/>
              <a:t>LOGO CLIENT</a:t>
            </a:r>
          </a:p>
        </p:txBody>
      </p:sp>
      <p:pic>
        <p:nvPicPr>
          <p:cNvPr id="8" name="Image 7">
            <a:extLst>
              <a:ext uri="{FF2B5EF4-FFF2-40B4-BE49-F238E27FC236}">
                <a16:creationId xmlns:a16="http://schemas.microsoft.com/office/drawing/2014/main" id="{22EC86EA-ACDD-D74B-A803-2B59A66F0A74}"/>
              </a:ext>
            </a:extLst>
          </p:cNvPr>
          <p:cNvPicPr>
            <a:picLocks noChangeAspect="1"/>
          </p:cNvPicPr>
          <p:nvPr userDrawn="1"/>
        </p:nvPicPr>
        <p:blipFill rotWithShape="1">
          <a:blip r:embed="rId2"/>
          <a:srcRect l="45127" t="35751" r="35103" b="25239"/>
          <a:stretch/>
        </p:blipFill>
        <p:spPr>
          <a:xfrm>
            <a:off x="0" y="336916"/>
            <a:ext cx="1679023" cy="2484850"/>
          </a:xfrm>
          <a:prstGeom prst="rect">
            <a:avLst/>
          </a:prstGeom>
        </p:spPr>
      </p:pic>
      <p:pic>
        <p:nvPicPr>
          <p:cNvPr id="9" name="Image 8" descr="Une image contenant ciel nocturne&#10;&#10;Description générée automatiquement">
            <a:extLst>
              <a:ext uri="{FF2B5EF4-FFF2-40B4-BE49-F238E27FC236}">
                <a16:creationId xmlns:a16="http://schemas.microsoft.com/office/drawing/2014/main" id="{DE1C882B-7F0E-B348-9D07-1A77837A74B9}"/>
              </a:ext>
            </a:extLst>
          </p:cNvPr>
          <p:cNvPicPr>
            <a:picLocks noChangeAspect="1"/>
          </p:cNvPicPr>
          <p:nvPr userDrawn="1"/>
        </p:nvPicPr>
        <p:blipFill rotWithShape="1">
          <a:blip r:embed="rId3"/>
          <a:srcRect l="37938" b="33181"/>
          <a:stretch/>
        </p:blipFill>
        <p:spPr>
          <a:xfrm>
            <a:off x="957091" y="1595862"/>
            <a:ext cx="1883294" cy="1520744"/>
          </a:xfrm>
          <a:prstGeom prst="rect">
            <a:avLst/>
          </a:prstGeom>
        </p:spPr>
      </p:pic>
      <p:pic>
        <p:nvPicPr>
          <p:cNvPr id="10" name="Image 9">
            <a:extLst>
              <a:ext uri="{FF2B5EF4-FFF2-40B4-BE49-F238E27FC236}">
                <a16:creationId xmlns:a16="http://schemas.microsoft.com/office/drawing/2014/main" id="{3874E392-2658-6B44-BA13-1C055F56319B}"/>
              </a:ext>
            </a:extLst>
          </p:cNvPr>
          <p:cNvPicPr>
            <a:picLocks noChangeAspect="1"/>
          </p:cNvPicPr>
          <p:nvPr userDrawn="1"/>
        </p:nvPicPr>
        <p:blipFill rotWithShape="1">
          <a:blip r:embed="rId4"/>
          <a:srcRect l="31720" r="29921" b="34158"/>
          <a:stretch/>
        </p:blipFill>
        <p:spPr>
          <a:xfrm>
            <a:off x="8190" y="2204359"/>
            <a:ext cx="1321852" cy="1701740"/>
          </a:xfrm>
          <a:prstGeom prst="rect">
            <a:avLst/>
          </a:prstGeom>
        </p:spPr>
      </p:pic>
      <p:pic>
        <p:nvPicPr>
          <p:cNvPr id="11" name="Image 10">
            <a:extLst>
              <a:ext uri="{FF2B5EF4-FFF2-40B4-BE49-F238E27FC236}">
                <a16:creationId xmlns:a16="http://schemas.microsoft.com/office/drawing/2014/main" id="{42C4D070-91A5-1640-B993-B086E2E13DA9}"/>
              </a:ext>
            </a:extLst>
          </p:cNvPr>
          <p:cNvPicPr>
            <a:picLocks noChangeAspect="1"/>
          </p:cNvPicPr>
          <p:nvPr userDrawn="1"/>
        </p:nvPicPr>
        <p:blipFill rotWithShape="1">
          <a:blip r:embed="rId5"/>
          <a:srcRect t="36146"/>
          <a:stretch/>
        </p:blipFill>
        <p:spPr>
          <a:xfrm>
            <a:off x="-844546" y="-18599"/>
            <a:ext cx="4633832" cy="2219143"/>
          </a:xfrm>
          <a:prstGeom prst="rect">
            <a:avLst/>
          </a:prstGeom>
        </p:spPr>
      </p:pic>
      <p:pic>
        <p:nvPicPr>
          <p:cNvPr id="12" name="Image 11">
            <a:extLst>
              <a:ext uri="{FF2B5EF4-FFF2-40B4-BE49-F238E27FC236}">
                <a16:creationId xmlns:a16="http://schemas.microsoft.com/office/drawing/2014/main" id="{65452347-CD83-D646-8949-409002917CC7}"/>
              </a:ext>
            </a:extLst>
          </p:cNvPr>
          <p:cNvPicPr>
            <a:picLocks noChangeAspect="1"/>
          </p:cNvPicPr>
          <p:nvPr userDrawn="1"/>
        </p:nvPicPr>
        <p:blipFill>
          <a:blip r:embed="rId6"/>
          <a:stretch>
            <a:fillRect/>
          </a:stretch>
        </p:blipFill>
        <p:spPr>
          <a:xfrm>
            <a:off x="1858383" y="3642087"/>
            <a:ext cx="2147906" cy="660894"/>
          </a:xfrm>
          <a:prstGeom prst="rect">
            <a:avLst/>
          </a:prstGeom>
        </p:spPr>
      </p:pic>
    </p:spTree>
    <p:extLst>
      <p:ext uri="{BB962C8B-B14F-4D97-AF65-F5344CB8AC3E}">
        <p14:creationId xmlns:p14="http://schemas.microsoft.com/office/powerpoint/2010/main" val="217392995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ita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5005C2-8721-284B-A997-311D0874D7B8}"/>
              </a:ext>
            </a:extLst>
          </p:cNvPr>
          <p:cNvSpPr/>
          <p:nvPr userDrawn="1"/>
        </p:nvSpPr>
        <p:spPr>
          <a:xfrm>
            <a:off x="0" y="3627718"/>
            <a:ext cx="9144000" cy="15157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solidFill>
                <a:srgbClr val="CCFECC"/>
              </a:solidFill>
            </a:endParaRPr>
          </a:p>
        </p:txBody>
      </p:sp>
      <p:sp>
        <p:nvSpPr>
          <p:cNvPr id="7" name="Rectangle 6">
            <a:extLst>
              <a:ext uri="{FF2B5EF4-FFF2-40B4-BE49-F238E27FC236}">
                <a16:creationId xmlns:a16="http://schemas.microsoft.com/office/drawing/2014/main" id="{39E0B71D-8FA1-2D4A-BCE7-503202684DA4}"/>
              </a:ext>
            </a:extLst>
          </p:cNvPr>
          <p:cNvSpPr/>
          <p:nvPr userDrawn="1"/>
        </p:nvSpPr>
        <p:spPr>
          <a:xfrm>
            <a:off x="0" y="0"/>
            <a:ext cx="9144000" cy="36277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2EA774B-08C6-8A45-9EF5-C6129FE1B8F6}"/>
              </a:ext>
            </a:extLst>
          </p:cNvPr>
          <p:cNvSpPr/>
          <p:nvPr userDrawn="1"/>
        </p:nvSpPr>
        <p:spPr>
          <a:xfrm>
            <a:off x="1374010" y="761122"/>
            <a:ext cx="878187"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9600" b="1" dirty="0">
                <a:solidFill>
                  <a:schemeClr val="tx1"/>
                </a:solidFill>
                <a:latin typeface="Century Gothic" panose="020B0502020202020204" pitchFamily="34" charset="0"/>
                <a:ea typeface="MS Gothic" panose="020B0609070205080204" pitchFamily="49" charset="-128"/>
                <a:cs typeface="Arial" panose="020B0604020202020204" pitchFamily="34" charset="0"/>
              </a:rPr>
              <a:t>“</a:t>
            </a:r>
            <a:endParaRPr lang="en-US" sz="6000" b="1" dirty="0">
              <a:solidFill>
                <a:schemeClr val="tx1"/>
              </a:solidFill>
              <a:latin typeface="Century Gothic" panose="020B0502020202020204" pitchFamily="34" charset="0"/>
              <a:ea typeface="MS Gothic" panose="020B0609070205080204" pitchFamily="49" charset="-128"/>
              <a:cs typeface="Arial" panose="020B0604020202020204" pitchFamily="34" charset="0"/>
            </a:endParaRPr>
          </a:p>
        </p:txBody>
      </p:sp>
      <p:pic>
        <p:nvPicPr>
          <p:cNvPr id="12" name="Image 11">
            <a:extLst>
              <a:ext uri="{FF2B5EF4-FFF2-40B4-BE49-F238E27FC236}">
                <a16:creationId xmlns:a16="http://schemas.microsoft.com/office/drawing/2014/main" id="{9996A390-ECDA-BC48-8349-A42424CBFF0A}"/>
              </a:ext>
            </a:extLst>
          </p:cNvPr>
          <p:cNvPicPr>
            <a:picLocks noChangeAspect="1"/>
          </p:cNvPicPr>
          <p:nvPr userDrawn="1"/>
        </p:nvPicPr>
        <p:blipFill>
          <a:blip r:embed="rId2"/>
          <a:stretch>
            <a:fillRect/>
          </a:stretch>
        </p:blipFill>
        <p:spPr>
          <a:xfrm>
            <a:off x="7989072" y="3026969"/>
            <a:ext cx="812029" cy="819618"/>
          </a:xfrm>
          <a:prstGeom prst="rect">
            <a:avLst/>
          </a:prstGeom>
        </p:spPr>
      </p:pic>
      <p:pic>
        <p:nvPicPr>
          <p:cNvPr id="13" name="Image 12">
            <a:extLst>
              <a:ext uri="{FF2B5EF4-FFF2-40B4-BE49-F238E27FC236}">
                <a16:creationId xmlns:a16="http://schemas.microsoft.com/office/drawing/2014/main" id="{09323CA5-1CBB-AD4D-93BA-B996504C2770}"/>
              </a:ext>
            </a:extLst>
          </p:cNvPr>
          <p:cNvPicPr>
            <a:picLocks noChangeAspect="1"/>
          </p:cNvPicPr>
          <p:nvPr userDrawn="1"/>
        </p:nvPicPr>
        <p:blipFill>
          <a:blip r:embed="rId2"/>
          <a:stretch>
            <a:fillRect/>
          </a:stretch>
        </p:blipFill>
        <p:spPr>
          <a:xfrm>
            <a:off x="7627238" y="3316743"/>
            <a:ext cx="490854" cy="495442"/>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C22F400F-C9DF-9B41-8861-875BE3B3B69E}"/>
              </a:ext>
            </a:extLst>
          </p:cNvPr>
          <p:cNvPicPr>
            <a:picLocks noChangeAspect="1"/>
          </p:cNvPicPr>
          <p:nvPr userDrawn="1"/>
        </p:nvPicPr>
        <p:blipFill>
          <a:blip r:embed="rId3"/>
          <a:stretch>
            <a:fillRect/>
          </a:stretch>
        </p:blipFill>
        <p:spPr>
          <a:xfrm>
            <a:off x="211359" y="4857681"/>
            <a:ext cx="249413" cy="161720"/>
          </a:xfrm>
          <a:prstGeom prst="rect">
            <a:avLst/>
          </a:prstGeom>
        </p:spPr>
      </p:pic>
      <p:sp>
        <p:nvSpPr>
          <p:cNvPr id="16" name="Espace réservé du texte 15">
            <a:extLst>
              <a:ext uri="{FF2B5EF4-FFF2-40B4-BE49-F238E27FC236}">
                <a16:creationId xmlns:a16="http://schemas.microsoft.com/office/drawing/2014/main" id="{93EA2A5A-6468-254A-B564-7371556A5B5C}"/>
              </a:ext>
            </a:extLst>
          </p:cNvPr>
          <p:cNvSpPr>
            <a:spLocks noGrp="1"/>
          </p:cNvSpPr>
          <p:nvPr>
            <p:ph type="body" sz="quarter" idx="10" hasCustomPrompt="1"/>
          </p:nvPr>
        </p:nvSpPr>
        <p:spPr>
          <a:xfrm>
            <a:off x="2498725" y="1317908"/>
            <a:ext cx="4649788" cy="1677988"/>
          </a:xfrm>
        </p:spPr>
        <p:txBody>
          <a:bodyPr/>
          <a:lstStyle>
            <a:lvl1pPr>
              <a:defRPr sz="2000"/>
            </a:lvl1pPr>
            <a:lvl2pPr>
              <a:defRPr sz="1100"/>
            </a:lvl2pPr>
            <a:lvl3pPr>
              <a:defRPr sz="1050"/>
            </a:lvl3pPr>
            <a:lvl4pPr>
              <a:defRPr sz="1050"/>
            </a:lvl4pPr>
            <a:lvl5pPr>
              <a:defRPr sz="1050"/>
            </a:lvl5pPr>
          </a:lstStyle>
          <a:p>
            <a:r>
              <a:rPr lang="en-US" sz="1800" b="1">
                <a:solidFill>
                  <a:schemeClr val="tx1"/>
                </a:solidFill>
                <a:latin typeface="Century Gothic" panose="020B0502020202020204" pitchFamily="34" charset="0"/>
                <a:cs typeface="Raleway"/>
              </a:rPr>
              <a:t>METTRE EN VALEUR VOTRE TEXTE</a:t>
            </a:r>
            <a:br>
              <a:rPr lang="en-US" sz="1800" b="1">
                <a:solidFill>
                  <a:schemeClr val="tx1"/>
                </a:solidFill>
                <a:latin typeface="Century Gothic" panose="020B0502020202020204" pitchFamily="34" charset="0"/>
                <a:cs typeface="Raleway"/>
              </a:rPr>
            </a:br>
            <a:r>
              <a:rPr lang="en-US" sz="1800" b="1">
                <a:solidFill>
                  <a:schemeClr val="tx1"/>
                </a:solidFill>
                <a:latin typeface="Century Gothic" panose="020B0502020202020204" pitchFamily="34" charset="0"/>
                <a:cs typeface="Raleway"/>
              </a:rPr>
              <a:t>AVEC UNE BELLE MISE EN PAGE</a:t>
            </a:r>
          </a:p>
          <a:p>
            <a:endParaRPr lang="en-US" b="1">
              <a:solidFill>
                <a:schemeClr val="tx1"/>
              </a:solidFill>
              <a:latin typeface="Century Gothic" panose="020B0502020202020204" pitchFamily="34" charset="0"/>
              <a:cs typeface="Raleway"/>
            </a:endParaRPr>
          </a:p>
          <a:p>
            <a:r>
              <a:rPr lang="en-US" sz="1400" b="1">
                <a:solidFill>
                  <a:schemeClr val="tx1"/>
                </a:solidFill>
                <a:latin typeface="Century Gothic" panose="020B0502020202020204" pitchFamily="34" charset="0"/>
                <a:cs typeface="Raleway"/>
              </a:rPr>
              <a:t>- C’EST POSSIBLE</a:t>
            </a:r>
          </a:p>
        </p:txBody>
      </p:sp>
      <p:pic>
        <p:nvPicPr>
          <p:cNvPr id="9" name="Picture 2">
            <a:extLst>
              <a:ext uri="{FF2B5EF4-FFF2-40B4-BE49-F238E27FC236}">
                <a16:creationId xmlns:a16="http://schemas.microsoft.com/office/drawing/2014/main" id="{D47B2511-74A6-D343-A83E-72FB16677B5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1264" y="4835520"/>
            <a:ext cx="246387" cy="15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a:extLst>
              <a:ext uri="{FF2B5EF4-FFF2-40B4-BE49-F238E27FC236}">
                <a16:creationId xmlns:a16="http://schemas.microsoft.com/office/drawing/2014/main" id="{31103991-A17A-504A-AB0B-4F491362CDA8}"/>
              </a:ext>
            </a:extLst>
          </p:cNvPr>
          <p:cNvSpPr>
            <a:spLocks noGrp="1"/>
          </p:cNvSpPr>
          <p:nvPr>
            <p:ph type="sldNum" sz="quarter" idx="11"/>
          </p:nvPr>
        </p:nvSpPr>
        <p:spPr/>
        <p:txBody>
          <a:bodyPr/>
          <a:lstStyle/>
          <a:p>
            <a:fld id="{21995480-1601-7C4D-95DE-8DD54C94E8C4}" type="slidenum">
              <a:rPr lang="fr-FR" smtClean="0"/>
              <a:t>‹N°›</a:t>
            </a:fld>
            <a:endParaRPr lang="fr-FR" dirty="0"/>
          </a:p>
        </p:txBody>
      </p:sp>
    </p:spTree>
    <p:extLst>
      <p:ext uri="{BB962C8B-B14F-4D97-AF65-F5344CB8AC3E}">
        <p14:creationId xmlns:p14="http://schemas.microsoft.com/office/powerpoint/2010/main" val="33831862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5" name="Espace réservé du numéro de diapositive 4">
            <a:extLst>
              <a:ext uri="{FF2B5EF4-FFF2-40B4-BE49-F238E27FC236}">
                <a16:creationId xmlns:a16="http://schemas.microsoft.com/office/drawing/2014/main" id="{201702D3-4926-7546-B197-A6D2C2BED568}"/>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402946566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Version_bleu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5" name="Espace réservé du numéro de diapositive 4">
            <a:extLst>
              <a:ext uri="{FF2B5EF4-FFF2-40B4-BE49-F238E27FC236}">
                <a16:creationId xmlns:a16="http://schemas.microsoft.com/office/drawing/2014/main" id="{201702D3-4926-7546-B197-A6D2C2BED568}"/>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266192167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_bandegri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2"/>
            <a:ext cx="91440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 name="Espace réservé du numéro de diapositive 3">
            <a:extLst>
              <a:ext uri="{FF2B5EF4-FFF2-40B4-BE49-F238E27FC236}">
                <a16:creationId xmlns:a16="http://schemas.microsoft.com/office/drawing/2014/main" id="{4FDA8F63-DD89-0F49-9030-961584791D48}"/>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428714048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_bandeble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2"/>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 name="Espace réservé du numéro de diapositive 3">
            <a:extLst>
              <a:ext uri="{FF2B5EF4-FFF2-40B4-BE49-F238E27FC236}">
                <a16:creationId xmlns:a16="http://schemas.microsoft.com/office/drawing/2014/main" id="{68561CBF-818F-4145-892B-96F271CC9D15}"/>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27548312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FFDBCCE-FB21-2649-BED9-F8C468EDDCC3}"/>
              </a:ext>
            </a:extLst>
          </p:cNvPr>
          <p:cNvSpPr/>
          <p:nvPr userDrawn="1"/>
        </p:nvSpPr>
        <p:spPr>
          <a:xfrm>
            <a:off x="8621926" y="1"/>
            <a:ext cx="522074"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dirty="0">
              <a:solidFill>
                <a:srgbClr val="FFFFFF"/>
              </a:solidFill>
              <a:latin typeface="Calibri" panose="020F0502020204030204"/>
            </a:endParaRPr>
          </a:p>
        </p:txBody>
      </p:sp>
      <p:pic>
        <p:nvPicPr>
          <p:cNvPr id="18" name="Image 17">
            <a:extLst>
              <a:ext uri="{FF2B5EF4-FFF2-40B4-BE49-F238E27FC236}">
                <a16:creationId xmlns:a16="http://schemas.microsoft.com/office/drawing/2014/main" id="{7F39365B-8AC8-CD4E-9F9D-64E64FAC195A}"/>
              </a:ext>
            </a:extLst>
          </p:cNvPr>
          <p:cNvPicPr>
            <a:picLocks noChangeAspect="1"/>
          </p:cNvPicPr>
          <p:nvPr userDrawn="1"/>
        </p:nvPicPr>
        <p:blipFill rotWithShape="1">
          <a:blip r:embed="rId2"/>
          <a:srcRect l="45127" t="35751" r="35103" b="25239"/>
          <a:stretch/>
        </p:blipFill>
        <p:spPr>
          <a:xfrm>
            <a:off x="1" y="252687"/>
            <a:ext cx="1701740" cy="2518471"/>
          </a:xfrm>
          <a:prstGeom prst="rect">
            <a:avLst/>
          </a:prstGeom>
        </p:spPr>
      </p:pic>
      <p:sp>
        <p:nvSpPr>
          <p:cNvPr id="20" name="Sous-titre 2">
            <a:extLst>
              <a:ext uri="{FF2B5EF4-FFF2-40B4-BE49-F238E27FC236}">
                <a16:creationId xmlns:a16="http://schemas.microsoft.com/office/drawing/2014/main" id="{0DD2E0F4-0473-8046-B51B-C28175BF5B58}"/>
              </a:ext>
            </a:extLst>
          </p:cNvPr>
          <p:cNvSpPr txBox="1">
            <a:spLocks/>
          </p:cNvSpPr>
          <p:nvPr userDrawn="1"/>
        </p:nvSpPr>
        <p:spPr>
          <a:xfrm rot="16200000">
            <a:off x="7470904" y="655437"/>
            <a:ext cx="4780490" cy="357261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fr-FR" sz="6000" b="1" dirty="0">
                <a:ln>
                  <a:solidFill>
                    <a:schemeClr val="tx1"/>
                  </a:solidFill>
                </a:ln>
                <a:noFill/>
                <a:latin typeface="Century Gothic" panose="020B0502020202020204" pitchFamily="34" charset="0"/>
                <a:cs typeface="Arial Narrow" panose="020B0604020202020204" pitchFamily="34" charset="0"/>
              </a:rPr>
              <a:t>2021</a:t>
            </a:r>
          </a:p>
        </p:txBody>
      </p:sp>
      <p:pic>
        <p:nvPicPr>
          <p:cNvPr id="22" name="Image 21" descr="Une image contenant ciel nocturne&#10;&#10;Description générée automatiquement">
            <a:extLst>
              <a:ext uri="{FF2B5EF4-FFF2-40B4-BE49-F238E27FC236}">
                <a16:creationId xmlns:a16="http://schemas.microsoft.com/office/drawing/2014/main" id="{163DAD0C-1792-B344-922E-B02D2F453934}"/>
              </a:ext>
            </a:extLst>
          </p:cNvPr>
          <p:cNvPicPr>
            <a:picLocks noChangeAspect="1"/>
          </p:cNvPicPr>
          <p:nvPr userDrawn="1"/>
        </p:nvPicPr>
        <p:blipFill rotWithShape="1">
          <a:blip r:embed="rId3"/>
          <a:srcRect l="37938" b="33181"/>
          <a:stretch/>
        </p:blipFill>
        <p:spPr>
          <a:xfrm>
            <a:off x="1069159" y="1333148"/>
            <a:ext cx="1908776" cy="1541321"/>
          </a:xfrm>
          <a:prstGeom prst="rect">
            <a:avLst/>
          </a:prstGeom>
        </p:spPr>
      </p:pic>
      <p:pic>
        <p:nvPicPr>
          <p:cNvPr id="24" name="Image 23">
            <a:extLst>
              <a:ext uri="{FF2B5EF4-FFF2-40B4-BE49-F238E27FC236}">
                <a16:creationId xmlns:a16="http://schemas.microsoft.com/office/drawing/2014/main" id="{DF93A0F8-1219-2D4B-A006-6AAC7525BBA5}"/>
              </a:ext>
            </a:extLst>
          </p:cNvPr>
          <p:cNvPicPr>
            <a:picLocks noChangeAspect="1"/>
          </p:cNvPicPr>
          <p:nvPr userDrawn="1"/>
        </p:nvPicPr>
        <p:blipFill>
          <a:blip r:embed="rId4"/>
          <a:stretch>
            <a:fillRect/>
          </a:stretch>
        </p:blipFill>
        <p:spPr>
          <a:xfrm>
            <a:off x="-883824" y="2062732"/>
            <a:ext cx="3492710" cy="2619533"/>
          </a:xfrm>
          <a:prstGeom prst="rect">
            <a:avLst/>
          </a:prstGeom>
        </p:spPr>
      </p:pic>
      <p:pic>
        <p:nvPicPr>
          <p:cNvPr id="25" name="Image 24">
            <a:extLst>
              <a:ext uri="{FF2B5EF4-FFF2-40B4-BE49-F238E27FC236}">
                <a16:creationId xmlns:a16="http://schemas.microsoft.com/office/drawing/2014/main" id="{E7D6560D-7A14-3041-8F65-C7E7BD0B3331}"/>
              </a:ext>
            </a:extLst>
          </p:cNvPr>
          <p:cNvPicPr>
            <a:picLocks noChangeAspect="1"/>
          </p:cNvPicPr>
          <p:nvPr userDrawn="1"/>
        </p:nvPicPr>
        <p:blipFill rotWithShape="1">
          <a:blip r:embed="rId5"/>
          <a:srcRect t="36146"/>
          <a:stretch/>
        </p:blipFill>
        <p:spPr>
          <a:xfrm>
            <a:off x="-646525" y="-375"/>
            <a:ext cx="4696530" cy="2249169"/>
          </a:xfrm>
          <a:prstGeom prst="rect">
            <a:avLst/>
          </a:prstGeom>
        </p:spPr>
      </p:pic>
      <p:sp>
        <p:nvSpPr>
          <p:cNvPr id="26" name="Espace réservé du texte 14">
            <a:extLst>
              <a:ext uri="{FF2B5EF4-FFF2-40B4-BE49-F238E27FC236}">
                <a16:creationId xmlns:a16="http://schemas.microsoft.com/office/drawing/2014/main" id="{442ED45D-553E-FD46-8F24-8AA31D8EA0ED}"/>
              </a:ext>
            </a:extLst>
          </p:cNvPr>
          <p:cNvSpPr>
            <a:spLocks noGrp="1"/>
          </p:cNvSpPr>
          <p:nvPr>
            <p:ph type="body" sz="quarter" idx="10" hasCustomPrompt="1"/>
          </p:nvPr>
        </p:nvSpPr>
        <p:spPr>
          <a:xfrm>
            <a:off x="2416999" y="1407915"/>
            <a:ext cx="4687887" cy="662778"/>
          </a:xfrm>
        </p:spPr>
        <p:txBody>
          <a:bodyPr/>
          <a:lstStyle>
            <a:lvl1pPr algn="ctr">
              <a:defRPr sz="4400"/>
            </a:lvl1pPr>
          </a:lstStyle>
          <a:p>
            <a:pPr lvl="0"/>
            <a:r>
              <a:rPr lang="fr-FR"/>
              <a:t>TITRE DE L’ÉTUDE</a:t>
            </a:r>
          </a:p>
        </p:txBody>
      </p:sp>
      <p:sp>
        <p:nvSpPr>
          <p:cNvPr id="27" name="Espace réservé pour une image  20">
            <a:extLst>
              <a:ext uri="{FF2B5EF4-FFF2-40B4-BE49-F238E27FC236}">
                <a16:creationId xmlns:a16="http://schemas.microsoft.com/office/drawing/2014/main" id="{FFF8B8C5-C2BD-A442-9656-07811CDA4BDC}"/>
              </a:ext>
            </a:extLst>
          </p:cNvPr>
          <p:cNvSpPr>
            <a:spLocks noGrp="1"/>
          </p:cNvSpPr>
          <p:nvPr>
            <p:ph type="pic" sz="quarter" idx="12" hasCustomPrompt="1"/>
          </p:nvPr>
        </p:nvSpPr>
        <p:spPr>
          <a:xfrm>
            <a:off x="5080000" y="2987948"/>
            <a:ext cx="1955800" cy="630238"/>
          </a:xfrm>
          <a:ln w="12700">
            <a:noFill/>
          </a:ln>
        </p:spPr>
        <p:txBody>
          <a:bodyPr anchor="ctr"/>
          <a:lstStyle>
            <a:lvl1pPr algn="ctr">
              <a:defRPr>
                <a:ln>
                  <a:noFill/>
                </a:ln>
              </a:defRPr>
            </a:lvl1pPr>
          </a:lstStyle>
          <a:p>
            <a:r>
              <a:rPr lang="fr-FR" dirty="0"/>
              <a:t>LOGO CLIENT</a:t>
            </a:r>
          </a:p>
        </p:txBody>
      </p:sp>
      <p:sp>
        <p:nvSpPr>
          <p:cNvPr id="29" name="Espace réservé du texte 22">
            <a:extLst>
              <a:ext uri="{FF2B5EF4-FFF2-40B4-BE49-F238E27FC236}">
                <a16:creationId xmlns:a16="http://schemas.microsoft.com/office/drawing/2014/main" id="{F963691D-2F98-AB43-B768-E84975D79368}"/>
              </a:ext>
            </a:extLst>
          </p:cNvPr>
          <p:cNvSpPr>
            <a:spLocks noGrp="1"/>
          </p:cNvSpPr>
          <p:nvPr>
            <p:ph type="body" sz="quarter" idx="14" hasCustomPrompt="1"/>
          </p:nvPr>
        </p:nvSpPr>
        <p:spPr>
          <a:xfrm>
            <a:off x="240367" y="4167461"/>
            <a:ext cx="1827213" cy="211551"/>
          </a:xfrm>
        </p:spPr>
        <p:txBody>
          <a:bodyPr/>
          <a:lstStyle>
            <a:lvl1pPr>
              <a:defRPr sz="1050" b="1" i="0">
                <a:latin typeface="Century Gothic" panose="020B0502020202020204" pitchFamily="34" charset="0"/>
              </a:defRPr>
            </a:lvl1pPr>
            <a:lvl2pPr marL="0" indent="0">
              <a:lnSpc>
                <a:spcPct val="100000"/>
              </a:lnSpc>
              <a:buNone/>
              <a:defRPr/>
            </a:lvl2pPr>
          </a:lstStyle>
          <a:p>
            <a:pPr lvl="0"/>
            <a:r>
              <a:rPr lang="fr-FR"/>
              <a:t>Vos contacts :</a:t>
            </a:r>
            <a:endParaRPr lang="fr-FR" sz="900" b="1">
              <a:solidFill>
                <a:sysClr val="windowText" lastClr="000000"/>
              </a:solidFill>
              <a:latin typeface="Century Gothic" panose="020B0502020202020204" pitchFamily="34" charset="0"/>
            </a:endParaRPr>
          </a:p>
        </p:txBody>
      </p:sp>
      <p:sp>
        <p:nvSpPr>
          <p:cNvPr id="30" name="Espace réservé du texte 30">
            <a:extLst>
              <a:ext uri="{FF2B5EF4-FFF2-40B4-BE49-F238E27FC236}">
                <a16:creationId xmlns:a16="http://schemas.microsoft.com/office/drawing/2014/main" id="{DE3302C1-4093-534D-9694-60814B83982E}"/>
              </a:ext>
            </a:extLst>
          </p:cNvPr>
          <p:cNvSpPr>
            <a:spLocks noGrp="1"/>
          </p:cNvSpPr>
          <p:nvPr>
            <p:ph type="body" sz="quarter" idx="17" hasCustomPrompt="1"/>
          </p:nvPr>
        </p:nvSpPr>
        <p:spPr>
          <a:xfrm>
            <a:off x="240367" y="4379012"/>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Prénom / Nom</a:t>
            </a:r>
          </a:p>
        </p:txBody>
      </p:sp>
      <p:sp>
        <p:nvSpPr>
          <p:cNvPr id="34" name="Espace réservé du texte 30">
            <a:extLst>
              <a:ext uri="{FF2B5EF4-FFF2-40B4-BE49-F238E27FC236}">
                <a16:creationId xmlns:a16="http://schemas.microsoft.com/office/drawing/2014/main" id="{96EA8FF2-86E5-504E-B21E-4297F7CCD256}"/>
              </a:ext>
            </a:extLst>
          </p:cNvPr>
          <p:cNvSpPr>
            <a:spLocks noGrp="1"/>
          </p:cNvSpPr>
          <p:nvPr>
            <p:ph type="body" sz="quarter" idx="18" hasCustomPrompt="1"/>
          </p:nvPr>
        </p:nvSpPr>
        <p:spPr>
          <a:xfrm>
            <a:off x="240367" y="4606067"/>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Pôle département</a:t>
            </a:r>
          </a:p>
        </p:txBody>
      </p:sp>
      <p:sp>
        <p:nvSpPr>
          <p:cNvPr id="35" name="Espace réservé du texte 30">
            <a:extLst>
              <a:ext uri="{FF2B5EF4-FFF2-40B4-BE49-F238E27FC236}">
                <a16:creationId xmlns:a16="http://schemas.microsoft.com/office/drawing/2014/main" id="{352B2C42-F84D-D14A-A5F3-9B7F9AD1A711}"/>
              </a:ext>
            </a:extLst>
          </p:cNvPr>
          <p:cNvSpPr>
            <a:spLocks noGrp="1"/>
          </p:cNvSpPr>
          <p:nvPr>
            <p:ph type="body" sz="quarter" idx="19" hasCustomPrompt="1"/>
          </p:nvPr>
        </p:nvSpPr>
        <p:spPr>
          <a:xfrm>
            <a:off x="240367" y="4833975"/>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Téléphone / mail</a:t>
            </a:r>
          </a:p>
        </p:txBody>
      </p:sp>
      <p:sp>
        <p:nvSpPr>
          <p:cNvPr id="36" name="Espace réservé du texte 18">
            <a:extLst>
              <a:ext uri="{FF2B5EF4-FFF2-40B4-BE49-F238E27FC236}">
                <a16:creationId xmlns:a16="http://schemas.microsoft.com/office/drawing/2014/main" id="{02A60048-9CC6-384D-B999-EE3ED1FB9317}"/>
              </a:ext>
            </a:extLst>
          </p:cNvPr>
          <p:cNvSpPr>
            <a:spLocks noGrp="1"/>
          </p:cNvSpPr>
          <p:nvPr>
            <p:ph type="body" sz="quarter" idx="11" hasCustomPrompt="1"/>
          </p:nvPr>
        </p:nvSpPr>
        <p:spPr>
          <a:xfrm>
            <a:off x="6184539" y="4721285"/>
            <a:ext cx="1702522" cy="210773"/>
          </a:xfrm>
        </p:spPr>
        <p:txBody>
          <a:bodyPr/>
          <a:lstStyle>
            <a:lvl1pPr>
              <a:defRPr sz="1000">
                <a:solidFill>
                  <a:schemeClr val="tx1"/>
                </a:solidFill>
              </a:defRPr>
            </a:lvl1pPr>
            <a:lvl2pPr>
              <a:defRPr sz="600"/>
            </a:lvl2pPr>
            <a:lvl3pPr>
              <a:defRPr sz="500"/>
            </a:lvl3pPr>
            <a:lvl4pPr>
              <a:defRPr sz="500"/>
            </a:lvl4pPr>
            <a:lvl5pPr>
              <a:defRPr sz="500"/>
            </a:lvl5pPr>
          </a:lstStyle>
          <a:p>
            <a:r>
              <a:rPr lang="fr-FR" sz="1000"/>
              <a:t>Mois Année / Étude N°XX </a:t>
            </a:r>
          </a:p>
        </p:txBody>
      </p:sp>
      <p:pic>
        <p:nvPicPr>
          <p:cNvPr id="37" name="Image 36">
            <a:extLst>
              <a:ext uri="{FF2B5EF4-FFF2-40B4-BE49-F238E27FC236}">
                <a16:creationId xmlns:a16="http://schemas.microsoft.com/office/drawing/2014/main" id="{407F6526-8B7E-D644-A630-5799F281659C}"/>
              </a:ext>
            </a:extLst>
          </p:cNvPr>
          <p:cNvPicPr>
            <a:picLocks noChangeAspect="1"/>
          </p:cNvPicPr>
          <p:nvPr userDrawn="1"/>
        </p:nvPicPr>
        <p:blipFill>
          <a:blip r:embed="rId6"/>
          <a:stretch>
            <a:fillRect/>
          </a:stretch>
        </p:blipFill>
        <p:spPr>
          <a:xfrm>
            <a:off x="2416999" y="3033232"/>
            <a:ext cx="1716075" cy="528023"/>
          </a:xfrm>
          <a:prstGeom prst="rect">
            <a:avLst/>
          </a:prstGeom>
        </p:spPr>
      </p:pic>
    </p:spTree>
    <p:extLst>
      <p:ext uri="{BB962C8B-B14F-4D97-AF65-F5344CB8AC3E}">
        <p14:creationId xmlns:p14="http://schemas.microsoft.com/office/powerpoint/2010/main" val="168312958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_bandejau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2"/>
            <a:ext cx="9144000" cy="45719"/>
          </a:xfrm>
          <a:prstGeom prst="rect">
            <a:avLst/>
          </a:prstGeom>
          <a:solidFill>
            <a:srgbClr val="F7E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 name="Espace réservé du numéro de diapositive 3">
            <a:extLst>
              <a:ext uri="{FF2B5EF4-FFF2-40B4-BE49-F238E27FC236}">
                <a16:creationId xmlns:a16="http://schemas.microsoft.com/office/drawing/2014/main" id="{6E429E18-CC50-D44C-9044-B1626A301377}"/>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192765161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_bandeoran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2"/>
            <a:ext cx="9144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 name="Espace réservé du numéro de diapositive 3">
            <a:extLst>
              <a:ext uri="{FF2B5EF4-FFF2-40B4-BE49-F238E27FC236}">
                <a16:creationId xmlns:a16="http://schemas.microsoft.com/office/drawing/2014/main" id="{BDFC7AAD-CF41-0542-A528-A85E503D61D2}"/>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77113898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_bandero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2"/>
            <a:ext cx="9144000" cy="45719"/>
          </a:xfrm>
          <a:prstGeom prst="rect">
            <a:avLst/>
          </a:prstGeom>
          <a:solidFill>
            <a:srgbClr val="FC8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 name="Espace réservé du numéro de diapositive 3">
            <a:extLst>
              <a:ext uri="{FF2B5EF4-FFF2-40B4-BE49-F238E27FC236}">
                <a16:creationId xmlns:a16="http://schemas.microsoft.com/office/drawing/2014/main" id="{13328ED1-9BF4-3E4C-A592-4B26E00F1189}"/>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224728351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_bandegrisfonc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2"/>
            <a:ext cx="9144000" cy="45719"/>
          </a:xfrm>
          <a:prstGeom prst="rect">
            <a:avLst/>
          </a:prstGeom>
          <a:solidFill>
            <a:srgbClr val="7E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 name="Espace réservé du numéro de diapositive 3">
            <a:extLst>
              <a:ext uri="{FF2B5EF4-FFF2-40B4-BE49-F238E27FC236}">
                <a16:creationId xmlns:a16="http://schemas.microsoft.com/office/drawing/2014/main" id="{E629F7CD-216C-BA49-908E-CE56C437C331}"/>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40791825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_bordureble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5" name="Rectangle 4">
            <a:extLst>
              <a:ext uri="{FF2B5EF4-FFF2-40B4-BE49-F238E27FC236}">
                <a16:creationId xmlns:a16="http://schemas.microsoft.com/office/drawing/2014/main" id="{12F16BAE-3A6F-8143-A079-EB8B9404C647}"/>
              </a:ext>
            </a:extLst>
          </p:cNvPr>
          <p:cNvSpPr/>
          <p:nvPr userDrawn="1"/>
        </p:nvSpPr>
        <p:spPr>
          <a:xfrm>
            <a:off x="8628896" y="0"/>
            <a:ext cx="51510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1" name="Espace réservé du texte 10">
            <a:extLst>
              <a:ext uri="{FF2B5EF4-FFF2-40B4-BE49-F238E27FC236}">
                <a16:creationId xmlns:a16="http://schemas.microsoft.com/office/drawing/2014/main" id="{F4C36624-BD95-CF4A-A036-3777E8230EF7}"/>
              </a:ext>
            </a:extLst>
          </p:cNvPr>
          <p:cNvSpPr>
            <a:spLocks noGrp="1"/>
          </p:cNvSpPr>
          <p:nvPr>
            <p:ph type="body" sz="quarter" idx="11" hasCustomPrompt="1"/>
          </p:nvPr>
        </p:nvSpPr>
        <p:spPr>
          <a:xfrm rot="16200000">
            <a:off x="6536305" y="1891506"/>
            <a:ext cx="4616450" cy="1360488"/>
          </a:xfrm>
        </p:spPr>
        <p:txBody>
          <a:bodyPr/>
          <a:lstStyle>
            <a:lvl1pPr>
              <a:defRPr sz="6000">
                <a:ln>
                  <a:solidFill>
                    <a:schemeClr val="tx1"/>
                  </a:solidFill>
                </a:ln>
                <a:noFill/>
              </a:defRPr>
            </a:lvl1pPr>
          </a:lstStyle>
          <a:p>
            <a:pPr lvl="0"/>
            <a:r>
              <a:rPr lang="fr-FR"/>
              <a:t>TEXTE</a:t>
            </a:r>
          </a:p>
        </p:txBody>
      </p:sp>
      <p:sp>
        <p:nvSpPr>
          <p:cNvPr id="4" name="Espace réservé du numéro de diapositive 3">
            <a:extLst>
              <a:ext uri="{FF2B5EF4-FFF2-40B4-BE49-F238E27FC236}">
                <a16:creationId xmlns:a16="http://schemas.microsoft.com/office/drawing/2014/main" id="{B5032B1F-2582-6449-AE30-9B73350ED9B1}"/>
              </a:ext>
            </a:extLst>
          </p:cNvPr>
          <p:cNvSpPr>
            <a:spLocks noGrp="1"/>
          </p:cNvSpPr>
          <p:nvPr>
            <p:ph type="sldNum" sz="quarter" idx="12"/>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265639058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VIDE_BLEU_bordureblanch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5" name="Rectangle 4">
            <a:extLst>
              <a:ext uri="{FF2B5EF4-FFF2-40B4-BE49-F238E27FC236}">
                <a16:creationId xmlns:a16="http://schemas.microsoft.com/office/drawing/2014/main" id="{12F16BAE-3A6F-8143-A079-EB8B9404C647}"/>
              </a:ext>
            </a:extLst>
          </p:cNvPr>
          <p:cNvSpPr/>
          <p:nvPr userDrawn="1"/>
        </p:nvSpPr>
        <p:spPr>
          <a:xfrm>
            <a:off x="8628896" y="0"/>
            <a:ext cx="51510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1" name="Espace réservé du texte 10">
            <a:extLst>
              <a:ext uri="{FF2B5EF4-FFF2-40B4-BE49-F238E27FC236}">
                <a16:creationId xmlns:a16="http://schemas.microsoft.com/office/drawing/2014/main" id="{F4C36624-BD95-CF4A-A036-3777E8230EF7}"/>
              </a:ext>
            </a:extLst>
          </p:cNvPr>
          <p:cNvSpPr>
            <a:spLocks noGrp="1"/>
          </p:cNvSpPr>
          <p:nvPr>
            <p:ph type="body" sz="quarter" idx="11" hasCustomPrompt="1"/>
          </p:nvPr>
        </p:nvSpPr>
        <p:spPr>
          <a:xfrm rot="16200000">
            <a:off x="6536305" y="1891506"/>
            <a:ext cx="4616450" cy="1360488"/>
          </a:xfrm>
        </p:spPr>
        <p:txBody>
          <a:bodyPr/>
          <a:lstStyle>
            <a:lvl1pPr>
              <a:defRPr sz="6000">
                <a:ln>
                  <a:solidFill>
                    <a:schemeClr val="tx1"/>
                  </a:solidFill>
                </a:ln>
                <a:noFill/>
              </a:defRPr>
            </a:lvl1pPr>
          </a:lstStyle>
          <a:p>
            <a:pPr lvl="0"/>
            <a:r>
              <a:rPr lang="fr-FR"/>
              <a:t>TEXTE</a:t>
            </a:r>
          </a:p>
        </p:txBody>
      </p:sp>
      <p:sp>
        <p:nvSpPr>
          <p:cNvPr id="4" name="Espace réservé du numéro de diapositive 3">
            <a:extLst>
              <a:ext uri="{FF2B5EF4-FFF2-40B4-BE49-F238E27FC236}">
                <a16:creationId xmlns:a16="http://schemas.microsoft.com/office/drawing/2014/main" id="{B5032B1F-2582-6449-AE30-9B73350ED9B1}"/>
              </a:ext>
            </a:extLst>
          </p:cNvPr>
          <p:cNvSpPr>
            <a:spLocks noGrp="1"/>
          </p:cNvSpPr>
          <p:nvPr>
            <p:ph type="sldNum" sz="quarter" idx="12"/>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97680937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pitre_1">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8BEC784-CC0D-FB48-8140-711D7C35C85D}"/>
              </a:ext>
            </a:extLst>
          </p:cNvPr>
          <p:cNvPicPr>
            <a:picLocks noChangeAspect="1"/>
          </p:cNvPicPr>
          <p:nvPr userDrawn="1"/>
        </p:nvPicPr>
        <p:blipFill rotWithShape="1">
          <a:blip r:embed="rId2"/>
          <a:srcRect l="33905" t="18934" r="42556" b="35103"/>
          <a:stretch/>
        </p:blipFill>
        <p:spPr>
          <a:xfrm>
            <a:off x="6562628" y="864040"/>
            <a:ext cx="2581373" cy="3780540"/>
          </a:xfrm>
          <a:prstGeom prst="rect">
            <a:avLst/>
          </a:prstGeom>
        </p:spPr>
      </p:pic>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4"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3"/>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886450" y="-219871"/>
            <a:ext cx="3257550" cy="5948363"/>
          </a:xfrm>
        </p:spPr>
        <p:txBody>
          <a:bodyPr/>
          <a:lstStyle>
            <a:lvl1pPr>
              <a:defRPr sz="49599">
                <a:ln w="19050">
                  <a:solidFill>
                    <a:schemeClr val="tx1"/>
                  </a:solidFill>
                </a:ln>
                <a:noFill/>
              </a:defRPr>
            </a:lvl1pPr>
          </a:lstStyle>
          <a:p>
            <a:pPr lvl="0"/>
            <a:r>
              <a:rPr lang="fr-FR"/>
              <a:t>1</a:t>
            </a:r>
          </a:p>
        </p:txBody>
      </p:sp>
    </p:spTree>
    <p:extLst>
      <p:ext uri="{BB962C8B-B14F-4D97-AF65-F5344CB8AC3E}">
        <p14:creationId xmlns:p14="http://schemas.microsoft.com/office/powerpoint/2010/main" val="14890571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itre_2">
    <p:spTree>
      <p:nvGrpSpPr>
        <p:cNvPr id="1" name=""/>
        <p:cNvGrpSpPr/>
        <p:nvPr/>
      </p:nvGrpSpPr>
      <p:grpSpPr>
        <a:xfrm>
          <a:off x="0" y="0"/>
          <a:ext cx="0" cy="0"/>
          <a:chOff x="0" y="0"/>
          <a:chExt cx="0" cy="0"/>
        </a:xfrm>
      </p:grpSpPr>
      <p:pic>
        <p:nvPicPr>
          <p:cNvPr id="8" name="Image 7" descr="Une image contenant ciel nocturne&#10;&#10;Description générée automatiquement">
            <a:extLst>
              <a:ext uri="{FF2B5EF4-FFF2-40B4-BE49-F238E27FC236}">
                <a16:creationId xmlns:a16="http://schemas.microsoft.com/office/drawing/2014/main" id="{17372BB7-5DCC-C24C-9C40-84ECDBF02E07}"/>
              </a:ext>
            </a:extLst>
          </p:cNvPr>
          <p:cNvPicPr>
            <a:picLocks noChangeAspect="1"/>
          </p:cNvPicPr>
          <p:nvPr userDrawn="1"/>
        </p:nvPicPr>
        <p:blipFill rotWithShape="1">
          <a:blip r:embed="rId2"/>
          <a:srcRect l="41797" r="36175"/>
          <a:stretch/>
        </p:blipFill>
        <p:spPr>
          <a:xfrm>
            <a:off x="6761620" y="-388882"/>
            <a:ext cx="2382381" cy="8111492"/>
          </a:xfrm>
          <a:prstGeom prst="rect">
            <a:avLst/>
          </a:prstGeom>
        </p:spPr>
      </p:pic>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4"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3"/>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19870"/>
            <a:ext cx="3257550" cy="5948363"/>
          </a:xfrm>
        </p:spPr>
        <p:txBody>
          <a:bodyPr/>
          <a:lstStyle>
            <a:lvl1pPr>
              <a:defRPr sz="49599">
                <a:ln w="19050">
                  <a:solidFill>
                    <a:schemeClr val="tx1"/>
                  </a:solidFill>
                </a:ln>
                <a:noFill/>
              </a:defRPr>
            </a:lvl1pPr>
          </a:lstStyle>
          <a:p>
            <a:pPr lvl="0"/>
            <a:r>
              <a:rPr lang="fr-FR"/>
              <a:t>2</a:t>
            </a:r>
          </a:p>
        </p:txBody>
      </p:sp>
    </p:spTree>
    <p:extLst>
      <p:ext uri="{BB962C8B-B14F-4D97-AF65-F5344CB8AC3E}">
        <p14:creationId xmlns:p14="http://schemas.microsoft.com/office/powerpoint/2010/main" val="101121347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pitre_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4"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pic>
        <p:nvPicPr>
          <p:cNvPr id="7" name="Image 6">
            <a:extLst>
              <a:ext uri="{FF2B5EF4-FFF2-40B4-BE49-F238E27FC236}">
                <a16:creationId xmlns:a16="http://schemas.microsoft.com/office/drawing/2014/main" id="{FD120733-4BED-7B4B-B857-21C1168E2D8A}"/>
              </a:ext>
            </a:extLst>
          </p:cNvPr>
          <p:cNvPicPr>
            <a:picLocks noChangeAspect="1"/>
          </p:cNvPicPr>
          <p:nvPr userDrawn="1"/>
        </p:nvPicPr>
        <p:blipFill rotWithShape="1">
          <a:blip r:embed="rId2"/>
          <a:srcRect l="34453" t="34892" r="41503" b="24093"/>
          <a:stretch/>
        </p:blipFill>
        <p:spPr>
          <a:xfrm>
            <a:off x="6612126" y="1208691"/>
            <a:ext cx="2531874" cy="3239183"/>
          </a:xfrm>
          <a:prstGeom prst="rect">
            <a:avLst/>
          </a:prstGeom>
        </p:spPr>
      </p:pic>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3"/>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19870"/>
            <a:ext cx="3257550" cy="5948363"/>
          </a:xfrm>
        </p:spPr>
        <p:txBody>
          <a:bodyPr/>
          <a:lstStyle>
            <a:lvl1pPr>
              <a:defRPr sz="49599">
                <a:ln w="19050">
                  <a:solidFill>
                    <a:schemeClr val="tx1"/>
                  </a:solidFill>
                </a:ln>
                <a:noFill/>
              </a:defRPr>
            </a:lvl1pPr>
          </a:lstStyle>
          <a:p>
            <a:pPr lvl="0"/>
            <a:r>
              <a:rPr lang="fr-FR"/>
              <a:t>3</a:t>
            </a:r>
          </a:p>
        </p:txBody>
      </p:sp>
    </p:spTree>
    <p:extLst>
      <p:ext uri="{BB962C8B-B14F-4D97-AF65-F5344CB8AC3E}">
        <p14:creationId xmlns:p14="http://schemas.microsoft.com/office/powerpoint/2010/main" val="160288204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pitre_4">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F12C7FB-BC2D-204B-8991-021BFB5B5664}"/>
              </a:ext>
            </a:extLst>
          </p:cNvPr>
          <p:cNvPicPr>
            <a:picLocks noChangeAspect="1"/>
          </p:cNvPicPr>
          <p:nvPr userDrawn="1"/>
        </p:nvPicPr>
        <p:blipFill rotWithShape="1">
          <a:blip r:embed="rId2"/>
          <a:srcRect l="38263" t="27926" r="38249" b="32352"/>
          <a:stretch/>
        </p:blipFill>
        <p:spPr>
          <a:xfrm>
            <a:off x="6589986" y="1261273"/>
            <a:ext cx="2554014" cy="3239353"/>
          </a:xfrm>
          <a:prstGeom prst="rect">
            <a:avLst/>
          </a:prstGeom>
        </p:spPr>
      </p:pic>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4"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3"/>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19870"/>
            <a:ext cx="3257550" cy="5948363"/>
          </a:xfrm>
        </p:spPr>
        <p:txBody>
          <a:bodyPr/>
          <a:lstStyle>
            <a:lvl1pPr>
              <a:defRPr sz="49599">
                <a:ln w="19050">
                  <a:solidFill>
                    <a:schemeClr val="tx1"/>
                  </a:solidFill>
                </a:ln>
                <a:noFill/>
              </a:defRPr>
            </a:lvl1pPr>
          </a:lstStyle>
          <a:p>
            <a:pPr lvl="0"/>
            <a:r>
              <a:rPr lang="fr-FR"/>
              <a:t>4</a:t>
            </a:r>
          </a:p>
        </p:txBody>
      </p:sp>
    </p:spTree>
    <p:extLst>
      <p:ext uri="{BB962C8B-B14F-4D97-AF65-F5344CB8AC3E}">
        <p14:creationId xmlns:p14="http://schemas.microsoft.com/office/powerpoint/2010/main" val="248275987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A5704AE-AA4E-5C4A-B9D6-C7DAE7AF7D31}"/>
              </a:ext>
            </a:extLst>
          </p:cNvPr>
          <p:cNvSpPr/>
          <p:nvPr userDrawn="1"/>
        </p:nvSpPr>
        <p:spPr>
          <a:xfrm>
            <a:off x="8621926" y="1"/>
            <a:ext cx="522074"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dirty="0">
              <a:solidFill>
                <a:srgbClr val="FFFFFF"/>
              </a:solidFill>
              <a:latin typeface="Calibri" panose="020F0502020204030204"/>
            </a:endParaRPr>
          </a:p>
        </p:txBody>
      </p:sp>
      <p:sp>
        <p:nvSpPr>
          <p:cNvPr id="19" name="Sous-titre 2">
            <a:extLst>
              <a:ext uri="{FF2B5EF4-FFF2-40B4-BE49-F238E27FC236}">
                <a16:creationId xmlns:a16="http://schemas.microsoft.com/office/drawing/2014/main" id="{D17BE2E1-4EDC-964B-8775-61446572AA68}"/>
              </a:ext>
            </a:extLst>
          </p:cNvPr>
          <p:cNvSpPr txBox="1">
            <a:spLocks/>
          </p:cNvSpPr>
          <p:nvPr userDrawn="1"/>
        </p:nvSpPr>
        <p:spPr>
          <a:xfrm rot="16200000">
            <a:off x="7204186" y="-835269"/>
            <a:ext cx="4780490" cy="3572615"/>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fr-FR" sz="8625" b="1" dirty="0">
                <a:ln>
                  <a:solidFill>
                    <a:schemeClr val="tx1"/>
                  </a:solidFill>
                </a:ln>
                <a:noFill/>
                <a:latin typeface="Century Gothic" panose="020B0502020202020204" pitchFamily="34" charset="0"/>
                <a:cs typeface="Arial Narrow" panose="020B0604020202020204" pitchFamily="34" charset="0"/>
              </a:rPr>
              <a:t>2021</a:t>
            </a:r>
          </a:p>
        </p:txBody>
      </p:sp>
      <p:cxnSp>
        <p:nvCxnSpPr>
          <p:cNvPr id="21" name="Connecteur droit 20">
            <a:extLst>
              <a:ext uri="{FF2B5EF4-FFF2-40B4-BE49-F238E27FC236}">
                <a16:creationId xmlns:a16="http://schemas.microsoft.com/office/drawing/2014/main" id="{376D9F41-4EA4-FE46-8747-6B775237546E}"/>
              </a:ext>
            </a:extLst>
          </p:cNvPr>
          <p:cNvCxnSpPr>
            <a:cxnSpLocks/>
          </p:cNvCxnSpPr>
          <p:nvPr userDrawn="1"/>
        </p:nvCxnSpPr>
        <p:spPr>
          <a:xfrm>
            <a:off x="467736" y="1800428"/>
            <a:ext cx="4271786" cy="0"/>
          </a:xfrm>
          <a:prstGeom prst="line">
            <a:avLst/>
          </a:prstGeom>
          <a:ln w="25400">
            <a:solidFill>
              <a:srgbClr val="195DAD"/>
            </a:solidFill>
          </a:ln>
        </p:spPr>
        <p:style>
          <a:lnRef idx="1">
            <a:schemeClr val="accent1"/>
          </a:lnRef>
          <a:fillRef idx="0">
            <a:schemeClr val="accent1"/>
          </a:fillRef>
          <a:effectRef idx="0">
            <a:schemeClr val="accent1"/>
          </a:effectRef>
          <a:fontRef idx="minor">
            <a:schemeClr val="tx1"/>
          </a:fontRef>
        </p:style>
      </p:cxnSp>
      <p:pic>
        <p:nvPicPr>
          <p:cNvPr id="23" name="Image 22">
            <a:extLst>
              <a:ext uri="{FF2B5EF4-FFF2-40B4-BE49-F238E27FC236}">
                <a16:creationId xmlns:a16="http://schemas.microsoft.com/office/drawing/2014/main" id="{B54E5852-7B4F-B44D-A42E-6C5F1C8E0AC9}"/>
              </a:ext>
            </a:extLst>
          </p:cNvPr>
          <p:cNvPicPr>
            <a:picLocks noChangeAspect="1"/>
          </p:cNvPicPr>
          <p:nvPr userDrawn="1"/>
        </p:nvPicPr>
        <p:blipFill>
          <a:blip r:embed="rId2"/>
          <a:stretch>
            <a:fillRect/>
          </a:stretch>
        </p:blipFill>
        <p:spPr>
          <a:xfrm>
            <a:off x="543042" y="2583692"/>
            <a:ext cx="1739293" cy="535167"/>
          </a:xfrm>
          <a:prstGeom prst="rect">
            <a:avLst/>
          </a:prstGeom>
        </p:spPr>
      </p:pic>
      <p:pic>
        <p:nvPicPr>
          <p:cNvPr id="28" name="Image 27" descr="Une image contenant ciel nocturne&#10;&#10;Description générée automatiquement">
            <a:extLst>
              <a:ext uri="{FF2B5EF4-FFF2-40B4-BE49-F238E27FC236}">
                <a16:creationId xmlns:a16="http://schemas.microsoft.com/office/drawing/2014/main" id="{A25EA71F-4E66-2D4A-9638-F3CFFA0D300B}"/>
              </a:ext>
            </a:extLst>
          </p:cNvPr>
          <p:cNvPicPr>
            <a:picLocks noChangeAspect="1"/>
          </p:cNvPicPr>
          <p:nvPr userDrawn="1"/>
        </p:nvPicPr>
        <p:blipFill rotWithShape="1">
          <a:blip r:embed="rId3"/>
          <a:srcRect l="37938" b="33181"/>
          <a:stretch/>
        </p:blipFill>
        <p:spPr>
          <a:xfrm>
            <a:off x="2613427" y="3713046"/>
            <a:ext cx="1635465" cy="1320625"/>
          </a:xfrm>
          <a:prstGeom prst="rect">
            <a:avLst/>
          </a:prstGeom>
        </p:spPr>
      </p:pic>
      <p:pic>
        <p:nvPicPr>
          <p:cNvPr id="31" name="Image 30">
            <a:extLst>
              <a:ext uri="{FF2B5EF4-FFF2-40B4-BE49-F238E27FC236}">
                <a16:creationId xmlns:a16="http://schemas.microsoft.com/office/drawing/2014/main" id="{349787FC-5EAD-0B4A-B973-6D36D2F4CDE1}"/>
              </a:ext>
            </a:extLst>
          </p:cNvPr>
          <p:cNvPicPr>
            <a:picLocks noChangeAspect="1"/>
          </p:cNvPicPr>
          <p:nvPr userDrawn="1"/>
        </p:nvPicPr>
        <p:blipFill rotWithShape="1">
          <a:blip r:embed="rId4"/>
          <a:srcRect b="41161"/>
          <a:stretch/>
        </p:blipFill>
        <p:spPr>
          <a:xfrm>
            <a:off x="469428" y="3838824"/>
            <a:ext cx="2992601" cy="1320625"/>
          </a:xfrm>
          <a:prstGeom prst="rect">
            <a:avLst/>
          </a:prstGeom>
        </p:spPr>
      </p:pic>
      <p:pic>
        <p:nvPicPr>
          <p:cNvPr id="32" name="Image 31">
            <a:extLst>
              <a:ext uri="{FF2B5EF4-FFF2-40B4-BE49-F238E27FC236}">
                <a16:creationId xmlns:a16="http://schemas.microsoft.com/office/drawing/2014/main" id="{4F8DD218-F975-384F-B979-78813FC987CF}"/>
              </a:ext>
            </a:extLst>
          </p:cNvPr>
          <p:cNvPicPr>
            <a:picLocks noChangeAspect="1"/>
          </p:cNvPicPr>
          <p:nvPr userDrawn="1"/>
        </p:nvPicPr>
        <p:blipFill rotWithShape="1">
          <a:blip r:embed="rId5"/>
          <a:srcRect b="43535"/>
          <a:stretch/>
        </p:blipFill>
        <p:spPr>
          <a:xfrm>
            <a:off x="2605832" y="4177088"/>
            <a:ext cx="2321091" cy="982954"/>
          </a:xfrm>
          <a:prstGeom prst="rect">
            <a:avLst/>
          </a:prstGeom>
        </p:spPr>
      </p:pic>
      <p:pic>
        <p:nvPicPr>
          <p:cNvPr id="33" name="Image 32">
            <a:extLst>
              <a:ext uri="{FF2B5EF4-FFF2-40B4-BE49-F238E27FC236}">
                <a16:creationId xmlns:a16="http://schemas.microsoft.com/office/drawing/2014/main" id="{5F715280-37B5-BB4F-8508-CE52E2038B6E}"/>
              </a:ext>
            </a:extLst>
          </p:cNvPr>
          <p:cNvPicPr>
            <a:picLocks noChangeAspect="1"/>
          </p:cNvPicPr>
          <p:nvPr userDrawn="1"/>
        </p:nvPicPr>
        <p:blipFill>
          <a:blip r:embed="rId6"/>
          <a:stretch>
            <a:fillRect/>
          </a:stretch>
        </p:blipFill>
        <p:spPr>
          <a:xfrm>
            <a:off x="3794272" y="3798337"/>
            <a:ext cx="2026933" cy="1520200"/>
          </a:xfrm>
          <a:prstGeom prst="rect">
            <a:avLst/>
          </a:prstGeom>
        </p:spPr>
      </p:pic>
      <p:pic>
        <p:nvPicPr>
          <p:cNvPr id="38" name="Image 37">
            <a:extLst>
              <a:ext uri="{FF2B5EF4-FFF2-40B4-BE49-F238E27FC236}">
                <a16:creationId xmlns:a16="http://schemas.microsoft.com/office/drawing/2014/main" id="{CC5B94AC-6C52-C346-B1CF-BA13B550E67A}"/>
              </a:ext>
            </a:extLst>
          </p:cNvPr>
          <p:cNvPicPr>
            <a:picLocks noChangeAspect="1"/>
          </p:cNvPicPr>
          <p:nvPr userDrawn="1"/>
        </p:nvPicPr>
        <p:blipFill rotWithShape="1">
          <a:blip r:embed="rId7"/>
          <a:srcRect b="35895"/>
          <a:stretch/>
        </p:blipFill>
        <p:spPr>
          <a:xfrm>
            <a:off x="4885802" y="4065615"/>
            <a:ext cx="2276219" cy="1094377"/>
          </a:xfrm>
          <a:prstGeom prst="rect">
            <a:avLst/>
          </a:prstGeom>
        </p:spPr>
      </p:pic>
      <p:sp>
        <p:nvSpPr>
          <p:cNvPr id="40" name="Espace réservé du texte 14">
            <a:extLst>
              <a:ext uri="{FF2B5EF4-FFF2-40B4-BE49-F238E27FC236}">
                <a16:creationId xmlns:a16="http://schemas.microsoft.com/office/drawing/2014/main" id="{85E62032-BEF8-8342-9921-91ED900390CB}"/>
              </a:ext>
            </a:extLst>
          </p:cNvPr>
          <p:cNvSpPr>
            <a:spLocks noGrp="1"/>
          </p:cNvSpPr>
          <p:nvPr>
            <p:ph type="body" sz="quarter" idx="10" hasCustomPrompt="1"/>
          </p:nvPr>
        </p:nvSpPr>
        <p:spPr>
          <a:xfrm>
            <a:off x="239036" y="1158404"/>
            <a:ext cx="4687887" cy="662778"/>
          </a:xfrm>
        </p:spPr>
        <p:txBody>
          <a:bodyPr/>
          <a:lstStyle>
            <a:lvl1pPr algn="ctr">
              <a:defRPr sz="4400"/>
            </a:lvl1pPr>
          </a:lstStyle>
          <a:p>
            <a:pPr lvl="0"/>
            <a:r>
              <a:rPr lang="fr-FR"/>
              <a:t>TITRE DE L’ÉTUDE</a:t>
            </a:r>
          </a:p>
        </p:txBody>
      </p:sp>
      <p:sp>
        <p:nvSpPr>
          <p:cNvPr id="41" name="Espace réservé pour une image  20">
            <a:extLst>
              <a:ext uri="{FF2B5EF4-FFF2-40B4-BE49-F238E27FC236}">
                <a16:creationId xmlns:a16="http://schemas.microsoft.com/office/drawing/2014/main" id="{49C90684-C865-AC4A-BA59-B5226E051F3D}"/>
              </a:ext>
            </a:extLst>
          </p:cNvPr>
          <p:cNvSpPr>
            <a:spLocks noGrp="1"/>
          </p:cNvSpPr>
          <p:nvPr>
            <p:ph type="pic" sz="quarter" idx="12" hasCustomPrompt="1"/>
          </p:nvPr>
        </p:nvSpPr>
        <p:spPr>
          <a:xfrm>
            <a:off x="2891975" y="2550846"/>
            <a:ext cx="1955800" cy="630238"/>
          </a:xfrm>
          <a:ln w="12700">
            <a:noFill/>
          </a:ln>
        </p:spPr>
        <p:txBody>
          <a:bodyPr anchor="ctr"/>
          <a:lstStyle>
            <a:lvl1pPr algn="ctr">
              <a:defRPr>
                <a:ln>
                  <a:noFill/>
                </a:ln>
              </a:defRPr>
            </a:lvl1pPr>
          </a:lstStyle>
          <a:p>
            <a:r>
              <a:rPr lang="fr-FR" dirty="0"/>
              <a:t>LOGO CLIENT</a:t>
            </a:r>
          </a:p>
        </p:txBody>
      </p:sp>
      <p:sp>
        <p:nvSpPr>
          <p:cNvPr id="43" name="Espace réservé du texte 22">
            <a:extLst>
              <a:ext uri="{FF2B5EF4-FFF2-40B4-BE49-F238E27FC236}">
                <a16:creationId xmlns:a16="http://schemas.microsoft.com/office/drawing/2014/main" id="{715E3BD2-4773-7741-8580-52C2A5705256}"/>
              </a:ext>
            </a:extLst>
          </p:cNvPr>
          <p:cNvSpPr>
            <a:spLocks noGrp="1"/>
          </p:cNvSpPr>
          <p:nvPr>
            <p:ph type="body" sz="quarter" idx="14" hasCustomPrompt="1"/>
          </p:nvPr>
        </p:nvSpPr>
        <p:spPr>
          <a:xfrm>
            <a:off x="426407" y="3985096"/>
            <a:ext cx="1827213" cy="211551"/>
          </a:xfrm>
        </p:spPr>
        <p:txBody>
          <a:bodyPr/>
          <a:lstStyle>
            <a:lvl1pPr>
              <a:defRPr b="1" i="0">
                <a:latin typeface="Century Gothic" panose="020B0502020202020204" pitchFamily="34" charset="0"/>
              </a:defRPr>
            </a:lvl1pPr>
            <a:lvl2pPr marL="0" indent="0">
              <a:lnSpc>
                <a:spcPct val="100000"/>
              </a:lnSpc>
              <a:buNone/>
              <a:defRPr/>
            </a:lvl2pPr>
          </a:lstStyle>
          <a:p>
            <a:pPr lvl="0"/>
            <a:r>
              <a:rPr lang="fr-FR"/>
              <a:t>Vos contacts :</a:t>
            </a:r>
            <a:endParaRPr lang="fr-FR" sz="900" b="1">
              <a:solidFill>
                <a:sysClr val="windowText" lastClr="000000"/>
              </a:solidFill>
              <a:latin typeface="Century Gothic" panose="020B0502020202020204" pitchFamily="34" charset="0"/>
            </a:endParaRPr>
          </a:p>
        </p:txBody>
      </p:sp>
      <p:sp>
        <p:nvSpPr>
          <p:cNvPr id="44" name="Espace réservé du texte 30">
            <a:extLst>
              <a:ext uri="{FF2B5EF4-FFF2-40B4-BE49-F238E27FC236}">
                <a16:creationId xmlns:a16="http://schemas.microsoft.com/office/drawing/2014/main" id="{63D2D004-6D40-364E-A62B-D88443D84CED}"/>
              </a:ext>
            </a:extLst>
          </p:cNvPr>
          <p:cNvSpPr>
            <a:spLocks noGrp="1"/>
          </p:cNvSpPr>
          <p:nvPr>
            <p:ph type="body" sz="quarter" idx="17" hasCustomPrompt="1"/>
          </p:nvPr>
        </p:nvSpPr>
        <p:spPr>
          <a:xfrm>
            <a:off x="426407" y="4278253"/>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Prénom / Nom</a:t>
            </a:r>
          </a:p>
        </p:txBody>
      </p:sp>
      <p:sp>
        <p:nvSpPr>
          <p:cNvPr id="45" name="Espace réservé du texte 30">
            <a:extLst>
              <a:ext uri="{FF2B5EF4-FFF2-40B4-BE49-F238E27FC236}">
                <a16:creationId xmlns:a16="http://schemas.microsoft.com/office/drawing/2014/main" id="{3A3412C8-58F9-F947-ABB1-FCE7F50279BF}"/>
              </a:ext>
            </a:extLst>
          </p:cNvPr>
          <p:cNvSpPr>
            <a:spLocks noGrp="1"/>
          </p:cNvSpPr>
          <p:nvPr>
            <p:ph type="body" sz="quarter" idx="18" hasCustomPrompt="1"/>
          </p:nvPr>
        </p:nvSpPr>
        <p:spPr>
          <a:xfrm>
            <a:off x="426407" y="4523596"/>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Pôle département</a:t>
            </a:r>
          </a:p>
        </p:txBody>
      </p:sp>
      <p:sp>
        <p:nvSpPr>
          <p:cNvPr id="46" name="Espace réservé du texte 30">
            <a:extLst>
              <a:ext uri="{FF2B5EF4-FFF2-40B4-BE49-F238E27FC236}">
                <a16:creationId xmlns:a16="http://schemas.microsoft.com/office/drawing/2014/main" id="{E7703CEF-DE61-E64C-BE47-34D87AAA805D}"/>
              </a:ext>
            </a:extLst>
          </p:cNvPr>
          <p:cNvSpPr>
            <a:spLocks noGrp="1"/>
          </p:cNvSpPr>
          <p:nvPr>
            <p:ph type="body" sz="quarter" idx="19" hasCustomPrompt="1"/>
          </p:nvPr>
        </p:nvSpPr>
        <p:spPr>
          <a:xfrm>
            <a:off x="426407" y="4769792"/>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Téléphone / mail</a:t>
            </a:r>
          </a:p>
        </p:txBody>
      </p:sp>
      <p:sp>
        <p:nvSpPr>
          <p:cNvPr id="47" name="Espace réservé du texte 18">
            <a:extLst>
              <a:ext uri="{FF2B5EF4-FFF2-40B4-BE49-F238E27FC236}">
                <a16:creationId xmlns:a16="http://schemas.microsoft.com/office/drawing/2014/main" id="{B9B98ABB-3D14-224B-B261-092FE22823F2}"/>
              </a:ext>
            </a:extLst>
          </p:cNvPr>
          <p:cNvSpPr>
            <a:spLocks noGrp="1"/>
          </p:cNvSpPr>
          <p:nvPr>
            <p:ph type="body" sz="quarter" idx="11" hasCustomPrompt="1"/>
          </p:nvPr>
        </p:nvSpPr>
        <p:spPr>
          <a:xfrm>
            <a:off x="6884602" y="4769209"/>
            <a:ext cx="1702522" cy="210773"/>
          </a:xfrm>
        </p:spPr>
        <p:txBody>
          <a:bodyPr/>
          <a:lstStyle>
            <a:lvl1pPr>
              <a:defRPr sz="1000">
                <a:solidFill>
                  <a:schemeClr val="tx1"/>
                </a:solidFill>
              </a:defRPr>
            </a:lvl1pPr>
            <a:lvl2pPr>
              <a:defRPr sz="600"/>
            </a:lvl2pPr>
            <a:lvl3pPr>
              <a:defRPr sz="500"/>
            </a:lvl3pPr>
            <a:lvl4pPr>
              <a:defRPr sz="500"/>
            </a:lvl4pPr>
            <a:lvl5pPr>
              <a:defRPr sz="500"/>
            </a:lvl5pPr>
          </a:lstStyle>
          <a:p>
            <a:r>
              <a:rPr lang="fr-FR" sz="1000"/>
              <a:t>Mois Année / Étude N°XX </a:t>
            </a:r>
          </a:p>
        </p:txBody>
      </p:sp>
    </p:spTree>
    <p:extLst>
      <p:ext uri="{BB962C8B-B14F-4D97-AF65-F5344CB8AC3E}">
        <p14:creationId xmlns:p14="http://schemas.microsoft.com/office/powerpoint/2010/main" val="236434798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itre_5">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1073954-1235-454B-9C19-7C23213C35B0}"/>
              </a:ext>
            </a:extLst>
          </p:cNvPr>
          <p:cNvPicPr>
            <a:picLocks noChangeAspect="1"/>
          </p:cNvPicPr>
          <p:nvPr userDrawn="1"/>
        </p:nvPicPr>
        <p:blipFill rotWithShape="1">
          <a:blip r:embed="rId2"/>
          <a:srcRect l="12826" t="11271" r="27089" b="30850"/>
          <a:stretch/>
        </p:blipFill>
        <p:spPr>
          <a:xfrm>
            <a:off x="5707117" y="1664704"/>
            <a:ext cx="3436884" cy="2483024"/>
          </a:xfrm>
          <a:prstGeom prst="rect">
            <a:avLst/>
          </a:prstGeom>
        </p:spPr>
      </p:pic>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4"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3"/>
            <a:ext cx="3899556" cy="463550"/>
          </a:xfrm>
        </p:spPr>
        <p:txBody>
          <a:bodyPr anchor="ctr"/>
          <a:lstStyle>
            <a:lvl1pPr>
              <a:defRPr sz="1400"/>
            </a:lvl1pPr>
          </a:lstStyle>
          <a:p>
            <a:pPr lvl="0"/>
            <a:r>
              <a:rPr lang="fr-FR"/>
              <a:t>CENTURY GOTHIC BOLD – SOUS TITRES</a:t>
            </a:r>
          </a:p>
        </p:txBody>
      </p:sp>
      <p:sp>
        <p:nvSpPr>
          <p:cNvPr id="7" name="Espace réservé du texte 5">
            <a:extLst>
              <a:ext uri="{FF2B5EF4-FFF2-40B4-BE49-F238E27FC236}">
                <a16:creationId xmlns:a16="http://schemas.microsoft.com/office/drawing/2014/main" id="{B82B742B-D3ED-2149-87A4-5EDF7084E87A}"/>
              </a:ext>
            </a:extLst>
          </p:cNvPr>
          <p:cNvSpPr>
            <a:spLocks noGrp="1"/>
          </p:cNvSpPr>
          <p:nvPr>
            <p:ph type="body" sz="quarter" idx="11" hasCustomPrompt="1"/>
          </p:nvPr>
        </p:nvSpPr>
        <p:spPr>
          <a:xfrm>
            <a:off x="5581377" y="1"/>
            <a:ext cx="3257550" cy="5948363"/>
          </a:xfrm>
        </p:spPr>
        <p:txBody>
          <a:bodyPr/>
          <a:lstStyle>
            <a:lvl1pPr>
              <a:defRPr sz="49599">
                <a:ln w="19050">
                  <a:solidFill>
                    <a:schemeClr val="tx1"/>
                  </a:solidFill>
                </a:ln>
                <a:noFill/>
              </a:defRPr>
            </a:lvl1pPr>
          </a:lstStyle>
          <a:p>
            <a:pPr lvl="0"/>
            <a:r>
              <a:rPr lang="fr-FR"/>
              <a:t>5</a:t>
            </a:r>
          </a:p>
        </p:txBody>
      </p:sp>
    </p:spTree>
    <p:extLst>
      <p:ext uri="{BB962C8B-B14F-4D97-AF65-F5344CB8AC3E}">
        <p14:creationId xmlns:p14="http://schemas.microsoft.com/office/powerpoint/2010/main" val="340462659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pitre_6">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FE8E651-129F-C343-B2B1-12BB92873BE5}"/>
              </a:ext>
            </a:extLst>
          </p:cNvPr>
          <p:cNvPicPr>
            <a:picLocks noChangeAspect="1"/>
          </p:cNvPicPr>
          <p:nvPr userDrawn="1"/>
        </p:nvPicPr>
        <p:blipFill rotWithShape="1">
          <a:blip r:embed="rId2"/>
          <a:srcRect l="28138" t="21248" r="40896" b="27716"/>
          <a:stretch/>
        </p:blipFill>
        <p:spPr>
          <a:xfrm>
            <a:off x="6768663" y="1533704"/>
            <a:ext cx="2375338" cy="2936154"/>
          </a:xfrm>
          <a:prstGeom prst="rect">
            <a:avLst/>
          </a:prstGeom>
        </p:spPr>
      </p:pic>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4"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3"/>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19870"/>
            <a:ext cx="3257550" cy="5948363"/>
          </a:xfrm>
        </p:spPr>
        <p:txBody>
          <a:bodyPr/>
          <a:lstStyle>
            <a:lvl1pPr>
              <a:defRPr sz="49599">
                <a:ln w="19050">
                  <a:solidFill>
                    <a:schemeClr val="tx1"/>
                  </a:solidFill>
                </a:ln>
                <a:noFill/>
              </a:defRPr>
            </a:lvl1pPr>
          </a:lstStyle>
          <a:p>
            <a:pPr lvl="0"/>
            <a:r>
              <a:rPr lang="fr-FR"/>
              <a:t>6</a:t>
            </a:r>
          </a:p>
        </p:txBody>
      </p:sp>
    </p:spTree>
    <p:extLst>
      <p:ext uri="{BB962C8B-B14F-4D97-AF65-F5344CB8AC3E}">
        <p14:creationId xmlns:p14="http://schemas.microsoft.com/office/powerpoint/2010/main" val="409435987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pitre_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4"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pic>
        <p:nvPicPr>
          <p:cNvPr id="8" name="Image 7">
            <a:extLst>
              <a:ext uri="{FF2B5EF4-FFF2-40B4-BE49-F238E27FC236}">
                <a16:creationId xmlns:a16="http://schemas.microsoft.com/office/drawing/2014/main" id="{F61B522B-736A-C34B-B002-AD478F1E5C2E}"/>
              </a:ext>
            </a:extLst>
          </p:cNvPr>
          <p:cNvPicPr>
            <a:picLocks noChangeAspect="1"/>
          </p:cNvPicPr>
          <p:nvPr userDrawn="1"/>
        </p:nvPicPr>
        <p:blipFill rotWithShape="1">
          <a:blip r:embed="rId2"/>
          <a:srcRect l="31306" t="31045" r="40097" b="26623"/>
          <a:stretch/>
        </p:blipFill>
        <p:spPr>
          <a:xfrm>
            <a:off x="6169573" y="1450793"/>
            <a:ext cx="2974428" cy="3302307"/>
          </a:xfrm>
          <a:prstGeom prst="rect">
            <a:avLst/>
          </a:prstGeom>
        </p:spPr>
      </p:pic>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3"/>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1"/>
            <a:ext cx="3257550" cy="5948363"/>
          </a:xfrm>
        </p:spPr>
        <p:txBody>
          <a:bodyPr/>
          <a:lstStyle>
            <a:lvl1pPr>
              <a:defRPr sz="49599">
                <a:ln w="19050">
                  <a:solidFill>
                    <a:schemeClr val="tx1"/>
                  </a:solidFill>
                </a:ln>
                <a:noFill/>
              </a:defRPr>
            </a:lvl1pPr>
          </a:lstStyle>
          <a:p>
            <a:pPr lvl="0"/>
            <a:r>
              <a:rPr lang="fr-FR"/>
              <a:t>7</a:t>
            </a:r>
          </a:p>
        </p:txBody>
      </p:sp>
    </p:spTree>
    <p:extLst>
      <p:ext uri="{BB962C8B-B14F-4D97-AF65-F5344CB8AC3E}">
        <p14:creationId xmlns:p14="http://schemas.microsoft.com/office/powerpoint/2010/main" val="416235363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pitre_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71E968-148A-EC41-AD9A-D601992F7935}"/>
              </a:ext>
            </a:extLst>
          </p:cNvPr>
          <p:cNvSpPr>
            <a:spLocks noGrp="1"/>
          </p:cNvSpPr>
          <p:nvPr>
            <p:ph type="title" hasCustomPrompt="1"/>
          </p:nvPr>
        </p:nvSpPr>
        <p:spPr>
          <a:xfrm>
            <a:off x="672084" y="2061122"/>
            <a:ext cx="3899555" cy="609084"/>
          </a:xfrm>
          <a:prstGeom prst="rect">
            <a:avLst/>
          </a:prstGeom>
          <a:solidFill>
            <a:schemeClr val="accent1"/>
          </a:solidFill>
        </p:spPr>
        <p:txBody>
          <a:bodyPr anchor="ctr"/>
          <a:lstStyle>
            <a:lvl1pPr>
              <a:defRPr sz="3200">
                <a:solidFill>
                  <a:schemeClr val="bg1"/>
                </a:solidFill>
              </a:defRPr>
            </a:lvl1pPr>
          </a:lstStyle>
          <a:p>
            <a:r>
              <a:rPr lang="fr-FR"/>
              <a:t>Century Gothic Titre</a:t>
            </a:r>
          </a:p>
        </p:txBody>
      </p:sp>
      <p:pic>
        <p:nvPicPr>
          <p:cNvPr id="8" name="Image 7">
            <a:extLst>
              <a:ext uri="{FF2B5EF4-FFF2-40B4-BE49-F238E27FC236}">
                <a16:creationId xmlns:a16="http://schemas.microsoft.com/office/drawing/2014/main" id="{F795D0BA-6750-DF4A-B4F7-3811C08460DB}"/>
              </a:ext>
            </a:extLst>
          </p:cNvPr>
          <p:cNvPicPr>
            <a:picLocks noChangeAspect="1"/>
          </p:cNvPicPr>
          <p:nvPr userDrawn="1"/>
        </p:nvPicPr>
        <p:blipFill rotWithShape="1">
          <a:blip r:embed="rId2"/>
          <a:srcRect l="28367" t="12571" r="27918" b="28339"/>
          <a:stretch/>
        </p:blipFill>
        <p:spPr>
          <a:xfrm>
            <a:off x="6768663" y="1922174"/>
            <a:ext cx="2375338" cy="2408089"/>
          </a:xfrm>
          <a:prstGeom prst="rect">
            <a:avLst/>
          </a:prstGeom>
        </p:spPr>
      </p:pic>
      <p:sp>
        <p:nvSpPr>
          <p:cNvPr id="4" name="Espace réservé du texte 3">
            <a:extLst>
              <a:ext uri="{FF2B5EF4-FFF2-40B4-BE49-F238E27FC236}">
                <a16:creationId xmlns:a16="http://schemas.microsoft.com/office/drawing/2014/main" id="{EA76B13F-A07E-BD48-860F-64F4FDB5D4B5}"/>
              </a:ext>
            </a:extLst>
          </p:cNvPr>
          <p:cNvSpPr>
            <a:spLocks noGrp="1"/>
          </p:cNvSpPr>
          <p:nvPr>
            <p:ph type="body" sz="quarter" idx="10" hasCustomPrompt="1"/>
          </p:nvPr>
        </p:nvSpPr>
        <p:spPr>
          <a:xfrm>
            <a:off x="672444" y="2754313"/>
            <a:ext cx="3899556" cy="463550"/>
          </a:xfrm>
        </p:spPr>
        <p:txBody>
          <a:bodyPr anchor="ctr"/>
          <a:lstStyle>
            <a:lvl1pPr>
              <a:defRPr sz="1400"/>
            </a:lvl1pPr>
          </a:lstStyle>
          <a:p>
            <a:pPr lvl="0"/>
            <a:r>
              <a:rPr lang="fr-FR"/>
              <a:t>CENTURY GOTHIC BOLD – SOUS TITRES</a:t>
            </a:r>
          </a:p>
        </p:txBody>
      </p:sp>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1"/>
            <a:ext cx="3257550" cy="5948363"/>
          </a:xfrm>
        </p:spPr>
        <p:txBody>
          <a:bodyPr/>
          <a:lstStyle>
            <a:lvl1pPr>
              <a:defRPr sz="49599">
                <a:ln w="19050">
                  <a:solidFill>
                    <a:schemeClr val="tx1"/>
                  </a:solidFill>
                </a:ln>
                <a:noFill/>
              </a:defRPr>
            </a:lvl1pPr>
          </a:lstStyle>
          <a:p>
            <a:pPr lvl="0"/>
            <a:r>
              <a:rPr lang="fr-FR"/>
              <a:t>8</a:t>
            </a:r>
          </a:p>
        </p:txBody>
      </p:sp>
    </p:spTree>
    <p:extLst>
      <p:ext uri="{BB962C8B-B14F-4D97-AF65-F5344CB8AC3E}">
        <p14:creationId xmlns:p14="http://schemas.microsoft.com/office/powerpoint/2010/main" val="320743940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tercalaire_1">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56F2EC8-DE29-0444-9B3D-CAF0F0B2FA33}"/>
              </a:ext>
            </a:extLst>
          </p:cNvPr>
          <p:cNvPicPr>
            <a:picLocks noChangeAspect="1"/>
          </p:cNvPicPr>
          <p:nvPr userDrawn="1"/>
        </p:nvPicPr>
        <p:blipFill rotWithShape="1">
          <a:blip r:embed="rId2"/>
          <a:srcRect l="33905" t="18934" r="31281" b="35103"/>
          <a:stretch/>
        </p:blipFill>
        <p:spPr>
          <a:xfrm rot="21158450">
            <a:off x="5561574" y="1680116"/>
            <a:ext cx="3381880" cy="3348825"/>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6" name="Image 5">
            <a:extLst>
              <a:ext uri="{FF2B5EF4-FFF2-40B4-BE49-F238E27FC236}">
                <a16:creationId xmlns:a16="http://schemas.microsoft.com/office/drawing/2014/main" id="{483EA3AA-E817-F845-BB58-319B0D2339A9}"/>
              </a:ext>
            </a:extLst>
          </p:cNvPr>
          <p:cNvPicPr>
            <a:picLocks noChangeAspect="1"/>
          </p:cNvPicPr>
          <p:nvPr userDrawn="1"/>
        </p:nvPicPr>
        <p:blipFill rotWithShape="1">
          <a:blip r:embed="rId2"/>
          <a:srcRect l="33905" t="18934" r="31281" b="35103"/>
          <a:stretch/>
        </p:blipFill>
        <p:spPr>
          <a:xfrm>
            <a:off x="356839" y="189571"/>
            <a:ext cx="2263698" cy="2241572"/>
          </a:xfrm>
          <a:prstGeom prst="rect">
            <a:avLst/>
          </a:prstGeom>
        </p:spPr>
      </p:pic>
    </p:spTree>
    <p:extLst>
      <p:ext uri="{BB962C8B-B14F-4D97-AF65-F5344CB8AC3E}">
        <p14:creationId xmlns:p14="http://schemas.microsoft.com/office/powerpoint/2010/main" val="375824810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tercalaire_2">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5" name="Image 4" descr="Une image contenant ciel nocturne&#10;&#10;Description générée automatiquement">
            <a:extLst>
              <a:ext uri="{FF2B5EF4-FFF2-40B4-BE49-F238E27FC236}">
                <a16:creationId xmlns:a16="http://schemas.microsoft.com/office/drawing/2014/main" id="{501005E8-C85A-F140-AB0F-1EB278A62F70}"/>
              </a:ext>
            </a:extLst>
          </p:cNvPr>
          <p:cNvPicPr>
            <a:picLocks noChangeAspect="1"/>
          </p:cNvPicPr>
          <p:nvPr userDrawn="1"/>
        </p:nvPicPr>
        <p:blipFill rotWithShape="1">
          <a:blip r:embed="rId2"/>
          <a:srcRect l="41397" t="10886" r="28103" b="39563"/>
          <a:stretch/>
        </p:blipFill>
        <p:spPr>
          <a:xfrm>
            <a:off x="588579" y="168166"/>
            <a:ext cx="1902372" cy="2318016"/>
          </a:xfrm>
          <a:prstGeom prst="rect">
            <a:avLst/>
          </a:prstGeom>
        </p:spPr>
      </p:pic>
      <p:pic>
        <p:nvPicPr>
          <p:cNvPr id="6" name="Image 5" descr="Une image contenant ciel nocturne&#10;&#10;Description générée automatiquement">
            <a:extLst>
              <a:ext uri="{FF2B5EF4-FFF2-40B4-BE49-F238E27FC236}">
                <a16:creationId xmlns:a16="http://schemas.microsoft.com/office/drawing/2014/main" id="{58F12621-72CC-284A-A26D-0D95D82E671F}"/>
              </a:ext>
            </a:extLst>
          </p:cNvPr>
          <p:cNvPicPr>
            <a:picLocks noChangeAspect="1"/>
          </p:cNvPicPr>
          <p:nvPr userDrawn="1"/>
        </p:nvPicPr>
        <p:blipFill rotWithShape="1">
          <a:blip r:embed="rId2"/>
          <a:srcRect l="41397" t="10886" r="28103" b="39563"/>
          <a:stretch/>
        </p:blipFill>
        <p:spPr>
          <a:xfrm rot="1955692">
            <a:off x="6200758" y="1337434"/>
            <a:ext cx="3079784" cy="3752678"/>
          </a:xfrm>
          <a:prstGeom prst="rect">
            <a:avLst/>
          </a:prstGeom>
        </p:spPr>
      </p:pic>
    </p:spTree>
    <p:extLst>
      <p:ext uri="{BB962C8B-B14F-4D97-AF65-F5344CB8AC3E}">
        <p14:creationId xmlns:p14="http://schemas.microsoft.com/office/powerpoint/2010/main" val="219396971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tercalaire_3">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2D7068E-5239-9549-B2CB-ECFCC8F738B3}"/>
              </a:ext>
            </a:extLst>
          </p:cNvPr>
          <p:cNvPicPr>
            <a:picLocks noChangeAspect="1"/>
          </p:cNvPicPr>
          <p:nvPr userDrawn="1"/>
        </p:nvPicPr>
        <p:blipFill rotWithShape="1">
          <a:blip r:embed="rId2"/>
          <a:srcRect l="34454" t="34892" r="33118" b="24093"/>
          <a:stretch/>
        </p:blipFill>
        <p:spPr>
          <a:xfrm>
            <a:off x="5609675" y="1791626"/>
            <a:ext cx="3352800" cy="3180425"/>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9" name="Image 8">
            <a:extLst>
              <a:ext uri="{FF2B5EF4-FFF2-40B4-BE49-F238E27FC236}">
                <a16:creationId xmlns:a16="http://schemas.microsoft.com/office/drawing/2014/main" id="{8BFE5E08-9A75-874C-B5FB-6B115FF79F6F}"/>
              </a:ext>
            </a:extLst>
          </p:cNvPr>
          <p:cNvPicPr>
            <a:picLocks noChangeAspect="1"/>
          </p:cNvPicPr>
          <p:nvPr userDrawn="1"/>
        </p:nvPicPr>
        <p:blipFill rotWithShape="1">
          <a:blip r:embed="rId2"/>
          <a:srcRect l="34454" t="34892" r="33118" b="24093"/>
          <a:stretch/>
        </p:blipFill>
        <p:spPr>
          <a:xfrm>
            <a:off x="181526" y="253734"/>
            <a:ext cx="2443651" cy="2318017"/>
          </a:xfrm>
          <a:prstGeom prst="rect">
            <a:avLst/>
          </a:prstGeom>
        </p:spPr>
      </p:pic>
    </p:spTree>
    <p:extLst>
      <p:ext uri="{BB962C8B-B14F-4D97-AF65-F5344CB8AC3E}">
        <p14:creationId xmlns:p14="http://schemas.microsoft.com/office/powerpoint/2010/main" val="175802627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ntercalaire_3">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F73BA9F-6CE2-2D43-9F7D-6086120B3997}"/>
              </a:ext>
            </a:extLst>
          </p:cNvPr>
          <p:cNvPicPr>
            <a:picLocks noChangeAspect="1"/>
          </p:cNvPicPr>
          <p:nvPr userDrawn="1"/>
        </p:nvPicPr>
        <p:blipFill rotWithShape="1">
          <a:blip r:embed="rId2"/>
          <a:srcRect l="38263" t="27926" r="32617" b="32352"/>
          <a:stretch/>
        </p:blipFill>
        <p:spPr>
          <a:xfrm rot="20828193">
            <a:off x="5704274" y="1904148"/>
            <a:ext cx="3166457" cy="3239353"/>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6" name="Image 5">
            <a:extLst>
              <a:ext uri="{FF2B5EF4-FFF2-40B4-BE49-F238E27FC236}">
                <a16:creationId xmlns:a16="http://schemas.microsoft.com/office/drawing/2014/main" id="{5ADE3723-B5FA-2140-AA82-9F52C9C98C05}"/>
              </a:ext>
            </a:extLst>
          </p:cNvPr>
          <p:cNvPicPr>
            <a:picLocks noChangeAspect="1"/>
          </p:cNvPicPr>
          <p:nvPr userDrawn="1"/>
        </p:nvPicPr>
        <p:blipFill rotWithShape="1">
          <a:blip r:embed="rId2"/>
          <a:srcRect l="38263" t="27926" r="32617" b="32352"/>
          <a:stretch/>
        </p:blipFill>
        <p:spPr>
          <a:xfrm rot="493474">
            <a:off x="211491" y="277017"/>
            <a:ext cx="2383720" cy="2438596"/>
          </a:xfrm>
          <a:prstGeom prst="rect">
            <a:avLst/>
          </a:prstGeom>
        </p:spPr>
      </p:pic>
    </p:spTree>
    <p:extLst>
      <p:ext uri="{BB962C8B-B14F-4D97-AF65-F5344CB8AC3E}">
        <p14:creationId xmlns:p14="http://schemas.microsoft.com/office/powerpoint/2010/main" val="232325729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Intercalaire_3">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B99D0EE-5AB6-8643-A8AF-E19C867C1276}"/>
              </a:ext>
            </a:extLst>
          </p:cNvPr>
          <p:cNvPicPr>
            <a:picLocks noChangeAspect="1"/>
          </p:cNvPicPr>
          <p:nvPr userDrawn="1"/>
        </p:nvPicPr>
        <p:blipFill rotWithShape="1">
          <a:blip r:embed="rId2"/>
          <a:srcRect l="28138" t="21248" r="30895" b="27716"/>
          <a:stretch/>
        </p:blipFill>
        <p:spPr>
          <a:xfrm>
            <a:off x="5686098" y="1745696"/>
            <a:ext cx="3142484" cy="2936154"/>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6" name="Image 5">
            <a:extLst>
              <a:ext uri="{FF2B5EF4-FFF2-40B4-BE49-F238E27FC236}">
                <a16:creationId xmlns:a16="http://schemas.microsoft.com/office/drawing/2014/main" id="{F0F52D43-CD01-CA40-B0A5-96A5167F06CA}"/>
              </a:ext>
            </a:extLst>
          </p:cNvPr>
          <p:cNvPicPr>
            <a:picLocks noChangeAspect="1"/>
          </p:cNvPicPr>
          <p:nvPr userDrawn="1"/>
        </p:nvPicPr>
        <p:blipFill rotWithShape="1">
          <a:blip r:embed="rId2"/>
          <a:srcRect l="28138" t="21248" r="30895" b="27716"/>
          <a:stretch/>
        </p:blipFill>
        <p:spPr>
          <a:xfrm rot="20074815">
            <a:off x="547521" y="377279"/>
            <a:ext cx="2227212" cy="2080977"/>
          </a:xfrm>
          <a:prstGeom prst="rect">
            <a:avLst/>
          </a:prstGeom>
        </p:spPr>
      </p:pic>
    </p:spTree>
    <p:extLst>
      <p:ext uri="{BB962C8B-B14F-4D97-AF65-F5344CB8AC3E}">
        <p14:creationId xmlns:p14="http://schemas.microsoft.com/office/powerpoint/2010/main" val="421249167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Intercalaire_3">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BFCCD41-AC48-7543-B5C2-26F8F7A24D71}"/>
              </a:ext>
            </a:extLst>
          </p:cNvPr>
          <p:cNvPicPr>
            <a:picLocks noChangeAspect="1"/>
          </p:cNvPicPr>
          <p:nvPr userDrawn="1"/>
        </p:nvPicPr>
        <p:blipFill rotWithShape="1">
          <a:blip r:embed="rId2"/>
          <a:srcRect l="31307" t="31045" r="33074" b="26623"/>
          <a:stretch/>
        </p:blipFill>
        <p:spPr>
          <a:xfrm>
            <a:off x="5123739" y="1562620"/>
            <a:ext cx="3704842" cy="3302307"/>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9" name="Image 8">
            <a:extLst>
              <a:ext uri="{FF2B5EF4-FFF2-40B4-BE49-F238E27FC236}">
                <a16:creationId xmlns:a16="http://schemas.microsoft.com/office/drawing/2014/main" id="{242CF4FF-683A-B44B-AAFC-BE8B7A04E905}"/>
              </a:ext>
            </a:extLst>
          </p:cNvPr>
          <p:cNvPicPr>
            <a:picLocks noChangeAspect="1"/>
          </p:cNvPicPr>
          <p:nvPr userDrawn="1"/>
        </p:nvPicPr>
        <p:blipFill rotWithShape="1">
          <a:blip r:embed="rId2"/>
          <a:srcRect l="31307" t="31045" r="33074" b="26623"/>
          <a:stretch/>
        </p:blipFill>
        <p:spPr>
          <a:xfrm rot="14314434">
            <a:off x="332543" y="443299"/>
            <a:ext cx="2367509" cy="2110277"/>
          </a:xfrm>
          <a:prstGeom prst="rect">
            <a:avLst/>
          </a:prstGeom>
        </p:spPr>
      </p:pic>
    </p:spTree>
    <p:extLst>
      <p:ext uri="{BB962C8B-B14F-4D97-AF65-F5344CB8AC3E}">
        <p14:creationId xmlns:p14="http://schemas.microsoft.com/office/powerpoint/2010/main" val="9712748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A5704AE-AA4E-5C4A-B9D6-C7DAE7AF7D31}"/>
              </a:ext>
            </a:extLst>
          </p:cNvPr>
          <p:cNvSpPr/>
          <p:nvPr userDrawn="1"/>
        </p:nvSpPr>
        <p:spPr>
          <a:xfrm>
            <a:off x="8621926" y="1"/>
            <a:ext cx="522074"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dirty="0">
              <a:solidFill>
                <a:srgbClr val="FFFFFF"/>
              </a:solidFill>
              <a:latin typeface="Calibri" panose="020F0502020204030204"/>
            </a:endParaRPr>
          </a:p>
        </p:txBody>
      </p:sp>
      <p:cxnSp>
        <p:nvCxnSpPr>
          <p:cNvPr id="21" name="Connecteur droit 20">
            <a:extLst>
              <a:ext uri="{FF2B5EF4-FFF2-40B4-BE49-F238E27FC236}">
                <a16:creationId xmlns:a16="http://schemas.microsoft.com/office/drawing/2014/main" id="{376D9F41-4EA4-FE46-8747-6B775237546E}"/>
              </a:ext>
            </a:extLst>
          </p:cNvPr>
          <p:cNvCxnSpPr>
            <a:cxnSpLocks/>
          </p:cNvCxnSpPr>
          <p:nvPr userDrawn="1"/>
        </p:nvCxnSpPr>
        <p:spPr>
          <a:xfrm>
            <a:off x="467736" y="1800428"/>
            <a:ext cx="4271786" cy="0"/>
          </a:xfrm>
          <a:prstGeom prst="line">
            <a:avLst/>
          </a:prstGeom>
          <a:ln w="25400">
            <a:solidFill>
              <a:srgbClr val="195DAD"/>
            </a:solidFill>
          </a:ln>
        </p:spPr>
        <p:style>
          <a:lnRef idx="1">
            <a:schemeClr val="accent1"/>
          </a:lnRef>
          <a:fillRef idx="0">
            <a:schemeClr val="accent1"/>
          </a:fillRef>
          <a:effectRef idx="0">
            <a:schemeClr val="accent1"/>
          </a:effectRef>
          <a:fontRef idx="minor">
            <a:schemeClr val="tx1"/>
          </a:fontRef>
        </p:style>
      </p:cxnSp>
      <p:pic>
        <p:nvPicPr>
          <p:cNvPr id="28" name="Image 27" descr="Une image contenant ciel nocturne&#10;&#10;Description générée automatiquement">
            <a:extLst>
              <a:ext uri="{FF2B5EF4-FFF2-40B4-BE49-F238E27FC236}">
                <a16:creationId xmlns:a16="http://schemas.microsoft.com/office/drawing/2014/main" id="{A25EA71F-4E66-2D4A-9638-F3CFFA0D300B}"/>
              </a:ext>
            </a:extLst>
          </p:cNvPr>
          <p:cNvPicPr>
            <a:picLocks noChangeAspect="1"/>
          </p:cNvPicPr>
          <p:nvPr userDrawn="1"/>
        </p:nvPicPr>
        <p:blipFill rotWithShape="1">
          <a:blip r:embed="rId2"/>
          <a:srcRect l="37938" b="33181"/>
          <a:stretch/>
        </p:blipFill>
        <p:spPr>
          <a:xfrm>
            <a:off x="2613427" y="3713046"/>
            <a:ext cx="1635465" cy="1320625"/>
          </a:xfrm>
          <a:prstGeom prst="rect">
            <a:avLst/>
          </a:prstGeom>
        </p:spPr>
      </p:pic>
      <p:pic>
        <p:nvPicPr>
          <p:cNvPr id="31" name="Image 30">
            <a:extLst>
              <a:ext uri="{FF2B5EF4-FFF2-40B4-BE49-F238E27FC236}">
                <a16:creationId xmlns:a16="http://schemas.microsoft.com/office/drawing/2014/main" id="{349787FC-5EAD-0B4A-B973-6D36D2F4CDE1}"/>
              </a:ext>
            </a:extLst>
          </p:cNvPr>
          <p:cNvPicPr>
            <a:picLocks noChangeAspect="1"/>
          </p:cNvPicPr>
          <p:nvPr userDrawn="1"/>
        </p:nvPicPr>
        <p:blipFill rotWithShape="1">
          <a:blip r:embed="rId3"/>
          <a:srcRect b="41161"/>
          <a:stretch/>
        </p:blipFill>
        <p:spPr>
          <a:xfrm>
            <a:off x="469428" y="3838824"/>
            <a:ext cx="2992601" cy="1320625"/>
          </a:xfrm>
          <a:prstGeom prst="rect">
            <a:avLst/>
          </a:prstGeom>
        </p:spPr>
      </p:pic>
      <p:pic>
        <p:nvPicPr>
          <p:cNvPr id="32" name="Image 31">
            <a:extLst>
              <a:ext uri="{FF2B5EF4-FFF2-40B4-BE49-F238E27FC236}">
                <a16:creationId xmlns:a16="http://schemas.microsoft.com/office/drawing/2014/main" id="{4F8DD218-F975-384F-B979-78813FC987CF}"/>
              </a:ext>
            </a:extLst>
          </p:cNvPr>
          <p:cNvPicPr>
            <a:picLocks noChangeAspect="1"/>
          </p:cNvPicPr>
          <p:nvPr userDrawn="1"/>
        </p:nvPicPr>
        <p:blipFill rotWithShape="1">
          <a:blip r:embed="rId4"/>
          <a:srcRect b="43535"/>
          <a:stretch/>
        </p:blipFill>
        <p:spPr>
          <a:xfrm>
            <a:off x="2605832" y="4177088"/>
            <a:ext cx="2321091" cy="982954"/>
          </a:xfrm>
          <a:prstGeom prst="rect">
            <a:avLst/>
          </a:prstGeom>
        </p:spPr>
      </p:pic>
      <p:pic>
        <p:nvPicPr>
          <p:cNvPr id="33" name="Image 32">
            <a:extLst>
              <a:ext uri="{FF2B5EF4-FFF2-40B4-BE49-F238E27FC236}">
                <a16:creationId xmlns:a16="http://schemas.microsoft.com/office/drawing/2014/main" id="{5F715280-37B5-BB4F-8508-CE52E2038B6E}"/>
              </a:ext>
            </a:extLst>
          </p:cNvPr>
          <p:cNvPicPr>
            <a:picLocks noChangeAspect="1"/>
          </p:cNvPicPr>
          <p:nvPr userDrawn="1"/>
        </p:nvPicPr>
        <p:blipFill>
          <a:blip r:embed="rId5"/>
          <a:stretch>
            <a:fillRect/>
          </a:stretch>
        </p:blipFill>
        <p:spPr>
          <a:xfrm>
            <a:off x="3794272" y="3798337"/>
            <a:ext cx="2026933" cy="1520200"/>
          </a:xfrm>
          <a:prstGeom prst="rect">
            <a:avLst/>
          </a:prstGeom>
        </p:spPr>
      </p:pic>
      <p:pic>
        <p:nvPicPr>
          <p:cNvPr id="38" name="Image 37">
            <a:extLst>
              <a:ext uri="{FF2B5EF4-FFF2-40B4-BE49-F238E27FC236}">
                <a16:creationId xmlns:a16="http://schemas.microsoft.com/office/drawing/2014/main" id="{CC5B94AC-6C52-C346-B1CF-BA13B550E67A}"/>
              </a:ext>
            </a:extLst>
          </p:cNvPr>
          <p:cNvPicPr>
            <a:picLocks noChangeAspect="1"/>
          </p:cNvPicPr>
          <p:nvPr userDrawn="1"/>
        </p:nvPicPr>
        <p:blipFill rotWithShape="1">
          <a:blip r:embed="rId6"/>
          <a:srcRect b="35895"/>
          <a:stretch/>
        </p:blipFill>
        <p:spPr>
          <a:xfrm>
            <a:off x="4885802" y="4065615"/>
            <a:ext cx="2276219" cy="1094377"/>
          </a:xfrm>
          <a:prstGeom prst="rect">
            <a:avLst/>
          </a:prstGeom>
        </p:spPr>
      </p:pic>
      <p:sp>
        <p:nvSpPr>
          <p:cNvPr id="40" name="Espace réservé du texte 14">
            <a:extLst>
              <a:ext uri="{FF2B5EF4-FFF2-40B4-BE49-F238E27FC236}">
                <a16:creationId xmlns:a16="http://schemas.microsoft.com/office/drawing/2014/main" id="{85E62032-BEF8-8342-9921-91ED900390CB}"/>
              </a:ext>
            </a:extLst>
          </p:cNvPr>
          <p:cNvSpPr>
            <a:spLocks noGrp="1"/>
          </p:cNvSpPr>
          <p:nvPr>
            <p:ph type="body" sz="quarter" idx="10" hasCustomPrompt="1"/>
          </p:nvPr>
        </p:nvSpPr>
        <p:spPr>
          <a:xfrm>
            <a:off x="239036" y="1158404"/>
            <a:ext cx="4687887" cy="662778"/>
          </a:xfrm>
        </p:spPr>
        <p:txBody>
          <a:bodyPr/>
          <a:lstStyle>
            <a:lvl1pPr algn="ctr">
              <a:defRPr sz="4400"/>
            </a:lvl1pPr>
          </a:lstStyle>
          <a:p>
            <a:pPr lvl="0"/>
            <a:r>
              <a:rPr lang="fr-FR"/>
              <a:t>TITRE DE L’ÉTUDE</a:t>
            </a:r>
          </a:p>
        </p:txBody>
      </p:sp>
      <p:sp>
        <p:nvSpPr>
          <p:cNvPr id="43" name="Espace réservé du texte 22">
            <a:extLst>
              <a:ext uri="{FF2B5EF4-FFF2-40B4-BE49-F238E27FC236}">
                <a16:creationId xmlns:a16="http://schemas.microsoft.com/office/drawing/2014/main" id="{715E3BD2-4773-7741-8580-52C2A5705256}"/>
              </a:ext>
            </a:extLst>
          </p:cNvPr>
          <p:cNvSpPr>
            <a:spLocks noGrp="1"/>
          </p:cNvSpPr>
          <p:nvPr>
            <p:ph type="body" sz="quarter" idx="14" hasCustomPrompt="1"/>
          </p:nvPr>
        </p:nvSpPr>
        <p:spPr>
          <a:xfrm>
            <a:off x="426407" y="3985096"/>
            <a:ext cx="1827213" cy="211551"/>
          </a:xfrm>
        </p:spPr>
        <p:txBody>
          <a:bodyPr/>
          <a:lstStyle>
            <a:lvl1pPr>
              <a:defRPr b="1" i="0">
                <a:latin typeface="Century Gothic" panose="020B0502020202020204" pitchFamily="34" charset="0"/>
              </a:defRPr>
            </a:lvl1pPr>
            <a:lvl2pPr marL="0" indent="0">
              <a:lnSpc>
                <a:spcPct val="100000"/>
              </a:lnSpc>
              <a:buNone/>
              <a:defRPr/>
            </a:lvl2pPr>
          </a:lstStyle>
          <a:p>
            <a:pPr lvl="0"/>
            <a:r>
              <a:rPr lang="fr-FR"/>
              <a:t>Vos contacts :</a:t>
            </a:r>
            <a:endParaRPr lang="fr-FR" sz="900" b="1">
              <a:solidFill>
                <a:sysClr val="windowText" lastClr="000000"/>
              </a:solidFill>
              <a:latin typeface="Century Gothic" panose="020B0502020202020204" pitchFamily="34" charset="0"/>
            </a:endParaRPr>
          </a:p>
        </p:txBody>
      </p:sp>
      <p:sp>
        <p:nvSpPr>
          <p:cNvPr id="44" name="Espace réservé du texte 30">
            <a:extLst>
              <a:ext uri="{FF2B5EF4-FFF2-40B4-BE49-F238E27FC236}">
                <a16:creationId xmlns:a16="http://schemas.microsoft.com/office/drawing/2014/main" id="{63D2D004-6D40-364E-A62B-D88443D84CED}"/>
              </a:ext>
            </a:extLst>
          </p:cNvPr>
          <p:cNvSpPr>
            <a:spLocks noGrp="1"/>
          </p:cNvSpPr>
          <p:nvPr>
            <p:ph type="body" sz="quarter" idx="17" hasCustomPrompt="1"/>
          </p:nvPr>
        </p:nvSpPr>
        <p:spPr>
          <a:xfrm>
            <a:off x="426407" y="4278253"/>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Prénom / Nom</a:t>
            </a:r>
          </a:p>
        </p:txBody>
      </p:sp>
      <p:sp>
        <p:nvSpPr>
          <p:cNvPr id="45" name="Espace réservé du texte 30">
            <a:extLst>
              <a:ext uri="{FF2B5EF4-FFF2-40B4-BE49-F238E27FC236}">
                <a16:creationId xmlns:a16="http://schemas.microsoft.com/office/drawing/2014/main" id="{3A3412C8-58F9-F947-ABB1-FCE7F50279BF}"/>
              </a:ext>
            </a:extLst>
          </p:cNvPr>
          <p:cNvSpPr>
            <a:spLocks noGrp="1"/>
          </p:cNvSpPr>
          <p:nvPr>
            <p:ph type="body" sz="quarter" idx="18" hasCustomPrompt="1"/>
          </p:nvPr>
        </p:nvSpPr>
        <p:spPr>
          <a:xfrm>
            <a:off x="426407" y="4523596"/>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Pôle département</a:t>
            </a:r>
          </a:p>
        </p:txBody>
      </p:sp>
      <p:sp>
        <p:nvSpPr>
          <p:cNvPr id="46" name="Espace réservé du texte 30">
            <a:extLst>
              <a:ext uri="{FF2B5EF4-FFF2-40B4-BE49-F238E27FC236}">
                <a16:creationId xmlns:a16="http://schemas.microsoft.com/office/drawing/2014/main" id="{E7703CEF-DE61-E64C-BE47-34D87AAA805D}"/>
              </a:ext>
            </a:extLst>
          </p:cNvPr>
          <p:cNvSpPr>
            <a:spLocks noGrp="1"/>
          </p:cNvSpPr>
          <p:nvPr>
            <p:ph type="body" sz="quarter" idx="19" hasCustomPrompt="1"/>
          </p:nvPr>
        </p:nvSpPr>
        <p:spPr>
          <a:xfrm>
            <a:off x="426407" y="4769792"/>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Téléphone / mail</a:t>
            </a:r>
          </a:p>
        </p:txBody>
      </p:sp>
      <p:sp>
        <p:nvSpPr>
          <p:cNvPr id="47" name="Espace réservé du texte 18">
            <a:extLst>
              <a:ext uri="{FF2B5EF4-FFF2-40B4-BE49-F238E27FC236}">
                <a16:creationId xmlns:a16="http://schemas.microsoft.com/office/drawing/2014/main" id="{B9B98ABB-3D14-224B-B261-092FE22823F2}"/>
              </a:ext>
            </a:extLst>
          </p:cNvPr>
          <p:cNvSpPr>
            <a:spLocks noGrp="1"/>
          </p:cNvSpPr>
          <p:nvPr>
            <p:ph type="body" sz="quarter" idx="11" hasCustomPrompt="1"/>
          </p:nvPr>
        </p:nvSpPr>
        <p:spPr>
          <a:xfrm>
            <a:off x="6884602" y="4769209"/>
            <a:ext cx="1702522" cy="210773"/>
          </a:xfrm>
        </p:spPr>
        <p:txBody>
          <a:bodyPr/>
          <a:lstStyle>
            <a:lvl1pPr>
              <a:defRPr sz="1000">
                <a:solidFill>
                  <a:schemeClr val="tx1"/>
                </a:solidFill>
              </a:defRPr>
            </a:lvl1pPr>
            <a:lvl2pPr>
              <a:defRPr sz="600"/>
            </a:lvl2pPr>
            <a:lvl3pPr>
              <a:defRPr sz="500"/>
            </a:lvl3pPr>
            <a:lvl4pPr>
              <a:defRPr sz="500"/>
            </a:lvl4pPr>
            <a:lvl5pPr>
              <a:defRPr sz="500"/>
            </a:lvl5pPr>
          </a:lstStyle>
          <a:p>
            <a:r>
              <a:rPr lang="fr-FR" sz="1000"/>
              <a:t>Mois Année / Étude N°XX </a:t>
            </a:r>
          </a:p>
        </p:txBody>
      </p:sp>
      <p:pic>
        <p:nvPicPr>
          <p:cNvPr id="18" name="Image 17">
            <a:extLst>
              <a:ext uri="{FF2B5EF4-FFF2-40B4-BE49-F238E27FC236}">
                <a16:creationId xmlns:a16="http://schemas.microsoft.com/office/drawing/2014/main" id="{78A20B54-7463-4ECB-B826-6F221EFFA72B}"/>
              </a:ext>
            </a:extLst>
          </p:cNvPr>
          <p:cNvPicPr>
            <a:picLocks noChangeAspect="1"/>
          </p:cNvPicPr>
          <p:nvPr userDrawn="1"/>
        </p:nvPicPr>
        <p:blipFill>
          <a:blip r:embed="rId7"/>
          <a:stretch>
            <a:fillRect/>
          </a:stretch>
        </p:blipFill>
        <p:spPr>
          <a:xfrm rot="16200000">
            <a:off x="6694605" y="1988405"/>
            <a:ext cx="3479842" cy="1339245"/>
          </a:xfrm>
          <a:prstGeom prst="rect">
            <a:avLst/>
          </a:prstGeom>
        </p:spPr>
      </p:pic>
      <p:sp>
        <p:nvSpPr>
          <p:cNvPr id="20" name="Espace réservé pour une image  20">
            <a:extLst>
              <a:ext uri="{FF2B5EF4-FFF2-40B4-BE49-F238E27FC236}">
                <a16:creationId xmlns:a16="http://schemas.microsoft.com/office/drawing/2014/main" id="{340FD796-5944-4666-AB62-CB8F963F8550}"/>
              </a:ext>
            </a:extLst>
          </p:cNvPr>
          <p:cNvSpPr>
            <a:spLocks noGrp="1"/>
          </p:cNvSpPr>
          <p:nvPr>
            <p:ph type="pic" sz="quarter" idx="20" hasCustomPrompt="1"/>
          </p:nvPr>
        </p:nvSpPr>
        <p:spPr>
          <a:xfrm>
            <a:off x="467736" y="2550846"/>
            <a:ext cx="1955800" cy="630238"/>
          </a:xfrm>
          <a:ln w="12700">
            <a:noFill/>
          </a:ln>
        </p:spPr>
        <p:txBody>
          <a:bodyPr anchor="ctr"/>
          <a:lstStyle>
            <a:lvl1pPr algn="ctr">
              <a:defRPr>
                <a:ln>
                  <a:noFill/>
                </a:ln>
              </a:defRPr>
            </a:lvl1pPr>
          </a:lstStyle>
          <a:p>
            <a:r>
              <a:rPr lang="fr-FR" dirty="0"/>
              <a:t>LOGO CLIENT</a:t>
            </a:r>
          </a:p>
        </p:txBody>
      </p:sp>
    </p:spTree>
    <p:extLst>
      <p:ext uri="{BB962C8B-B14F-4D97-AF65-F5344CB8AC3E}">
        <p14:creationId xmlns:p14="http://schemas.microsoft.com/office/powerpoint/2010/main" val="2953031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Intercalaire_3">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265C22C-6E10-144F-B5DF-9902C55F016B}"/>
              </a:ext>
            </a:extLst>
          </p:cNvPr>
          <p:cNvPicPr>
            <a:picLocks noChangeAspect="1"/>
          </p:cNvPicPr>
          <p:nvPr userDrawn="1"/>
        </p:nvPicPr>
        <p:blipFill rotWithShape="1">
          <a:blip r:embed="rId2"/>
          <a:srcRect l="28367" t="12571" r="19552" b="28339"/>
          <a:stretch/>
        </p:blipFill>
        <p:spPr>
          <a:xfrm rot="19677421">
            <a:off x="5135725" y="1427890"/>
            <a:ext cx="3769200" cy="3207361"/>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9" name="Image 8">
            <a:extLst>
              <a:ext uri="{FF2B5EF4-FFF2-40B4-BE49-F238E27FC236}">
                <a16:creationId xmlns:a16="http://schemas.microsoft.com/office/drawing/2014/main" id="{1DB9A4C4-7BE3-004D-904B-EAA020A6C125}"/>
              </a:ext>
            </a:extLst>
          </p:cNvPr>
          <p:cNvPicPr>
            <a:picLocks noChangeAspect="1"/>
          </p:cNvPicPr>
          <p:nvPr userDrawn="1"/>
        </p:nvPicPr>
        <p:blipFill rotWithShape="1">
          <a:blip r:embed="rId2"/>
          <a:srcRect l="28367" t="12571" r="19552" b="28339"/>
          <a:stretch/>
        </p:blipFill>
        <p:spPr>
          <a:xfrm rot="666261">
            <a:off x="196508" y="437767"/>
            <a:ext cx="2413683" cy="2053898"/>
          </a:xfrm>
          <a:prstGeom prst="rect">
            <a:avLst/>
          </a:prstGeom>
        </p:spPr>
      </p:pic>
    </p:spTree>
    <p:extLst>
      <p:ext uri="{BB962C8B-B14F-4D97-AF65-F5344CB8AC3E}">
        <p14:creationId xmlns:p14="http://schemas.microsoft.com/office/powerpoint/2010/main" val="309179122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Intercalaire_3">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D5C87A2-F349-6741-B769-FC980FB1607D}"/>
              </a:ext>
            </a:extLst>
          </p:cNvPr>
          <p:cNvPicPr>
            <a:picLocks noChangeAspect="1"/>
          </p:cNvPicPr>
          <p:nvPr userDrawn="1"/>
        </p:nvPicPr>
        <p:blipFill rotWithShape="1">
          <a:blip r:embed="rId2"/>
          <a:srcRect l="12827" t="11271" r="14594" b="30850"/>
          <a:stretch/>
        </p:blipFill>
        <p:spPr>
          <a:xfrm rot="20791409">
            <a:off x="4377628" y="2196432"/>
            <a:ext cx="4614041" cy="2759614"/>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6" name="Image 5">
            <a:extLst>
              <a:ext uri="{FF2B5EF4-FFF2-40B4-BE49-F238E27FC236}">
                <a16:creationId xmlns:a16="http://schemas.microsoft.com/office/drawing/2014/main" id="{817ECE13-0A80-5B4F-AA90-25ABC7C0F7A1}"/>
              </a:ext>
            </a:extLst>
          </p:cNvPr>
          <p:cNvPicPr>
            <a:picLocks noChangeAspect="1"/>
          </p:cNvPicPr>
          <p:nvPr userDrawn="1"/>
        </p:nvPicPr>
        <p:blipFill rotWithShape="1">
          <a:blip r:embed="rId2"/>
          <a:srcRect l="12827" t="11271" r="14594" b="30850"/>
          <a:stretch/>
        </p:blipFill>
        <p:spPr>
          <a:xfrm rot="1366405">
            <a:off x="216686" y="480434"/>
            <a:ext cx="2822238" cy="1687953"/>
          </a:xfrm>
          <a:prstGeom prst="rect">
            <a:avLst/>
          </a:prstGeom>
        </p:spPr>
      </p:pic>
    </p:spTree>
    <p:extLst>
      <p:ext uri="{BB962C8B-B14F-4D97-AF65-F5344CB8AC3E}">
        <p14:creationId xmlns:p14="http://schemas.microsoft.com/office/powerpoint/2010/main" val="314795191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1264" y="4835521"/>
            <a:ext cx="246387" cy="15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a:extLst>
              <a:ext uri="{FF2B5EF4-FFF2-40B4-BE49-F238E27FC236}">
                <a16:creationId xmlns:a16="http://schemas.microsoft.com/office/drawing/2014/main" id="{21854C33-3968-6840-B7EC-1A8A2E8006A0}"/>
              </a:ext>
            </a:extLst>
          </p:cNvPr>
          <p:cNvSpPr>
            <a:spLocks noGrp="1"/>
          </p:cNvSpPr>
          <p:nvPr>
            <p:ph type="sldNum" sz="quarter" idx="10"/>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374352701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lide_basic">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8130A1A8-4FF9-7444-A86F-6E3F94AD6BB8}"/>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6" name="Rectangle 5">
            <a:extLst>
              <a:ext uri="{FF2B5EF4-FFF2-40B4-BE49-F238E27FC236}">
                <a16:creationId xmlns:a16="http://schemas.microsoft.com/office/drawing/2014/main" id="{4D9A1837-3A0A-764C-940E-E982B2BD0CF4}"/>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7" name="Espace réservé du texte 5">
            <a:extLst>
              <a:ext uri="{FF2B5EF4-FFF2-40B4-BE49-F238E27FC236}">
                <a16:creationId xmlns:a16="http://schemas.microsoft.com/office/drawing/2014/main" id="{8C003782-CC70-F949-94E0-70B05252A49B}"/>
              </a:ext>
            </a:extLst>
          </p:cNvPr>
          <p:cNvSpPr>
            <a:spLocks noGrp="1"/>
          </p:cNvSpPr>
          <p:nvPr>
            <p:ph type="body" sz="quarter" idx="11"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2" name="Espace réservé du numéro de diapositive 1">
            <a:extLst>
              <a:ext uri="{FF2B5EF4-FFF2-40B4-BE49-F238E27FC236}">
                <a16:creationId xmlns:a16="http://schemas.microsoft.com/office/drawing/2014/main" id="{36B442D3-0690-A348-8E20-A26D5EDCE352}"/>
              </a:ext>
            </a:extLst>
          </p:cNvPr>
          <p:cNvSpPr>
            <a:spLocks noGrp="1"/>
          </p:cNvSpPr>
          <p:nvPr>
            <p:ph type="sldNum" sz="quarter" idx="12"/>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224503084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lide_photo">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8216514C-4088-7C44-A5CD-52A8786DA80E}"/>
              </a:ext>
            </a:extLst>
          </p:cNvPr>
          <p:cNvSpPr>
            <a:spLocks noGrp="1"/>
          </p:cNvSpPr>
          <p:nvPr>
            <p:ph type="pic" sz="quarter" idx="11"/>
          </p:nvPr>
        </p:nvSpPr>
        <p:spPr>
          <a:xfrm>
            <a:off x="4441630" y="0"/>
            <a:ext cx="4198937" cy="5143500"/>
          </a:xfrm>
        </p:spPr>
        <p:txBody>
          <a:bodyPr/>
          <a:lstStyle/>
          <a:p>
            <a:r>
              <a:rPr lang="fr-FR" dirty="0"/>
              <a:t>Cliquez sur l'icône pour ajouter une image</a:t>
            </a:r>
          </a:p>
        </p:txBody>
      </p:sp>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7" name="Rectangle 6">
            <a:extLst>
              <a:ext uri="{FF2B5EF4-FFF2-40B4-BE49-F238E27FC236}">
                <a16:creationId xmlns:a16="http://schemas.microsoft.com/office/drawing/2014/main" id="{937B89EA-1F84-3340-BC4B-00B7475585C6}"/>
              </a:ext>
            </a:extLst>
          </p:cNvPr>
          <p:cNvSpPr/>
          <p:nvPr userDrawn="1"/>
        </p:nvSpPr>
        <p:spPr>
          <a:xfrm>
            <a:off x="8640567" y="0"/>
            <a:ext cx="503434" cy="51496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j-lt"/>
            </a:endParaRP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4" name="Espace réservé du numéro de diapositive 3">
            <a:extLst>
              <a:ext uri="{FF2B5EF4-FFF2-40B4-BE49-F238E27FC236}">
                <a16:creationId xmlns:a16="http://schemas.microsoft.com/office/drawing/2014/main" id="{DAB50600-242A-3E42-A7CE-3042425370AA}"/>
              </a:ext>
            </a:extLst>
          </p:cNvPr>
          <p:cNvSpPr>
            <a:spLocks noGrp="1"/>
          </p:cNvSpPr>
          <p:nvPr>
            <p:ph type="sldNum" sz="quarter" idx="12"/>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402267362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DADDE8-1CFD-624B-938F-54A2ED75573C}"/>
              </a:ext>
            </a:extLst>
          </p:cNvPr>
          <p:cNvSpPr/>
          <p:nvPr userDrawn="1"/>
        </p:nvSpPr>
        <p:spPr>
          <a:xfrm>
            <a:off x="8640567" y="0"/>
            <a:ext cx="503434" cy="51496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j-lt"/>
            </a:endParaRPr>
          </a:p>
        </p:txBody>
      </p:sp>
      <p:sp>
        <p:nvSpPr>
          <p:cNvPr id="5" name="Espace réservé pour une image  4">
            <a:extLst>
              <a:ext uri="{FF2B5EF4-FFF2-40B4-BE49-F238E27FC236}">
                <a16:creationId xmlns:a16="http://schemas.microsoft.com/office/drawing/2014/main" id="{8216514C-4088-7C44-A5CD-52A8786DA80E}"/>
              </a:ext>
            </a:extLst>
          </p:cNvPr>
          <p:cNvSpPr>
            <a:spLocks noGrp="1"/>
          </p:cNvSpPr>
          <p:nvPr>
            <p:ph type="pic" sz="quarter" idx="11"/>
          </p:nvPr>
        </p:nvSpPr>
        <p:spPr>
          <a:xfrm>
            <a:off x="4216051" y="0"/>
            <a:ext cx="4424516" cy="5143500"/>
          </a:xfrm>
        </p:spPr>
        <p:txBody>
          <a:bodyPr/>
          <a:lstStyle/>
          <a:p>
            <a:r>
              <a:rPr lang="fr-FR" dirty="0"/>
              <a:t>Cliquez sur l'icône pour ajouter une image</a:t>
            </a:r>
          </a:p>
        </p:txBody>
      </p:sp>
      <p:sp>
        <p:nvSpPr>
          <p:cNvPr id="2" name="Espace réservé du numéro de diapositive 1">
            <a:extLst>
              <a:ext uri="{FF2B5EF4-FFF2-40B4-BE49-F238E27FC236}">
                <a16:creationId xmlns:a16="http://schemas.microsoft.com/office/drawing/2014/main" id="{FDBD92C3-5375-D54C-B84B-09CD32D9E460}"/>
              </a:ext>
            </a:extLst>
          </p:cNvPr>
          <p:cNvSpPr>
            <a:spLocks noGrp="1"/>
          </p:cNvSpPr>
          <p:nvPr>
            <p:ph type="sldNum" sz="quarter" idx="12"/>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8041432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itation_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5005C2-8721-284B-A997-311D0874D7B8}"/>
              </a:ext>
            </a:extLst>
          </p:cNvPr>
          <p:cNvSpPr/>
          <p:nvPr userDrawn="1"/>
        </p:nvSpPr>
        <p:spPr>
          <a:xfrm>
            <a:off x="0" y="3627718"/>
            <a:ext cx="9144000" cy="15157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solidFill>
                <a:srgbClr val="CCFECC"/>
              </a:solidFill>
            </a:endParaRPr>
          </a:p>
        </p:txBody>
      </p:sp>
      <p:sp>
        <p:nvSpPr>
          <p:cNvPr id="11" name="Rectangle 10">
            <a:extLst>
              <a:ext uri="{FF2B5EF4-FFF2-40B4-BE49-F238E27FC236}">
                <a16:creationId xmlns:a16="http://schemas.microsoft.com/office/drawing/2014/main" id="{42EA774B-08C6-8A45-9EF5-C6129FE1B8F6}"/>
              </a:ext>
            </a:extLst>
          </p:cNvPr>
          <p:cNvSpPr/>
          <p:nvPr userDrawn="1"/>
        </p:nvSpPr>
        <p:spPr>
          <a:xfrm>
            <a:off x="1374011" y="761123"/>
            <a:ext cx="878187" cy="1602951"/>
          </a:xfrm>
          <a:prstGeom prst="rect">
            <a:avLst/>
          </a:prstGeom>
          <a:solidFill>
            <a:schemeClr val="bg1"/>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9600" b="1" dirty="0">
                <a:solidFill>
                  <a:schemeClr val="bg1"/>
                </a:solidFill>
                <a:latin typeface="Century Gothic" panose="020B0502020202020204" pitchFamily="34" charset="0"/>
                <a:ea typeface="MS Gothic" panose="020B0609070205080204" pitchFamily="49" charset="-128"/>
                <a:cs typeface="Arial" panose="020B0604020202020204" pitchFamily="34" charset="0"/>
              </a:rPr>
              <a:t>“</a:t>
            </a:r>
            <a:endParaRPr lang="en-US" sz="6000" b="1" dirty="0">
              <a:solidFill>
                <a:schemeClr val="bg1"/>
              </a:solidFill>
              <a:latin typeface="Century Gothic" panose="020B0502020202020204" pitchFamily="34" charset="0"/>
              <a:ea typeface="MS Gothic" panose="020B0609070205080204" pitchFamily="49" charset="-128"/>
              <a:cs typeface="Arial" panose="020B0604020202020204" pitchFamily="34" charset="0"/>
            </a:endParaRPr>
          </a:p>
        </p:txBody>
      </p:sp>
      <p:pic>
        <p:nvPicPr>
          <p:cNvPr id="12" name="Image 11">
            <a:extLst>
              <a:ext uri="{FF2B5EF4-FFF2-40B4-BE49-F238E27FC236}">
                <a16:creationId xmlns:a16="http://schemas.microsoft.com/office/drawing/2014/main" id="{9996A390-ECDA-BC48-8349-A42424CBFF0A}"/>
              </a:ext>
            </a:extLst>
          </p:cNvPr>
          <p:cNvPicPr>
            <a:picLocks noChangeAspect="1"/>
          </p:cNvPicPr>
          <p:nvPr userDrawn="1"/>
        </p:nvPicPr>
        <p:blipFill>
          <a:blip r:embed="rId2"/>
          <a:stretch>
            <a:fillRect/>
          </a:stretch>
        </p:blipFill>
        <p:spPr>
          <a:xfrm>
            <a:off x="7989073" y="3026969"/>
            <a:ext cx="812029" cy="819618"/>
          </a:xfrm>
          <a:prstGeom prst="rect">
            <a:avLst/>
          </a:prstGeom>
        </p:spPr>
      </p:pic>
      <p:pic>
        <p:nvPicPr>
          <p:cNvPr id="13" name="Image 12">
            <a:extLst>
              <a:ext uri="{FF2B5EF4-FFF2-40B4-BE49-F238E27FC236}">
                <a16:creationId xmlns:a16="http://schemas.microsoft.com/office/drawing/2014/main" id="{09323CA5-1CBB-AD4D-93BA-B996504C2770}"/>
              </a:ext>
            </a:extLst>
          </p:cNvPr>
          <p:cNvPicPr>
            <a:picLocks noChangeAspect="1"/>
          </p:cNvPicPr>
          <p:nvPr userDrawn="1"/>
        </p:nvPicPr>
        <p:blipFill>
          <a:blip r:embed="rId2"/>
          <a:stretch>
            <a:fillRect/>
          </a:stretch>
        </p:blipFill>
        <p:spPr>
          <a:xfrm>
            <a:off x="7627238" y="3316743"/>
            <a:ext cx="490854" cy="495442"/>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C22F400F-C9DF-9B41-8861-875BE3B3B69E}"/>
              </a:ext>
            </a:extLst>
          </p:cNvPr>
          <p:cNvPicPr>
            <a:picLocks noChangeAspect="1"/>
          </p:cNvPicPr>
          <p:nvPr userDrawn="1"/>
        </p:nvPicPr>
        <p:blipFill>
          <a:blip r:embed="rId3"/>
          <a:stretch>
            <a:fillRect/>
          </a:stretch>
        </p:blipFill>
        <p:spPr>
          <a:xfrm>
            <a:off x="211360" y="4857682"/>
            <a:ext cx="249413" cy="161720"/>
          </a:xfrm>
          <a:prstGeom prst="rect">
            <a:avLst/>
          </a:prstGeom>
        </p:spPr>
      </p:pic>
      <p:sp>
        <p:nvSpPr>
          <p:cNvPr id="16" name="Espace réservé du texte 15">
            <a:extLst>
              <a:ext uri="{FF2B5EF4-FFF2-40B4-BE49-F238E27FC236}">
                <a16:creationId xmlns:a16="http://schemas.microsoft.com/office/drawing/2014/main" id="{93EA2A5A-6468-254A-B564-7371556A5B5C}"/>
              </a:ext>
            </a:extLst>
          </p:cNvPr>
          <p:cNvSpPr>
            <a:spLocks noGrp="1"/>
          </p:cNvSpPr>
          <p:nvPr>
            <p:ph type="body" sz="quarter" idx="10" hasCustomPrompt="1"/>
          </p:nvPr>
        </p:nvSpPr>
        <p:spPr>
          <a:xfrm>
            <a:off x="2498726" y="1317909"/>
            <a:ext cx="4649788" cy="1677988"/>
          </a:xfrm>
        </p:spPr>
        <p:txBody>
          <a:bodyPr/>
          <a:lstStyle>
            <a:lvl1pPr>
              <a:defRPr sz="2000">
                <a:solidFill>
                  <a:schemeClr val="bg1"/>
                </a:solidFill>
              </a:defRPr>
            </a:lvl1pPr>
            <a:lvl2pPr>
              <a:defRPr sz="1100"/>
            </a:lvl2pPr>
            <a:lvl3pPr>
              <a:defRPr sz="1050"/>
            </a:lvl3pPr>
            <a:lvl4pPr>
              <a:defRPr sz="1050"/>
            </a:lvl4pPr>
            <a:lvl5pPr>
              <a:defRPr sz="1050"/>
            </a:lvl5pPr>
          </a:lstStyle>
          <a:p>
            <a:r>
              <a:rPr lang="en-US" sz="1800" b="1">
                <a:solidFill>
                  <a:schemeClr val="tx1"/>
                </a:solidFill>
                <a:latin typeface="Century Gothic" panose="020B0502020202020204" pitchFamily="34" charset="0"/>
                <a:cs typeface="Raleway"/>
              </a:rPr>
              <a:t>METTRE EN VALEUR VOTRE TEXTE</a:t>
            </a:r>
            <a:br>
              <a:rPr lang="en-US" sz="1800" b="1">
                <a:solidFill>
                  <a:schemeClr val="tx1"/>
                </a:solidFill>
                <a:latin typeface="Century Gothic" panose="020B0502020202020204" pitchFamily="34" charset="0"/>
                <a:cs typeface="Raleway"/>
              </a:rPr>
            </a:br>
            <a:r>
              <a:rPr lang="en-US" sz="1800" b="1">
                <a:solidFill>
                  <a:schemeClr val="tx1"/>
                </a:solidFill>
                <a:latin typeface="Century Gothic" panose="020B0502020202020204" pitchFamily="34" charset="0"/>
                <a:cs typeface="Raleway"/>
              </a:rPr>
              <a:t>AVEC UNE BELLE MISE EN PAGE</a:t>
            </a:r>
          </a:p>
          <a:p>
            <a:endParaRPr lang="en-US" b="1">
              <a:solidFill>
                <a:schemeClr val="tx1"/>
              </a:solidFill>
              <a:latin typeface="Century Gothic" panose="020B0502020202020204" pitchFamily="34" charset="0"/>
              <a:cs typeface="Raleway"/>
            </a:endParaRPr>
          </a:p>
          <a:p>
            <a:r>
              <a:rPr lang="en-US" sz="1400" b="1">
                <a:solidFill>
                  <a:schemeClr val="tx1"/>
                </a:solidFill>
                <a:latin typeface="Century Gothic" panose="020B0502020202020204" pitchFamily="34" charset="0"/>
                <a:cs typeface="Raleway"/>
              </a:rPr>
              <a:t>- C’EST POSSIBLE</a:t>
            </a:r>
          </a:p>
        </p:txBody>
      </p:sp>
      <p:sp>
        <p:nvSpPr>
          <p:cNvPr id="2" name="Espace réservé du numéro de diapositive 1">
            <a:extLst>
              <a:ext uri="{FF2B5EF4-FFF2-40B4-BE49-F238E27FC236}">
                <a16:creationId xmlns:a16="http://schemas.microsoft.com/office/drawing/2014/main" id="{706023EA-9A95-3F4A-BBBA-9E47873D225A}"/>
              </a:ext>
            </a:extLst>
          </p:cNvPr>
          <p:cNvSpPr>
            <a:spLocks noGrp="1"/>
          </p:cNvSpPr>
          <p:nvPr>
            <p:ph type="sldNum" sz="quarter" idx="11"/>
          </p:nvPr>
        </p:nvSpPr>
        <p:spPr/>
        <p:txBody>
          <a:body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39432565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8F7FD6-EE22-774B-A3DD-5490448180AB}"/>
              </a:ext>
            </a:extLst>
          </p:cNvPr>
          <p:cNvSpPr/>
          <p:nvPr userDrawn="1"/>
        </p:nvSpPr>
        <p:spPr>
          <a:xfrm>
            <a:off x="1"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j-lt"/>
            </a:endParaRPr>
          </a:p>
        </p:txBody>
      </p:sp>
      <p:pic>
        <p:nvPicPr>
          <p:cNvPr id="4" name="Picture 4">
            <a:extLst>
              <a:ext uri="{FF2B5EF4-FFF2-40B4-BE49-F238E27FC236}">
                <a16:creationId xmlns:a16="http://schemas.microsoft.com/office/drawing/2014/main" id="{F86FCD91-0C18-3D4C-96B0-280228999B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0719" y="3698482"/>
            <a:ext cx="19018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D18C113D-A687-8040-930D-EB568036FD21}"/>
              </a:ext>
            </a:extLst>
          </p:cNvPr>
          <p:cNvSpPr/>
          <p:nvPr userDrawn="1"/>
        </p:nvSpPr>
        <p:spPr>
          <a:xfrm>
            <a:off x="3388254" y="1514060"/>
            <a:ext cx="2367492" cy="626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7" name="Espace réservé pour une image  6">
            <a:extLst>
              <a:ext uri="{FF2B5EF4-FFF2-40B4-BE49-F238E27FC236}">
                <a16:creationId xmlns:a16="http://schemas.microsoft.com/office/drawing/2014/main" id="{DC3E7B67-28FA-4D43-AD7B-BC8F580B4C20}"/>
              </a:ext>
            </a:extLst>
          </p:cNvPr>
          <p:cNvSpPr>
            <a:spLocks noGrp="1"/>
          </p:cNvSpPr>
          <p:nvPr>
            <p:ph type="pic" sz="quarter" idx="10" hasCustomPrompt="1"/>
          </p:nvPr>
        </p:nvSpPr>
        <p:spPr>
          <a:xfrm>
            <a:off x="5565776" y="3578226"/>
            <a:ext cx="2481263" cy="787400"/>
          </a:xfrm>
        </p:spPr>
        <p:txBody>
          <a:bodyPr anchor="ctr"/>
          <a:lstStyle>
            <a:lvl1pPr>
              <a:defRPr sz="2800">
                <a:solidFill>
                  <a:schemeClr val="bg1"/>
                </a:solidFill>
              </a:defRPr>
            </a:lvl1pPr>
          </a:lstStyle>
          <a:p>
            <a:r>
              <a:rPr lang="fr-FR" dirty="0"/>
              <a:t>LOGO CLIENT</a:t>
            </a:r>
          </a:p>
        </p:txBody>
      </p:sp>
    </p:spTree>
    <p:extLst>
      <p:ext uri="{BB962C8B-B14F-4D97-AF65-F5344CB8AC3E}">
        <p14:creationId xmlns:p14="http://schemas.microsoft.com/office/powerpoint/2010/main" val="102251728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F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8C113D-A687-8040-930D-EB568036FD21}"/>
              </a:ext>
            </a:extLst>
          </p:cNvPr>
          <p:cNvSpPr/>
          <p:nvPr userDrawn="1"/>
        </p:nvSpPr>
        <p:spPr>
          <a:xfrm>
            <a:off x="3388254" y="1514060"/>
            <a:ext cx="2367492" cy="6264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solidFill>
                <a:schemeClr val="tx1"/>
              </a:solidFill>
            </a:endParaRPr>
          </a:p>
        </p:txBody>
      </p:sp>
      <p:sp>
        <p:nvSpPr>
          <p:cNvPr id="7" name="Espace réservé pour une image  6">
            <a:extLst>
              <a:ext uri="{FF2B5EF4-FFF2-40B4-BE49-F238E27FC236}">
                <a16:creationId xmlns:a16="http://schemas.microsoft.com/office/drawing/2014/main" id="{DC3E7B67-28FA-4D43-AD7B-BC8F580B4C20}"/>
              </a:ext>
            </a:extLst>
          </p:cNvPr>
          <p:cNvSpPr>
            <a:spLocks noGrp="1"/>
          </p:cNvSpPr>
          <p:nvPr>
            <p:ph type="pic" sz="quarter" idx="10" hasCustomPrompt="1"/>
          </p:nvPr>
        </p:nvSpPr>
        <p:spPr>
          <a:xfrm>
            <a:off x="5565776" y="3578226"/>
            <a:ext cx="2481263" cy="787400"/>
          </a:xfrm>
        </p:spPr>
        <p:txBody>
          <a:bodyPr anchor="ctr"/>
          <a:lstStyle>
            <a:lvl1pPr>
              <a:defRPr sz="2800">
                <a:solidFill>
                  <a:schemeClr val="tx1"/>
                </a:solidFill>
              </a:defRPr>
            </a:lvl1pPr>
          </a:lstStyle>
          <a:p>
            <a:r>
              <a:rPr lang="fr-FR" dirty="0"/>
              <a:t>LOGO CLIENT</a:t>
            </a:r>
          </a:p>
        </p:txBody>
      </p:sp>
      <p:pic>
        <p:nvPicPr>
          <p:cNvPr id="8" name="Image 7">
            <a:extLst>
              <a:ext uri="{FF2B5EF4-FFF2-40B4-BE49-F238E27FC236}">
                <a16:creationId xmlns:a16="http://schemas.microsoft.com/office/drawing/2014/main" id="{22EC86EA-ACDD-D74B-A803-2B59A66F0A74}"/>
              </a:ext>
            </a:extLst>
          </p:cNvPr>
          <p:cNvPicPr>
            <a:picLocks noChangeAspect="1"/>
          </p:cNvPicPr>
          <p:nvPr userDrawn="1"/>
        </p:nvPicPr>
        <p:blipFill rotWithShape="1">
          <a:blip r:embed="rId2"/>
          <a:srcRect l="45127" t="35751" r="35103" b="25239"/>
          <a:stretch/>
        </p:blipFill>
        <p:spPr>
          <a:xfrm>
            <a:off x="1" y="336917"/>
            <a:ext cx="1679023" cy="2484850"/>
          </a:xfrm>
          <a:prstGeom prst="rect">
            <a:avLst/>
          </a:prstGeom>
        </p:spPr>
      </p:pic>
      <p:pic>
        <p:nvPicPr>
          <p:cNvPr id="9" name="Image 8" descr="Une image contenant ciel nocturne&#10;&#10;Description générée automatiquement">
            <a:extLst>
              <a:ext uri="{FF2B5EF4-FFF2-40B4-BE49-F238E27FC236}">
                <a16:creationId xmlns:a16="http://schemas.microsoft.com/office/drawing/2014/main" id="{DE1C882B-7F0E-B348-9D07-1A77837A74B9}"/>
              </a:ext>
            </a:extLst>
          </p:cNvPr>
          <p:cNvPicPr>
            <a:picLocks noChangeAspect="1"/>
          </p:cNvPicPr>
          <p:nvPr userDrawn="1"/>
        </p:nvPicPr>
        <p:blipFill rotWithShape="1">
          <a:blip r:embed="rId3"/>
          <a:srcRect l="37938" b="33181"/>
          <a:stretch/>
        </p:blipFill>
        <p:spPr>
          <a:xfrm>
            <a:off x="957091" y="1595863"/>
            <a:ext cx="1883294" cy="1520744"/>
          </a:xfrm>
          <a:prstGeom prst="rect">
            <a:avLst/>
          </a:prstGeom>
        </p:spPr>
      </p:pic>
      <p:pic>
        <p:nvPicPr>
          <p:cNvPr id="10" name="Image 9">
            <a:extLst>
              <a:ext uri="{FF2B5EF4-FFF2-40B4-BE49-F238E27FC236}">
                <a16:creationId xmlns:a16="http://schemas.microsoft.com/office/drawing/2014/main" id="{3874E392-2658-6B44-BA13-1C055F56319B}"/>
              </a:ext>
            </a:extLst>
          </p:cNvPr>
          <p:cNvPicPr>
            <a:picLocks noChangeAspect="1"/>
          </p:cNvPicPr>
          <p:nvPr userDrawn="1"/>
        </p:nvPicPr>
        <p:blipFill rotWithShape="1">
          <a:blip r:embed="rId4"/>
          <a:srcRect l="31720" r="29921" b="34158"/>
          <a:stretch/>
        </p:blipFill>
        <p:spPr>
          <a:xfrm>
            <a:off x="8190" y="2204359"/>
            <a:ext cx="1321852" cy="1701740"/>
          </a:xfrm>
          <a:prstGeom prst="rect">
            <a:avLst/>
          </a:prstGeom>
        </p:spPr>
      </p:pic>
      <p:pic>
        <p:nvPicPr>
          <p:cNvPr id="11" name="Image 10">
            <a:extLst>
              <a:ext uri="{FF2B5EF4-FFF2-40B4-BE49-F238E27FC236}">
                <a16:creationId xmlns:a16="http://schemas.microsoft.com/office/drawing/2014/main" id="{42C4D070-91A5-1640-B993-B086E2E13DA9}"/>
              </a:ext>
            </a:extLst>
          </p:cNvPr>
          <p:cNvPicPr>
            <a:picLocks noChangeAspect="1"/>
          </p:cNvPicPr>
          <p:nvPr userDrawn="1"/>
        </p:nvPicPr>
        <p:blipFill rotWithShape="1">
          <a:blip r:embed="rId5"/>
          <a:srcRect t="36146"/>
          <a:stretch/>
        </p:blipFill>
        <p:spPr>
          <a:xfrm>
            <a:off x="-844545" y="-18598"/>
            <a:ext cx="4633832" cy="2219143"/>
          </a:xfrm>
          <a:prstGeom prst="rect">
            <a:avLst/>
          </a:prstGeom>
        </p:spPr>
      </p:pic>
      <p:pic>
        <p:nvPicPr>
          <p:cNvPr id="12" name="Image 11">
            <a:extLst>
              <a:ext uri="{FF2B5EF4-FFF2-40B4-BE49-F238E27FC236}">
                <a16:creationId xmlns:a16="http://schemas.microsoft.com/office/drawing/2014/main" id="{65452347-CD83-D646-8949-409002917CC7}"/>
              </a:ext>
            </a:extLst>
          </p:cNvPr>
          <p:cNvPicPr>
            <a:picLocks noChangeAspect="1"/>
          </p:cNvPicPr>
          <p:nvPr userDrawn="1"/>
        </p:nvPicPr>
        <p:blipFill>
          <a:blip r:embed="rId6"/>
          <a:stretch>
            <a:fillRect/>
          </a:stretch>
        </p:blipFill>
        <p:spPr>
          <a:xfrm>
            <a:off x="1858384" y="3642087"/>
            <a:ext cx="2147906" cy="660894"/>
          </a:xfrm>
          <a:prstGeom prst="rect">
            <a:avLst/>
          </a:prstGeom>
        </p:spPr>
      </p:pic>
    </p:spTree>
    <p:extLst>
      <p:ext uri="{BB962C8B-B14F-4D97-AF65-F5344CB8AC3E}">
        <p14:creationId xmlns:p14="http://schemas.microsoft.com/office/powerpoint/2010/main" val="1756442739"/>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ita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5005C2-8721-284B-A997-311D0874D7B8}"/>
              </a:ext>
            </a:extLst>
          </p:cNvPr>
          <p:cNvSpPr/>
          <p:nvPr userDrawn="1"/>
        </p:nvSpPr>
        <p:spPr>
          <a:xfrm>
            <a:off x="0" y="3627718"/>
            <a:ext cx="9144000" cy="15157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solidFill>
                <a:srgbClr val="CCFECC"/>
              </a:solidFill>
            </a:endParaRPr>
          </a:p>
        </p:txBody>
      </p:sp>
      <p:sp>
        <p:nvSpPr>
          <p:cNvPr id="7" name="Rectangle 6">
            <a:extLst>
              <a:ext uri="{FF2B5EF4-FFF2-40B4-BE49-F238E27FC236}">
                <a16:creationId xmlns:a16="http://schemas.microsoft.com/office/drawing/2014/main" id="{39E0B71D-8FA1-2D4A-BCE7-503202684DA4}"/>
              </a:ext>
            </a:extLst>
          </p:cNvPr>
          <p:cNvSpPr/>
          <p:nvPr userDrawn="1"/>
        </p:nvSpPr>
        <p:spPr>
          <a:xfrm>
            <a:off x="0" y="0"/>
            <a:ext cx="9144000" cy="36277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42EA774B-08C6-8A45-9EF5-C6129FE1B8F6}"/>
              </a:ext>
            </a:extLst>
          </p:cNvPr>
          <p:cNvSpPr/>
          <p:nvPr userDrawn="1"/>
        </p:nvSpPr>
        <p:spPr>
          <a:xfrm>
            <a:off x="1374011" y="761123"/>
            <a:ext cx="878187"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9600" b="1" dirty="0">
                <a:solidFill>
                  <a:schemeClr val="tx1"/>
                </a:solidFill>
                <a:latin typeface="Century Gothic" panose="020B0502020202020204" pitchFamily="34" charset="0"/>
                <a:ea typeface="MS Gothic" panose="020B0609070205080204" pitchFamily="49" charset="-128"/>
                <a:cs typeface="Arial" panose="020B0604020202020204" pitchFamily="34" charset="0"/>
              </a:rPr>
              <a:t>“</a:t>
            </a:r>
            <a:endParaRPr lang="en-US" sz="6000" b="1" dirty="0">
              <a:solidFill>
                <a:schemeClr val="tx1"/>
              </a:solidFill>
              <a:latin typeface="Century Gothic" panose="020B0502020202020204" pitchFamily="34" charset="0"/>
              <a:ea typeface="MS Gothic" panose="020B0609070205080204" pitchFamily="49" charset="-128"/>
              <a:cs typeface="Arial" panose="020B0604020202020204" pitchFamily="34" charset="0"/>
            </a:endParaRPr>
          </a:p>
        </p:txBody>
      </p:sp>
      <p:pic>
        <p:nvPicPr>
          <p:cNvPr id="12" name="Image 11">
            <a:extLst>
              <a:ext uri="{FF2B5EF4-FFF2-40B4-BE49-F238E27FC236}">
                <a16:creationId xmlns:a16="http://schemas.microsoft.com/office/drawing/2014/main" id="{9996A390-ECDA-BC48-8349-A42424CBFF0A}"/>
              </a:ext>
            </a:extLst>
          </p:cNvPr>
          <p:cNvPicPr>
            <a:picLocks noChangeAspect="1"/>
          </p:cNvPicPr>
          <p:nvPr userDrawn="1"/>
        </p:nvPicPr>
        <p:blipFill>
          <a:blip r:embed="rId2"/>
          <a:stretch>
            <a:fillRect/>
          </a:stretch>
        </p:blipFill>
        <p:spPr>
          <a:xfrm>
            <a:off x="7989073" y="3026969"/>
            <a:ext cx="812029" cy="819618"/>
          </a:xfrm>
          <a:prstGeom prst="rect">
            <a:avLst/>
          </a:prstGeom>
        </p:spPr>
      </p:pic>
      <p:pic>
        <p:nvPicPr>
          <p:cNvPr id="13" name="Image 12">
            <a:extLst>
              <a:ext uri="{FF2B5EF4-FFF2-40B4-BE49-F238E27FC236}">
                <a16:creationId xmlns:a16="http://schemas.microsoft.com/office/drawing/2014/main" id="{09323CA5-1CBB-AD4D-93BA-B996504C2770}"/>
              </a:ext>
            </a:extLst>
          </p:cNvPr>
          <p:cNvPicPr>
            <a:picLocks noChangeAspect="1"/>
          </p:cNvPicPr>
          <p:nvPr userDrawn="1"/>
        </p:nvPicPr>
        <p:blipFill>
          <a:blip r:embed="rId2"/>
          <a:stretch>
            <a:fillRect/>
          </a:stretch>
        </p:blipFill>
        <p:spPr>
          <a:xfrm>
            <a:off x="7627238" y="3316743"/>
            <a:ext cx="490854" cy="495442"/>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C22F400F-C9DF-9B41-8861-875BE3B3B69E}"/>
              </a:ext>
            </a:extLst>
          </p:cNvPr>
          <p:cNvPicPr>
            <a:picLocks noChangeAspect="1"/>
          </p:cNvPicPr>
          <p:nvPr userDrawn="1"/>
        </p:nvPicPr>
        <p:blipFill>
          <a:blip r:embed="rId3"/>
          <a:stretch>
            <a:fillRect/>
          </a:stretch>
        </p:blipFill>
        <p:spPr>
          <a:xfrm>
            <a:off x="211360" y="4857682"/>
            <a:ext cx="249413" cy="161720"/>
          </a:xfrm>
          <a:prstGeom prst="rect">
            <a:avLst/>
          </a:prstGeom>
        </p:spPr>
      </p:pic>
      <p:sp>
        <p:nvSpPr>
          <p:cNvPr id="16" name="Espace réservé du texte 15">
            <a:extLst>
              <a:ext uri="{FF2B5EF4-FFF2-40B4-BE49-F238E27FC236}">
                <a16:creationId xmlns:a16="http://schemas.microsoft.com/office/drawing/2014/main" id="{93EA2A5A-6468-254A-B564-7371556A5B5C}"/>
              </a:ext>
            </a:extLst>
          </p:cNvPr>
          <p:cNvSpPr>
            <a:spLocks noGrp="1"/>
          </p:cNvSpPr>
          <p:nvPr>
            <p:ph type="body" sz="quarter" idx="10" hasCustomPrompt="1"/>
          </p:nvPr>
        </p:nvSpPr>
        <p:spPr>
          <a:xfrm>
            <a:off x="2498726" y="1317909"/>
            <a:ext cx="4649788" cy="1677988"/>
          </a:xfrm>
        </p:spPr>
        <p:txBody>
          <a:bodyPr/>
          <a:lstStyle>
            <a:lvl1pPr>
              <a:defRPr sz="2000"/>
            </a:lvl1pPr>
            <a:lvl2pPr>
              <a:defRPr sz="1100"/>
            </a:lvl2pPr>
            <a:lvl3pPr>
              <a:defRPr sz="1050"/>
            </a:lvl3pPr>
            <a:lvl4pPr>
              <a:defRPr sz="1050"/>
            </a:lvl4pPr>
            <a:lvl5pPr>
              <a:defRPr sz="1050"/>
            </a:lvl5pPr>
          </a:lstStyle>
          <a:p>
            <a:r>
              <a:rPr lang="en-US" sz="1800" b="1">
                <a:solidFill>
                  <a:schemeClr val="tx1"/>
                </a:solidFill>
                <a:latin typeface="Century Gothic" panose="020B0502020202020204" pitchFamily="34" charset="0"/>
                <a:cs typeface="Raleway"/>
              </a:rPr>
              <a:t>METTRE EN VALEUR VOTRE TEXTE</a:t>
            </a:r>
            <a:br>
              <a:rPr lang="en-US" sz="1800" b="1">
                <a:solidFill>
                  <a:schemeClr val="tx1"/>
                </a:solidFill>
                <a:latin typeface="Century Gothic" panose="020B0502020202020204" pitchFamily="34" charset="0"/>
                <a:cs typeface="Raleway"/>
              </a:rPr>
            </a:br>
            <a:r>
              <a:rPr lang="en-US" sz="1800" b="1">
                <a:solidFill>
                  <a:schemeClr val="tx1"/>
                </a:solidFill>
                <a:latin typeface="Century Gothic" panose="020B0502020202020204" pitchFamily="34" charset="0"/>
                <a:cs typeface="Raleway"/>
              </a:rPr>
              <a:t>AVEC UNE BELLE MISE EN PAGE</a:t>
            </a:r>
          </a:p>
          <a:p>
            <a:endParaRPr lang="en-US" b="1">
              <a:solidFill>
                <a:schemeClr val="tx1"/>
              </a:solidFill>
              <a:latin typeface="Century Gothic" panose="020B0502020202020204" pitchFamily="34" charset="0"/>
              <a:cs typeface="Raleway"/>
            </a:endParaRPr>
          </a:p>
          <a:p>
            <a:r>
              <a:rPr lang="en-US" sz="1400" b="1">
                <a:solidFill>
                  <a:schemeClr val="tx1"/>
                </a:solidFill>
                <a:latin typeface="Century Gothic" panose="020B0502020202020204" pitchFamily="34" charset="0"/>
                <a:cs typeface="Raleway"/>
              </a:rPr>
              <a:t>- C’EST POSSIBLE</a:t>
            </a:r>
          </a:p>
        </p:txBody>
      </p:sp>
      <p:pic>
        <p:nvPicPr>
          <p:cNvPr id="9" name="Picture 2">
            <a:extLst>
              <a:ext uri="{FF2B5EF4-FFF2-40B4-BE49-F238E27FC236}">
                <a16:creationId xmlns:a16="http://schemas.microsoft.com/office/drawing/2014/main" id="{D47B2511-74A6-D343-A83E-72FB16677B5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1264" y="4835521"/>
            <a:ext cx="246387" cy="15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a:extLst>
              <a:ext uri="{FF2B5EF4-FFF2-40B4-BE49-F238E27FC236}">
                <a16:creationId xmlns:a16="http://schemas.microsoft.com/office/drawing/2014/main" id="{31103991-A17A-504A-AB0B-4F491362CDA8}"/>
              </a:ext>
            </a:extLst>
          </p:cNvPr>
          <p:cNvSpPr>
            <a:spLocks noGrp="1"/>
          </p:cNvSpPr>
          <p:nvPr>
            <p:ph type="sldNum" sz="quarter" idx="11"/>
          </p:nvPr>
        </p:nvSpPr>
        <p:spPr/>
        <p:txBody>
          <a:bodyPr/>
          <a:lstStyle/>
          <a:p>
            <a:fld id="{21995480-1601-7C4D-95DE-8DD54C94E8C4}" type="slidenum">
              <a:rPr lang="fr-FR" smtClean="0"/>
              <a:t>‹N°›</a:t>
            </a:fld>
            <a:endParaRPr lang="fr-FR" dirty="0"/>
          </a:p>
        </p:txBody>
      </p:sp>
    </p:spTree>
    <p:extLst>
      <p:ext uri="{BB962C8B-B14F-4D97-AF65-F5344CB8AC3E}">
        <p14:creationId xmlns:p14="http://schemas.microsoft.com/office/powerpoint/2010/main" val="349536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79B241-E08E-A948-BAA3-FC0D1BFEDFAC}"/>
              </a:ext>
            </a:extLst>
          </p:cNvPr>
          <p:cNvSpPr/>
          <p:nvPr userDrawn="1"/>
        </p:nvSpPr>
        <p:spPr>
          <a:xfrm>
            <a:off x="8621926" y="1"/>
            <a:ext cx="522074"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dirty="0">
              <a:solidFill>
                <a:srgbClr val="FFFFFF"/>
              </a:solidFill>
              <a:latin typeface="Calibri" panose="020F0502020204030204"/>
            </a:endParaRPr>
          </a:p>
        </p:txBody>
      </p:sp>
      <p:sp>
        <p:nvSpPr>
          <p:cNvPr id="3" name="Sous-titre 2">
            <a:extLst>
              <a:ext uri="{FF2B5EF4-FFF2-40B4-BE49-F238E27FC236}">
                <a16:creationId xmlns:a16="http://schemas.microsoft.com/office/drawing/2014/main" id="{5400FE72-5AD0-B448-A597-91FA75449668}"/>
              </a:ext>
            </a:extLst>
          </p:cNvPr>
          <p:cNvSpPr txBox="1">
            <a:spLocks/>
          </p:cNvSpPr>
          <p:nvPr userDrawn="1"/>
        </p:nvSpPr>
        <p:spPr>
          <a:xfrm rot="16200000">
            <a:off x="5941369" y="-296515"/>
            <a:ext cx="6066070" cy="357261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fr-FR" sz="15000" b="1" dirty="0">
                <a:ln>
                  <a:solidFill>
                    <a:schemeClr val="tx1"/>
                  </a:solidFill>
                </a:ln>
                <a:noFill/>
                <a:latin typeface="Century Gothic" panose="020B0502020202020204" pitchFamily="34" charset="0"/>
                <a:cs typeface="Arial Narrow" panose="020B0604020202020204" pitchFamily="34" charset="0"/>
              </a:rPr>
              <a:t>2021</a:t>
            </a:r>
          </a:p>
        </p:txBody>
      </p:sp>
      <p:cxnSp>
        <p:nvCxnSpPr>
          <p:cNvPr id="4" name="Connecteur droit 3">
            <a:extLst>
              <a:ext uri="{FF2B5EF4-FFF2-40B4-BE49-F238E27FC236}">
                <a16:creationId xmlns:a16="http://schemas.microsoft.com/office/drawing/2014/main" id="{AA100F0F-4E63-0C48-B294-7A8EADDC29CE}"/>
              </a:ext>
            </a:extLst>
          </p:cNvPr>
          <p:cNvCxnSpPr>
            <a:cxnSpLocks/>
          </p:cNvCxnSpPr>
          <p:nvPr userDrawn="1"/>
        </p:nvCxnSpPr>
        <p:spPr>
          <a:xfrm>
            <a:off x="751200" y="1800428"/>
            <a:ext cx="4271786" cy="0"/>
          </a:xfrm>
          <a:prstGeom prst="line">
            <a:avLst/>
          </a:prstGeom>
          <a:ln w="25400">
            <a:solidFill>
              <a:srgbClr val="195DAD"/>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14AB9087-87D3-FD4D-8F27-AA0F4DC3B247}"/>
              </a:ext>
            </a:extLst>
          </p:cNvPr>
          <p:cNvPicPr>
            <a:picLocks noChangeAspect="1"/>
          </p:cNvPicPr>
          <p:nvPr userDrawn="1"/>
        </p:nvPicPr>
        <p:blipFill>
          <a:blip r:embed="rId2"/>
          <a:stretch>
            <a:fillRect/>
          </a:stretch>
        </p:blipFill>
        <p:spPr>
          <a:xfrm>
            <a:off x="826506" y="2583692"/>
            <a:ext cx="1739293" cy="535167"/>
          </a:xfrm>
          <a:prstGeom prst="rect">
            <a:avLst/>
          </a:prstGeom>
        </p:spPr>
      </p:pic>
      <p:sp>
        <p:nvSpPr>
          <p:cNvPr id="7" name="Espace réservé du texte 14">
            <a:extLst>
              <a:ext uri="{FF2B5EF4-FFF2-40B4-BE49-F238E27FC236}">
                <a16:creationId xmlns:a16="http://schemas.microsoft.com/office/drawing/2014/main" id="{F5A14D41-8D66-B140-A488-9E218A17C3D6}"/>
              </a:ext>
            </a:extLst>
          </p:cNvPr>
          <p:cNvSpPr>
            <a:spLocks noGrp="1"/>
          </p:cNvSpPr>
          <p:nvPr>
            <p:ph type="body" sz="quarter" idx="10" hasCustomPrompt="1"/>
          </p:nvPr>
        </p:nvSpPr>
        <p:spPr>
          <a:xfrm>
            <a:off x="522500" y="1158404"/>
            <a:ext cx="4687887" cy="662778"/>
          </a:xfrm>
        </p:spPr>
        <p:txBody>
          <a:bodyPr/>
          <a:lstStyle>
            <a:lvl1pPr algn="ctr">
              <a:defRPr sz="4400"/>
            </a:lvl1pPr>
          </a:lstStyle>
          <a:p>
            <a:pPr lvl="0"/>
            <a:r>
              <a:rPr lang="fr-FR"/>
              <a:t>TITRE DE L’ÉTUDE</a:t>
            </a:r>
          </a:p>
        </p:txBody>
      </p:sp>
      <p:sp>
        <p:nvSpPr>
          <p:cNvPr id="8" name="Espace réservé pour une image  20">
            <a:extLst>
              <a:ext uri="{FF2B5EF4-FFF2-40B4-BE49-F238E27FC236}">
                <a16:creationId xmlns:a16="http://schemas.microsoft.com/office/drawing/2014/main" id="{68CD65BF-3E98-BC46-9F3C-8A38F186B92F}"/>
              </a:ext>
            </a:extLst>
          </p:cNvPr>
          <p:cNvSpPr>
            <a:spLocks noGrp="1"/>
          </p:cNvSpPr>
          <p:nvPr>
            <p:ph type="pic" sz="quarter" idx="12" hasCustomPrompt="1"/>
          </p:nvPr>
        </p:nvSpPr>
        <p:spPr>
          <a:xfrm>
            <a:off x="3175439" y="2550846"/>
            <a:ext cx="1955800" cy="630238"/>
          </a:xfrm>
          <a:ln w="12700">
            <a:noFill/>
          </a:ln>
        </p:spPr>
        <p:txBody>
          <a:bodyPr anchor="ctr"/>
          <a:lstStyle>
            <a:lvl1pPr algn="ctr">
              <a:defRPr>
                <a:ln>
                  <a:noFill/>
                </a:ln>
              </a:defRPr>
            </a:lvl1pPr>
          </a:lstStyle>
          <a:p>
            <a:r>
              <a:rPr lang="fr-FR" dirty="0"/>
              <a:t>LOGO CLIENT</a:t>
            </a:r>
          </a:p>
        </p:txBody>
      </p:sp>
      <p:sp>
        <p:nvSpPr>
          <p:cNvPr id="10" name="Espace réservé du texte 22">
            <a:extLst>
              <a:ext uri="{FF2B5EF4-FFF2-40B4-BE49-F238E27FC236}">
                <a16:creationId xmlns:a16="http://schemas.microsoft.com/office/drawing/2014/main" id="{CF67CD15-3E16-4246-9C0E-96BC4FB1CDE1}"/>
              </a:ext>
            </a:extLst>
          </p:cNvPr>
          <p:cNvSpPr>
            <a:spLocks noGrp="1"/>
          </p:cNvSpPr>
          <p:nvPr>
            <p:ph type="body" sz="quarter" idx="14" hasCustomPrompt="1"/>
          </p:nvPr>
        </p:nvSpPr>
        <p:spPr>
          <a:xfrm>
            <a:off x="709421" y="4084809"/>
            <a:ext cx="1827213" cy="211551"/>
          </a:xfrm>
        </p:spPr>
        <p:txBody>
          <a:bodyPr/>
          <a:lstStyle>
            <a:lvl1pPr>
              <a:defRPr sz="1050" b="1" i="0">
                <a:latin typeface="Century Gothic" panose="020B0502020202020204" pitchFamily="34" charset="0"/>
              </a:defRPr>
            </a:lvl1pPr>
            <a:lvl2pPr marL="0" indent="0">
              <a:lnSpc>
                <a:spcPct val="100000"/>
              </a:lnSpc>
              <a:buNone/>
              <a:defRPr/>
            </a:lvl2pPr>
          </a:lstStyle>
          <a:p>
            <a:pPr lvl="0"/>
            <a:r>
              <a:rPr lang="fr-FR"/>
              <a:t>Vos contacts :</a:t>
            </a:r>
            <a:endParaRPr lang="fr-FR" sz="900" b="1">
              <a:solidFill>
                <a:sysClr val="windowText" lastClr="000000"/>
              </a:solidFill>
              <a:latin typeface="Century Gothic" panose="020B0502020202020204" pitchFamily="34" charset="0"/>
            </a:endParaRPr>
          </a:p>
        </p:txBody>
      </p:sp>
      <p:sp>
        <p:nvSpPr>
          <p:cNvPr id="11" name="Espace réservé du texte 30">
            <a:extLst>
              <a:ext uri="{FF2B5EF4-FFF2-40B4-BE49-F238E27FC236}">
                <a16:creationId xmlns:a16="http://schemas.microsoft.com/office/drawing/2014/main" id="{2A078F93-8A85-3449-965E-97C715FC8872}"/>
              </a:ext>
            </a:extLst>
          </p:cNvPr>
          <p:cNvSpPr>
            <a:spLocks noGrp="1"/>
          </p:cNvSpPr>
          <p:nvPr>
            <p:ph type="body" sz="quarter" idx="17" hasCustomPrompt="1"/>
          </p:nvPr>
        </p:nvSpPr>
        <p:spPr>
          <a:xfrm>
            <a:off x="709421" y="4296360"/>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Prénom / Nom</a:t>
            </a:r>
          </a:p>
        </p:txBody>
      </p:sp>
      <p:sp>
        <p:nvSpPr>
          <p:cNvPr id="12" name="Espace réservé du texte 30">
            <a:extLst>
              <a:ext uri="{FF2B5EF4-FFF2-40B4-BE49-F238E27FC236}">
                <a16:creationId xmlns:a16="http://schemas.microsoft.com/office/drawing/2014/main" id="{4E33E700-DBF5-4043-9B09-ECA41B3B5067}"/>
              </a:ext>
            </a:extLst>
          </p:cNvPr>
          <p:cNvSpPr>
            <a:spLocks noGrp="1"/>
          </p:cNvSpPr>
          <p:nvPr>
            <p:ph type="body" sz="quarter" idx="18" hasCustomPrompt="1"/>
          </p:nvPr>
        </p:nvSpPr>
        <p:spPr>
          <a:xfrm>
            <a:off x="709421" y="4523415"/>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Pôle département</a:t>
            </a:r>
          </a:p>
        </p:txBody>
      </p:sp>
      <p:sp>
        <p:nvSpPr>
          <p:cNvPr id="13" name="Espace réservé du texte 30">
            <a:extLst>
              <a:ext uri="{FF2B5EF4-FFF2-40B4-BE49-F238E27FC236}">
                <a16:creationId xmlns:a16="http://schemas.microsoft.com/office/drawing/2014/main" id="{C82568DE-F25B-F54B-A94F-FEE8B7A137B2}"/>
              </a:ext>
            </a:extLst>
          </p:cNvPr>
          <p:cNvSpPr>
            <a:spLocks noGrp="1"/>
          </p:cNvSpPr>
          <p:nvPr>
            <p:ph type="body" sz="quarter" idx="19" hasCustomPrompt="1"/>
          </p:nvPr>
        </p:nvSpPr>
        <p:spPr>
          <a:xfrm>
            <a:off x="709421" y="4751323"/>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Téléphone / mail</a:t>
            </a:r>
          </a:p>
        </p:txBody>
      </p:sp>
      <p:sp>
        <p:nvSpPr>
          <p:cNvPr id="14" name="Espace réservé du texte 18">
            <a:extLst>
              <a:ext uri="{FF2B5EF4-FFF2-40B4-BE49-F238E27FC236}">
                <a16:creationId xmlns:a16="http://schemas.microsoft.com/office/drawing/2014/main" id="{C9EDDB63-963C-C14E-AEF9-8A5240660D69}"/>
              </a:ext>
            </a:extLst>
          </p:cNvPr>
          <p:cNvSpPr>
            <a:spLocks noGrp="1"/>
          </p:cNvSpPr>
          <p:nvPr>
            <p:ph type="body" sz="quarter" idx="11" hasCustomPrompt="1"/>
          </p:nvPr>
        </p:nvSpPr>
        <p:spPr>
          <a:xfrm>
            <a:off x="6884602" y="4769209"/>
            <a:ext cx="1702522" cy="210773"/>
          </a:xfrm>
        </p:spPr>
        <p:txBody>
          <a:bodyPr/>
          <a:lstStyle>
            <a:lvl1pPr>
              <a:defRPr sz="1000">
                <a:solidFill>
                  <a:schemeClr val="tx1"/>
                </a:solidFill>
              </a:defRPr>
            </a:lvl1pPr>
            <a:lvl2pPr>
              <a:defRPr sz="600"/>
            </a:lvl2pPr>
            <a:lvl3pPr>
              <a:defRPr sz="500"/>
            </a:lvl3pPr>
            <a:lvl4pPr>
              <a:defRPr sz="500"/>
            </a:lvl4pPr>
            <a:lvl5pPr>
              <a:defRPr sz="500"/>
            </a:lvl5pPr>
          </a:lstStyle>
          <a:p>
            <a:r>
              <a:rPr lang="fr-FR" sz="1000"/>
              <a:t>Mois Année / Étude N°XX </a:t>
            </a:r>
          </a:p>
        </p:txBody>
      </p:sp>
    </p:spTree>
    <p:extLst>
      <p:ext uri="{BB962C8B-B14F-4D97-AF65-F5344CB8AC3E}">
        <p14:creationId xmlns:p14="http://schemas.microsoft.com/office/powerpoint/2010/main" val="395251528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C8C2374A-1632-4AA1-BF81-CE17E177D308}"/>
              </a:ext>
            </a:extLst>
          </p:cNvPr>
          <p:cNvPicPr>
            <a:picLocks noChangeAspect="1"/>
          </p:cNvPicPr>
          <p:nvPr userDrawn="1"/>
        </p:nvPicPr>
        <p:blipFill rotWithShape="1">
          <a:blip r:embed="rId2"/>
          <a:srcRect l="43328" t="27508" r="29597" b="28040"/>
          <a:stretch/>
        </p:blipFill>
        <p:spPr>
          <a:xfrm>
            <a:off x="2" y="4084811"/>
            <a:ext cx="806929" cy="993629"/>
          </a:xfrm>
          <a:prstGeom prst="rect">
            <a:avLst/>
          </a:prstGeom>
        </p:spPr>
      </p:pic>
      <p:pic>
        <p:nvPicPr>
          <p:cNvPr id="26" name="Image 25">
            <a:extLst>
              <a:ext uri="{FF2B5EF4-FFF2-40B4-BE49-F238E27FC236}">
                <a16:creationId xmlns:a16="http://schemas.microsoft.com/office/drawing/2014/main" id="{2E5C3400-D06C-4F7E-B656-D6E0401723E2}"/>
              </a:ext>
            </a:extLst>
          </p:cNvPr>
          <p:cNvPicPr>
            <a:picLocks noChangeAspect="1"/>
          </p:cNvPicPr>
          <p:nvPr userDrawn="1"/>
        </p:nvPicPr>
        <p:blipFill rotWithShape="1">
          <a:blip r:embed="rId3"/>
          <a:srcRect l="31720" t="26411" r="29921" b="34158"/>
          <a:stretch/>
        </p:blipFill>
        <p:spPr>
          <a:xfrm rot="20598581">
            <a:off x="449377" y="4724436"/>
            <a:ext cx="512111" cy="394835"/>
          </a:xfrm>
          <a:prstGeom prst="rect">
            <a:avLst/>
          </a:prstGeom>
        </p:spPr>
      </p:pic>
      <p:pic>
        <p:nvPicPr>
          <p:cNvPr id="27" name="Image 26">
            <a:extLst>
              <a:ext uri="{FF2B5EF4-FFF2-40B4-BE49-F238E27FC236}">
                <a16:creationId xmlns:a16="http://schemas.microsoft.com/office/drawing/2014/main" id="{9CAF3B33-3C58-4887-A741-A9FE1362D677}"/>
              </a:ext>
            </a:extLst>
          </p:cNvPr>
          <p:cNvPicPr>
            <a:picLocks noChangeAspect="1"/>
          </p:cNvPicPr>
          <p:nvPr userDrawn="1"/>
        </p:nvPicPr>
        <p:blipFill rotWithShape="1">
          <a:blip r:embed="rId4"/>
          <a:srcRect l="45127" t="35751" r="35103" b="25239"/>
          <a:stretch/>
        </p:blipFill>
        <p:spPr>
          <a:xfrm>
            <a:off x="3" y="292896"/>
            <a:ext cx="933736" cy="1381870"/>
          </a:xfrm>
          <a:prstGeom prst="rect">
            <a:avLst/>
          </a:prstGeom>
        </p:spPr>
      </p:pic>
      <p:pic>
        <p:nvPicPr>
          <p:cNvPr id="28" name="Image 27">
            <a:extLst>
              <a:ext uri="{FF2B5EF4-FFF2-40B4-BE49-F238E27FC236}">
                <a16:creationId xmlns:a16="http://schemas.microsoft.com/office/drawing/2014/main" id="{C4C06DB1-8A96-4766-8F03-1B3EE6F9229D}"/>
              </a:ext>
            </a:extLst>
          </p:cNvPr>
          <p:cNvPicPr>
            <a:picLocks noChangeAspect="1"/>
          </p:cNvPicPr>
          <p:nvPr userDrawn="1"/>
        </p:nvPicPr>
        <p:blipFill rotWithShape="1">
          <a:blip r:embed="rId5"/>
          <a:srcRect l="31091" t="36146" r="30142" b="33047"/>
          <a:stretch/>
        </p:blipFill>
        <p:spPr>
          <a:xfrm>
            <a:off x="300736" y="555"/>
            <a:ext cx="1303188" cy="776686"/>
          </a:xfrm>
          <a:prstGeom prst="rect">
            <a:avLst/>
          </a:prstGeom>
        </p:spPr>
      </p:pic>
      <p:pic>
        <p:nvPicPr>
          <p:cNvPr id="29" name="Image 28" descr="Une image contenant ciel nocturne&#10;&#10;Description générée automatiquement">
            <a:extLst>
              <a:ext uri="{FF2B5EF4-FFF2-40B4-BE49-F238E27FC236}">
                <a16:creationId xmlns:a16="http://schemas.microsoft.com/office/drawing/2014/main" id="{4F5881C6-2D39-4E37-8B1B-1E622803DCDF}"/>
              </a:ext>
            </a:extLst>
          </p:cNvPr>
          <p:cNvPicPr>
            <a:picLocks noChangeAspect="1"/>
          </p:cNvPicPr>
          <p:nvPr userDrawn="1"/>
        </p:nvPicPr>
        <p:blipFill rotWithShape="1">
          <a:blip r:embed="rId6"/>
          <a:srcRect l="37938" t="10092" r="26636" b="33181"/>
          <a:stretch/>
        </p:blipFill>
        <p:spPr>
          <a:xfrm>
            <a:off x="91116" y="1886868"/>
            <a:ext cx="637643" cy="765797"/>
          </a:xfrm>
          <a:prstGeom prst="rect">
            <a:avLst/>
          </a:prstGeom>
        </p:spPr>
      </p:pic>
      <p:sp>
        <p:nvSpPr>
          <p:cNvPr id="2" name="Rectangle 1">
            <a:extLst>
              <a:ext uri="{FF2B5EF4-FFF2-40B4-BE49-F238E27FC236}">
                <a16:creationId xmlns:a16="http://schemas.microsoft.com/office/drawing/2014/main" id="{4E79B241-E08E-A948-BAA3-FC0D1BFEDFAC}"/>
              </a:ext>
            </a:extLst>
          </p:cNvPr>
          <p:cNvSpPr/>
          <p:nvPr userDrawn="1"/>
        </p:nvSpPr>
        <p:spPr>
          <a:xfrm>
            <a:off x="8621926" y="3"/>
            <a:ext cx="522074"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r-FR" sz="1350" dirty="0">
              <a:solidFill>
                <a:srgbClr val="FFFFFF"/>
              </a:solidFill>
              <a:latin typeface="Calibri" panose="020F0502020204030204"/>
            </a:endParaRPr>
          </a:p>
        </p:txBody>
      </p:sp>
      <p:sp>
        <p:nvSpPr>
          <p:cNvPr id="7" name="Espace réservé du texte 14">
            <a:extLst>
              <a:ext uri="{FF2B5EF4-FFF2-40B4-BE49-F238E27FC236}">
                <a16:creationId xmlns:a16="http://schemas.microsoft.com/office/drawing/2014/main" id="{F5A14D41-8D66-B140-A488-9E218A17C3D6}"/>
              </a:ext>
            </a:extLst>
          </p:cNvPr>
          <p:cNvSpPr>
            <a:spLocks noGrp="1"/>
          </p:cNvSpPr>
          <p:nvPr>
            <p:ph type="body" sz="quarter" idx="10" hasCustomPrompt="1"/>
          </p:nvPr>
        </p:nvSpPr>
        <p:spPr>
          <a:xfrm>
            <a:off x="522500" y="849118"/>
            <a:ext cx="4687887" cy="662778"/>
          </a:xfrm>
        </p:spPr>
        <p:txBody>
          <a:bodyPr/>
          <a:lstStyle>
            <a:lvl1pPr algn="ctr">
              <a:defRPr sz="4400"/>
            </a:lvl1pPr>
          </a:lstStyle>
          <a:p>
            <a:pPr lvl="0"/>
            <a:r>
              <a:rPr lang="fr-FR"/>
              <a:t>TITRE DE L’ÉTUDE</a:t>
            </a:r>
          </a:p>
        </p:txBody>
      </p:sp>
      <p:sp>
        <p:nvSpPr>
          <p:cNvPr id="10" name="Espace réservé du texte 22">
            <a:extLst>
              <a:ext uri="{FF2B5EF4-FFF2-40B4-BE49-F238E27FC236}">
                <a16:creationId xmlns:a16="http://schemas.microsoft.com/office/drawing/2014/main" id="{CF67CD15-3E16-4246-9C0E-96BC4FB1CDE1}"/>
              </a:ext>
            </a:extLst>
          </p:cNvPr>
          <p:cNvSpPr>
            <a:spLocks noGrp="1"/>
          </p:cNvSpPr>
          <p:nvPr>
            <p:ph type="body" sz="quarter" idx="14" hasCustomPrompt="1"/>
          </p:nvPr>
        </p:nvSpPr>
        <p:spPr>
          <a:xfrm>
            <a:off x="709421" y="4084811"/>
            <a:ext cx="1827213" cy="211551"/>
          </a:xfrm>
        </p:spPr>
        <p:txBody>
          <a:bodyPr/>
          <a:lstStyle>
            <a:lvl1pPr>
              <a:defRPr sz="1050" b="1" i="0">
                <a:latin typeface="Century Gothic" panose="020B0502020202020204" pitchFamily="34" charset="0"/>
              </a:defRPr>
            </a:lvl1pPr>
            <a:lvl2pPr marL="0" indent="0">
              <a:lnSpc>
                <a:spcPct val="100000"/>
              </a:lnSpc>
              <a:buNone/>
              <a:defRPr/>
            </a:lvl2pPr>
          </a:lstStyle>
          <a:p>
            <a:pPr lvl="0"/>
            <a:r>
              <a:rPr lang="fr-FR"/>
              <a:t>Vos contacts :</a:t>
            </a:r>
            <a:endParaRPr lang="fr-FR" sz="900" b="1">
              <a:solidFill>
                <a:sysClr val="windowText" lastClr="000000"/>
              </a:solidFill>
              <a:latin typeface="Century Gothic" panose="020B0502020202020204" pitchFamily="34" charset="0"/>
            </a:endParaRPr>
          </a:p>
        </p:txBody>
      </p:sp>
      <p:sp>
        <p:nvSpPr>
          <p:cNvPr id="11" name="Espace réservé du texte 30">
            <a:extLst>
              <a:ext uri="{FF2B5EF4-FFF2-40B4-BE49-F238E27FC236}">
                <a16:creationId xmlns:a16="http://schemas.microsoft.com/office/drawing/2014/main" id="{2A078F93-8A85-3449-965E-97C715FC8872}"/>
              </a:ext>
            </a:extLst>
          </p:cNvPr>
          <p:cNvSpPr>
            <a:spLocks noGrp="1"/>
          </p:cNvSpPr>
          <p:nvPr>
            <p:ph type="body" sz="quarter" idx="17" hasCustomPrompt="1"/>
          </p:nvPr>
        </p:nvSpPr>
        <p:spPr>
          <a:xfrm>
            <a:off x="709423" y="4296362"/>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Prénom / Nom</a:t>
            </a:r>
          </a:p>
        </p:txBody>
      </p:sp>
      <p:sp>
        <p:nvSpPr>
          <p:cNvPr id="12" name="Espace réservé du texte 30">
            <a:extLst>
              <a:ext uri="{FF2B5EF4-FFF2-40B4-BE49-F238E27FC236}">
                <a16:creationId xmlns:a16="http://schemas.microsoft.com/office/drawing/2014/main" id="{4E33E700-DBF5-4043-9B09-ECA41B3B5067}"/>
              </a:ext>
            </a:extLst>
          </p:cNvPr>
          <p:cNvSpPr>
            <a:spLocks noGrp="1"/>
          </p:cNvSpPr>
          <p:nvPr>
            <p:ph type="body" sz="quarter" idx="18" hasCustomPrompt="1"/>
          </p:nvPr>
        </p:nvSpPr>
        <p:spPr>
          <a:xfrm>
            <a:off x="709423" y="4523417"/>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Pôle département</a:t>
            </a:r>
          </a:p>
        </p:txBody>
      </p:sp>
      <p:sp>
        <p:nvSpPr>
          <p:cNvPr id="13" name="Espace réservé du texte 30">
            <a:extLst>
              <a:ext uri="{FF2B5EF4-FFF2-40B4-BE49-F238E27FC236}">
                <a16:creationId xmlns:a16="http://schemas.microsoft.com/office/drawing/2014/main" id="{C82568DE-F25B-F54B-A94F-FEE8B7A137B2}"/>
              </a:ext>
            </a:extLst>
          </p:cNvPr>
          <p:cNvSpPr>
            <a:spLocks noGrp="1"/>
          </p:cNvSpPr>
          <p:nvPr>
            <p:ph type="body" sz="quarter" idx="19" hasCustomPrompt="1"/>
          </p:nvPr>
        </p:nvSpPr>
        <p:spPr>
          <a:xfrm>
            <a:off x="709423" y="4751325"/>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Téléphone / mail</a:t>
            </a:r>
          </a:p>
        </p:txBody>
      </p:sp>
      <p:sp>
        <p:nvSpPr>
          <p:cNvPr id="14" name="Espace réservé du texte 18">
            <a:extLst>
              <a:ext uri="{FF2B5EF4-FFF2-40B4-BE49-F238E27FC236}">
                <a16:creationId xmlns:a16="http://schemas.microsoft.com/office/drawing/2014/main" id="{C9EDDB63-963C-C14E-AEF9-8A5240660D69}"/>
              </a:ext>
            </a:extLst>
          </p:cNvPr>
          <p:cNvSpPr>
            <a:spLocks noGrp="1"/>
          </p:cNvSpPr>
          <p:nvPr>
            <p:ph type="body" sz="quarter" idx="11" hasCustomPrompt="1"/>
          </p:nvPr>
        </p:nvSpPr>
        <p:spPr>
          <a:xfrm>
            <a:off x="6884604" y="4769211"/>
            <a:ext cx="1702522" cy="210773"/>
          </a:xfrm>
        </p:spPr>
        <p:txBody>
          <a:bodyPr/>
          <a:lstStyle>
            <a:lvl1pPr>
              <a:defRPr sz="1000">
                <a:solidFill>
                  <a:schemeClr val="tx1"/>
                </a:solidFill>
              </a:defRPr>
            </a:lvl1pPr>
            <a:lvl2pPr>
              <a:defRPr sz="600"/>
            </a:lvl2pPr>
            <a:lvl3pPr>
              <a:defRPr sz="500"/>
            </a:lvl3pPr>
            <a:lvl4pPr>
              <a:defRPr sz="500"/>
            </a:lvl4pPr>
            <a:lvl5pPr>
              <a:defRPr sz="500"/>
            </a:lvl5pPr>
          </a:lstStyle>
          <a:p>
            <a:r>
              <a:rPr lang="fr-FR" sz="1000"/>
              <a:t>Mois Année / Étude N°XX </a:t>
            </a:r>
          </a:p>
        </p:txBody>
      </p:sp>
      <p:pic>
        <p:nvPicPr>
          <p:cNvPr id="15" name="Image 14">
            <a:extLst>
              <a:ext uri="{FF2B5EF4-FFF2-40B4-BE49-F238E27FC236}">
                <a16:creationId xmlns:a16="http://schemas.microsoft.com/office/drawing/2014/main" id="{164AA422-F8FC-46AC-9A36-CC9429FC0A6F}"/>
              </a:ext>
            </a:extLst>
          </p:cNvPr>
          <p:cNvPicPr>
            <a:picLocks noChangeAspect="1"/>
          </p:cNvPicPr>
          <p:nvPr userDrawn="1"/>
        </p:nvPicPr>
        <p:blipFill>
          <a:blip r:embed="rId7"/>
          <a:stretch>
            <a:fillRect/>
          </a:stretch>
        </p:blipFill>
        <p:spPr>
          <a:xfrm rot="16200000">
            <a:off x="6694605" y="1988405"/>
            <a:ext cx="3479842" cy="1339245"/>
          </a:xfrm>
          <a:prstGeom prst="rect">
            <a:avLst/>
          </a:prstGeom>
        </p:spPr>
      </p:pic>
      <p:sp>
        <p:nvSpPr>
          <p:cNvPr id="16" name="Espace réservé pour une image  20">
            <a:extLst>
              <a:ext uri="{FF2B5EF4-FFF2-40B4-BE49-F238E27FC236}">
                <a16:creationId xmlns:a16="http://schemas.microsoft.com/office/drawing/2014/main" id="{DD123329-10A2-4100-95DC-062052ADB069}"/>
              </a:ext>
            </a:extLst>
          </p:cNvPr>
          <p:cNvSpPr>
            <a:spLocks noGrp="1"/>
          </p:cNvSpPr>
          <p:nvPr>
            <p:ph type="pic" sz="quarter" idx="20" hasCustomPrompt="1"/>
          </p:nvPr>
        </p:nvSpPr>
        <p:spPr>
          <a:xfrm>
            <a:off x="751200" y="2550846"/>
            <a:ext cx="1955800" cy="630238"/>
          </a:xfrm>
          <a:ln w="12700">
            <a:noFill/>
          </a:ln>
        </p:spPr>
        <p:txBody>
          <a:bodyPr anchor="ctr"/>
          <a:lstStyle>
            <a:lvl1pPr algn="ctr">
              <a:defRPr>
                <a:ln>
                  <a:noFill/>
                </a:ln>
              </a:defRPr>
            </a:lvl1pPr>
          </a:lstStyle>
          <a:p>
            <a:r>
              <a:rPr lang="fr-FR" dirty="0"/>
              <a:t>LOGO CLIENT</a:t>
            </a:r>
          </a:p>
        </p:txBody>
      </p:sp>
    </p:spTree>
    <p:extLst>
      <p:ext uri="{BB962C8B-B14F-4D97-AF65-F5344CB8AC3E}">
        <p14:creationId xmlns:p14="http://schemas.microsoft.com/office/powerpoint/2010/main" val="276940983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IDE_bandeble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2" y="539534"/>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66"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3"/>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 name="Espace réservé du numéro de diapositive 3">
            <a:extLst>
              <a:ext uri="{FF2B5EF4-FFF2-40B4-BE49-F238E27FC236}">
                <a16:creationId xmlns:a16="http://schemas.microsoft.com/office/drawing/2014/main" id="{68561CBF-818F-4145-892B-96F271CC9D15}"/>
              </a:ext>
            </a:extLst>
          </p:cNvPr>
          <p:cNvSpPr>
            <a:spLocks noGrp="1"/>
          </p:cNvSpPr>
          <p:nvPr>
            <p:ph type="sldNum" sz="quarter" idx="11"/>
          </p:nvPr>
        </p:nvSpPr>
        <p:spPr/>
        <p:txBody>
          <a:bodyPr/>
          <a:lstStyle/>
          <a:p>
            <a:fld id="{21995480-1601-7C4D-95DE-8DD54C94E8C4}" type="slidenum">
              <a:rPr lang="fr-FR" smtClean="0"/>
              <a:pPr/>
              <a:t>‹N°›</a:t>
            </a:fld>
            <a:endParaRPr lang="fr-FR" dirty="0"/>
          </a:p>
        </p:txBody>
      </p:sp>
      <p:pic>
        <p:nvPicPr>
          <p:cNvPr id="8" name="Image 7">
            <a:extLst>
              <a:ext uri="{FF2B5EF4-FFF2-40B4-BE49-F238E27FC236}">
                <a16:creationId xmlns:a16="http://schemas.microsoft.com/office/drawing/2014/main" id="{384B8657-E9DC-4D8D-B07D-934A4676113B}"/>
              </a:ext>
            </a:extLst>
          </p:cNvPr>
          <p:cNvPicPr>
            <a:picLocks noChangeAspect="1"/>
          </p:cNvPicPr>
          <p:nvPr userDrawn="1"/>
        </p:nvPicPr>
        <p:blipFill>
          <a:blip r:embed="rId2"/>
          <a:stretch>
            <a:fillRect/>
          </a:stretch>
        </p:blipFill>
        <p:spPr>
          <a:xfrm>
            <a:off x="220237" y="4857058"/>
            <a:ext cx="262074" cy="166193"/>
          </a:xfrm>
          <a:prstGeom prst="rect">
            <a:avLst/>
          </a:prstGeom>
        </p:spPr>
      </p:pic>
    </p:spTree>
    <p:extLst>
      <p:ext uri="{BB962C8B-B14F-4D97-AF65-F5344CB8AC3E}">
        <p14:creationId xmlns:p14="http://schemas.microsoft.com/office/powerpoint/2010/main" val="145000195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IDE_bordureble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F16BAE-3A6F-8143-A079-EB8B9404C647}"/>
              </a:ext>
            </a:extLst>
          </p:cNvPr>
          <p:cNvSpPr/>
          <p:nvPr userDrawn="1"/>
        </p:nvSpPr>
        <p:spPr>
          <a:xfrm>
            <a:off x="8628897" y="0"/>
            <a:ext cx="51510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1" name="Espace réservé du texte 10">
            <a:extLst>
              <a:ext uri="{FF2B5EF4-FFF2-40B4-BE49-F238E27FC236}">
                <a16:creationId xmlns:a16="http://schemas.microsoft.com/office/drawing/2014/main" id="{F4C36624-BD95-CF4A-A036-3777E8230EF7}"/>
              </a:ext>
            </a:extLst>
          </p:cNvPr>
          <p:cNvSpPr>
            <a:spLocks noGrp="1"/>
          </p:cNvSpPr>
          <p:nvPr>
            <p:ph type="body" sz="quarter" idx="11" hasCustomPrompt="1"/>
          </p:nvPr>
        </p:nvSpPr>
        <p:spPr>
          <a:xfrm rot="16200000">
            <a:off x="5965724" y="1891506"/>
            <a:ext cx="5143500" cy="1360488"/>
          </a:xfrm>
        </p:spPr>
        <p:txBody>
          <a:bodyPr anchor="ctr"/>
          <a:lstStyle>
            <a:lvl1pPr algn="ctr">
              <a:defRPr sz="6000">
                <a:ln>
                  <a:solidFill>
                    <a:schemeClr val="tx1"/>
                  </a:solidFill>
                </a:ln>
                <a:noFill/>
              </a:defRPr>
            </a:lvl1pPr>
          </a:lstStyle>
          <a:p>
            <a:pPr lvl="0"/>
            <a:r>
              <a:rPr lang="fr-FR" dirty="0"/>
              <a:t>SOMMAIRE</a:t>
            </a:r>
          </a:p>
        </p:txBody>
      </p:sp>
      <p:pic>
        <p:nvPicPr>
          <p:cNvPr id="13" name="Image 12" descr="Une image contenant ciel nocturne&#10;&#10;Description générée automatiquement">
            <a:extLst>
              <a:ext uri="{FF2B5EF4-FFF2-40B4-BE49-F238E27FC236}">
                <a16:creationId xmlns:a16="http://schemas.microsoft.com/office/drawing/2014/main" id="{CF567BD5-FC74-4CCC-BA36-8807F643105C}"/>
              </a:ext>
            </a:extLst>
          </p:cNvPr>
          <p:cNvPicPr>
            <a:picLocks noChangeAspect="1"/>
          </p:cNvPicPr>
          <p:nvPr userDrawn="1"/>
        </p:nvPicPr>
        <p:blipFill rotWithShape="1">
          <a:blip r:embed="rId2"/>
          <a:srcRect l="41397" t="10886" r="28103" b="48589"/>
          <a:stretch/>
        </p:blipFill>
        <p:spPr>
          <a:xfrm>
            <a:off x="444168" y="4257676"/>
            <a:ext cx="888910" cy="885824"/>
          </a:xfrm>
          <a:prstGeom prst="rect">
            <a:avLst/>
          </a:prstGeom>
        </p:spPr>
      </p:pic>
      <p:pic>
        <p:nvPicPr>
          <p:cNvPr id="18" name="Image 17">
            <a:extLst>
              <a:ext uri="{FF2B5EF4-FFF2-40B4-BE49-F238E27FC236}">
                <a16:creationId xmlns:a16="http://schemas.microsoft.com/office/drawing/2014/main" id="{7FC54AB5-A3EC-4712-BFBE-CD478CF72BFC}"/>
              </a:ext>
            </a:extLst>
          </p:cNvPr>
          <p:cNvPicPr>
            <a:picLocks noChangeAspect="1"/>
          </p:cNvPicPr>
          <p:nvPr userDrawn="1"/>
        </p:nvPicPr>
        <p:blipFill rotWithShape="1">
          <a:blip r:embed="rId3"/>
          <a:srcRect l="45127" t="35751" r="35103" b="25239"/>
          <a:stretch/>
        </p:blipFill>
        <p:spPr>
          <a:xfrm>
            <a:off x="3" y="292896"/>
            <a:ext cx="933736" cy="1381870"/>
          </a:xfrm>
          <a:prstGeom prst="rect">
            <a:avLst/>
          </a:prstGeom>
        </p:spPr>
      </p:pic>
      <p:pic>
        <p:nvPicPr>
          <p:cNvPr id="19" name="Image 18">
            <a:extLst>
              <a:ext uri="{FF2B5EF4-FFF2-40B4-BE49-F238E27FC236}">
                <a16:creationId xmlns:a16="http://schemas.microsoft.com/office/drawing/2014/main" id="{318E35D5-CFF1-4AF1-8F4C-62DCFC680B09}"/>
              </a:ext>
            </a:extLst>
          </p:cNvPr>
          <p:cNvPicPr>
            <a:picLocks noChangeAspect="1"/>
          </p:cNvPicPr>
          <p:nvPr userDrawn="1"/>
        </p:nvPicPr>
        <p:blipFill rotWithShape="1">
          <a:blip r:embed="rId4"/>
          <a:srcRect l="31091" t="36146" r="30142" b="33047"/>
          <a:stretch/>
        </p:blipFill>
        <p:spPr>
          <a:xfrm>
            <a:off x="300736" y="555"/>
            <a:ext cx="1303188" cy="776686"/>
          </a:xfrm>
          <a:prstGeom prst="rect">
            <a:avLst/>
          </a:prstGeom>
        </p:spPr>
      </p:pic>
    </p:spTree>
    <p:extLst>
      <p:ext uri="{BB962C8B-B14F-4D97-AF65-F5344CB8AC3E}">
        <p14:creationId xmlns:p14="http://schemas.microsoft.com/office/powerpoint/2010/main" val="249591664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itre_1">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8BEC784-CC0D-FB48-8140-711D7C35C85D}"/>
              </a:ext>
            </a:extLst>
          </p:cNvPr>
          <p:cNvPicPr>
            <a:picLocks noChangeAspect="1"/>
          </p:cNvPicPr>
          <p:nvPr userDrawn="1"/>
        </p:nvPicPr>
        <p:blipFill rotWithShape="1">
          <a:blip r:embed="rId2"/>
          <a:srcRect l="33905" t="18934" r="42556" b="35103"/>
          <a:stretch/>
        </p:blipFill>
        <p:spPr>
          <a:xfrm>
            <a:off x="6562629" y="864040"/>
            <a:ext cx="2581373" cy="3780540"/>
          </a:xfrm>
          <a:prstGeom prst="rect">
            <a:avLst/>
          </a:prstGeom>
        </p:spPr>
      </p:pic>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886450" y="-219870"/>
            <a:ext cx="3257550" cy="5948363"/>
          </a:xfrm>
        </p:spPr>
        <p:txBody>
          <a:bodyPr/>
          <a:lstStyle>
            <a:lvl1pPr>
              <a:defRPr sz="49598">
                <a:ln w="19050">
                  <a:solidFill>
                    <a:schemeClr val="tx1"/>
                  </a:solidFill>
                </a:ln>
                <a:noFill/>
              </a:defRPr>
            </a:lvl1pPr>
          </a:lstStyle>
          <a:p>
            <a:pPr lvl="0"/>
            <a:r>
              <a:rPr lang="fr-FR" dirty="0"/>
              <a:t>1</a:t>
            </a:r>
          </a:p>
        </p:txBody>
      </p:sp>
    </p:spTree>
    <p:extLst>
      <p:ext uri="{BB962C8B-B14F-4D97-AF65-F5344CB8AC3E}">
        <p14:creationId xmlns:p14="http://schemas.microsoft.com/office/powerpoint/2010/main" val="119580332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itre_2">
    <p:spTree>
      <p:nvGrpSpPr>
        <p:cNvPr id="1" name=""/>
        <p:cNvGrpSpPr/>
        <p:nvPr/>
      </p:nvGrpSpPr>
      <p:grpSpPr>
        <a:xfrm>
          <a:off x="0" y="0"/>
          <a:ext cx="0" cy="0"/>
          <a:chOff x="0" y="0"/>
          <a:chExt cx="0" cy="0"/>
        </a:xfrm>
      </p:grpSpPr>
      <p:pic>
        <p:nvPicPr>
          <p:cNvPr id="8" name="Image 7" descr="Une image contenant ciel nocturne&#10;&#10;Description générée automatiquement">
            <a:extLst>
              <a:ext uri="{FF2B5EF4-FFF2-40B4-BE49-F238E27FC236}">
                <a16:creationId xmlns:a16="http://schemas.microsoft.com/office/drawing/2014/main" id="{17372BB7-5DCC-C24C-9C40-84ECDBF02E07}"/>
              </a:ext>
            </a:extLst>
          </p:cNvPr>
          <p:cNvPicPr>
            <a:picLocks noChangeAspect="1"/>
          </p:cNvPicPr>
          <p:nvPr userDrawn="1"/>
        </p:nvPicPr>
        <p:blipFill rotWithShape="1">
          <a:blip r:embed="rId2"/>
          <a:srcRect l="41797" r="36175"/>
          <a:stretch/>
        </p:blipFill>
        <p:spPr>
          <a:xfrm>
            <a:off x="6761621" y="-388882"/>
            <a:ext cx="2382381" cy="8111492"/>
          </a:xfrm>
          <a:prstGeom prst="rect">
            <a:avLst/>
          </a:prstGeom>
        </p:spPr>
      </p:pic>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19870"/>
            <a:ext cx="3257550" cy="5948363"/>
          </a:xfrm>
        </p:spPr>
        <p:txBody>
          <a:bodyPr/>
          <a:lstStyle>
            <a:lvl1pPr>
              <a:defRPr sz="49598">
                <a:ln w="19050">
                  <a:solidFill>
                    <a:schemeClr val="tx1"/>
                  </a:solidFill>
                </a:ln>
                <a:noFill/>
              </a:defRPr>
            </a:lvl1pPr>
          </a:lstStyle>
          <a:p>
            <a:pPr lvl="0"/>
            <a:r>
              <a:rPr lang="fr-FR"/>
              <a:t>2</a:t>
            </a:r>
          </a:p>
        </p:txBody>
      </p:sp>
    </p:spTree>
    <p:extLst>
      <p:ext uri="{BB962C8B-B14F-4D97-AF65-F5344CB8AC3E}">
        <p14:creationId xmlns:p14="http://schemas.microsoft.com/office/powerpoint/2010/main" val="115879938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pitre_3">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D120733-4BED-7B4B-B857-21C1168E2D8A}"/>
              </a:ext>
            </a:extLst>
          </p:cNvPr>
          <p:cNvPicPr>
            <a:picLocks noChangeAspect="1"/>
          </p:cNvPicPr>
          <p:nvPr userDrawn="1"/>
        </p:nvPicPr>
        <p:blipFill rotWithShape="1">
          <a:blip r:embed="rId2"/>
          <a:srcRect l="34453" t="34892" r="41503" b="24093"/>
          <a:stretch/>
        </p:blipFill>
        <p:spPr>
          <a:xfrm>
            <a:off x="6612126" y="1208692"/>
            <a:ext cx="2531874" cy="3239183"/>
          </a:xfrm>
          <a:prstGeom prst="rect">
            <a:avLst/>
          </a:prstGeom>
        </p:spPr>
      </p:pic>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19870"/>
            <a:ext cx="3257550" cy="5948363"/>
          </a:xfrm>
        </p:spPr>
        <p:txBody>
          <a:bodyPr/>
          <a:lstStyle>
            <a:lvl1pPr>
              <a:defRPr sz="49598">
                <a:ln w="19050">
                  <a:solidFill>
                    <a:schemeClr val="tx1"/>
                  </a:solidFill>
                </a:ln>
                <a:noFill/>
              </a:defRPr>
            </a:lvl1pPr>
          </a:lstStyle>
          <a:p>
            <a:pPr lvl="0"/>
            <a:r>
              <a:rPr lang="fr-FR"/>
              <a:t>3</a:t>
            </a:r>
          </a:p>
        </p:txBody>
      </p:sp>
    </p:spTree>
    <p:extLst>
      <p:ext uri="{BB962C8B-B14F-4D97-AF65-F5344CB8AC3E}">
        <p14:creationId xmlns:p14="http://schemas.microsoft.com/office/powerpoint/2010/main" val="12215686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pitre_4">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F12C7FB-BC2D-204B-8991-021BFB5B5664}"/>
              </a:ext>
            </a:extLst>
          </p:cNvPr>
          <p:cNvPicPr>
            <a:picLocks noChangeAspect="1"/>
          </p:cNvPicPr>
          <p:nvPr userDrawn="1"/>
        </p:nvPicPr>
        <p:blipFill rotWithShape="1">
          <a:blip r:embed="rId2"/>
          <a:srcRect l="38263" t="27926" r="38249" b="32352"/>
          <a:stretch/>
        </p:blipFill>
        <p:spPr>
          <a:xfrm>
            <a:off x="6589986" y="1261274"/>
            <a:ext cx="2554014" cy="3239353"/>
          </a:xfrm>
          <a:prstGeom prst="rect">
            <a:avLst/>
          </a:prstGeom>
        </p:spPr>
      </p:pic>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19870"/>
            <a:ext cx="3257550" cy="5948363"/>
          </a:xfrm>
        </p:spPr>
        <p:txBody>
          <a:bodyPr/>
          <a:lstStyle>
            <a:lvl1pPr>
              <a:defRPr sz="49598">
                <a:ln w="19050">
                  <a:solidFill>
                    <a:schemeClr val="tx1"/>
                  </a:solidFill>
                </a:ln>
                <a:noFill/>
              </a:defRPr>
            </a:lvl1pPr>
          </a:lstStyle>
          <a:p>
            <a:pPr lvl="0"/>
            <a:r>
              <a:rPr lang="fr-FR"/>
              <a:t>4</a:t>
            </a:r>
          </a:p>
        </p:txBody>
      </p:sp>
    </p:spTree>
    <p:extLst>
      <p:ext uri="{BB962C8B-B14F-4D97-AF65-F5344CB8AC3E}">
        <p14:creationId xmlns:p14="http://schemas.microsoft.com/office/powerpoint/2010/main" val="221478707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pitre_5">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1073954-1235-454B-9C19-7C23213C35B0}"/>
              </a:ext>
            </a:extLst>
          </p:cNvPr>
          <p:cNvPicPr>
            <a:picLocks noChangeAspect="1"/>
          </p:cNvPicPr>
          <p:nvPr userDrawn="1"/>
        </p:nvPicPr>
        <p:blipFill rotWithShape="1">
          <a:blip r:embed="rId2"/>
          <a:srcRect l="12826" t="11271" r="27089" b="30850"/>
          <a:stretch/>
        </p:blipFill>
        <p:spPr>
          <a:xfrm>
            <a:off x="5707117" y="1664704"/>
            <a:ext cx="3436884" cy="2483024"/>
          </a:xfrm>
          <a:prstGeom prst="rect">
            <a:avLst/>
          </a:prstGeom>
        </p:spPr>
      </p:pic>
      <p:sp>
        <p:nvSpPr>
          <p:cNvPr id="7" name="Espace réservé du texte 5">
            <a:extLst>
              <a:ext uri="{FF2B5EF4-FFF2-40B4-BE49-F238E27FC236}">
                <a16:creationId xmlns:a16="http://schemas.microsoft.com/office/drawing/2014/main" id="{B82B742B-D3ED-2149-87A4-5EDF7084E87A}"/>
              </a:ext>
            </a:extLst>
          </p:cNvPr>
          <p:cNvSpPr>
            <a:spLocks noGrp="1"/>
          </p:cNvSpPr>
          <p:nvPr>
            <p:ph type="body" sz="quarter" idx="11" hasCustomPrompt="1"/>
          </p:nvPr>
        </p:nvSpPr>
        <p:spPr>
          <a:xfrm>
            <a:off x="5581377" y="2"/>
            <a:ext cx="3257550" cy="5948363"/>
          </a:xfrm>
        </p:spPr>
        <p:txBody>
          <a:bodyPr/>
          <a:lstStyle>
            <a:lvl1pPr>
              <a:defRPr sz="49598">
                <a:ln w="19050">
                  <a:solidFill>
                    <a:schemeClr val="tx1"/>
                  </a:solidFill>
                </a:ln>
                <a:noFill/>
              </a:defRPr>
            </a:lvl1pPr>
          </a:lstStyle>
          <a:p>
            <a:pPr lvl="0"/>
            <a:r>
              <a:rPr lang="fr-FR"/>
              <a:t>5</a:t>
            </a:r>
          </a:p>
        </p:txBody>
      </p:sp>
    </p:spTree>
    <p:extLst>
      <p:ext uri="{BB962C8B-B14F-4D97-AF65-F5344CB8AC3E}">
        <p14:creationId xmlns:p14="http://schemas.microsoft.com/office/powerpoint/2010/main" val="81080559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pitre_6">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FE8E651-129F-C343-B2B1-12BB92873BE5}"/>
              </a:ext>
            </a:extLst>
          </p:cNvPr>
          <p:cNvPicPr>
            <a:picLocks noChangeAspect="1"/>
          </p:cNvPicPr>
          <p:nvPr userDrawn="1"/>
        </p:nvPicPr>
        <p:blipFill rotWithShape="1">
          <a:blip r:embed="rId2"/>
          <a:srcRect l="28138" t="21248" r="40896" b="27716"/>
          <a:stretch/>
        </p:blipFill>
        <p:spPr>
          <a:xfrm>
            <a:off x="6768663" y="1533704"/>
            <a:ext cx="2375338" cy="2936154"/>
          </a:xfrm>
          <a:prstGeom prst="rect">
            <a:avLst/>
          </a:prstGeom>
        </p:spPr>
      </p:pic>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19870"/>
            <a:ext cx="3257550" cy="5948363"/>
          </a:xfrm>
        </p:spPr>
        <p:txBody>
          <a:bodyPr/>
          <a:lstStyle>
            <a:lvl1pPr>
              <a:defRPr sz="49598">
                <a:ln w="19050">
                  <a:solidFill>
                    <a:schemeClr val="tx1"/>
                  </a:solidFill>
                </a:ln>
                <a:noFill/>
              </a:defRPr>
            </a:lvl1pPr>
          </a:lstStyle>
          <a:p>
            <a:pPr lvl="0"/>
            <a:r>
              <a:rPr lang="fr-FR"/>
              <a:t>6</a:t>
            </a:r>
          </a:p>
        </p:txBody>
      </p:sp>
    </p:spTree>
    <p:extLst>
      <p:ext uri="{BB962C8B-B14F-4D97-AF65-F5344CB8AC3E}">
        <p14:creationId xmlns:p14="http://schemas.microsoft.com/office/powerpoint/2010/main" val="206049140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pitre_7">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61B522B-736A-C34B-B002-AD478F1E5C2E}"/>
              </a:ext>
            </a:extLst>
          </p:cNvPr>
          <p:cNvPicPr>
            <a:picLocks noChangeAspect="1"/>
          </p:cNvPicPr>
          <p:nvPr userDrawn="1"/>
        </p:nvPicPr>
        <p:blipFill rotWithShape="1">
          <a:blip r:embed="rId2"/>
          <a:srcRect l="31306" t="31045" r="40097" b="26623"/>
          <a:stretch/>
        </p:blipFill>
        <p:spPr>
          <a:xfrm>
            <a:off x="6169573" y="1450793"/>
            <a:ext cx="2974428" cy="3302307"/>
          </a:xfrm>
          <a:prstGeom prst="rect">
            <a:avLst/>
          </a:prstGeom>
        </p:spPr>
      </p:pic>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
            <a:ext cx="3257550" cy="5948363"/>
          </a:xfrm>
        </p:spPr>
        <p:txBody>
          <a:bodyPr/>
          <a:lstStyle>
            <a:lvl1pPr>
              <a:defRPr sz="49598">
                <a:ln w="19050">
                  <a:solidFill>
                    <a:schemeClr val="tx1"/>
                  </a:solidFill>
                </a:ln>
                <a:noFill/>
              </a:defRPr>
            </a:lvl1pPr>
          </a:lstStyle>
          <a:p>
            <a:pPr lvl="0"/>
            <a:r>
              <a:rPr lang="fr-FR"/>
              <a:t>7</a:t>
            </a:r>
          </a:p>
        </p:txBody>
      </p:sp>
    </p:spTree>
    <p:extLst>
      <p:ext uri="{BB962C8B-B14F-4D97-AF65-F5344CB8AC3E}">
        <p14:creationId xmlns:p14="http://schemas.microsoft.com/office/powerpoint/2010/main" val="18676060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79B241-E08E-A948-BAA3-FC0D1BFEDFAC}"/>
              </a:ext>
            </a:extLst>
          </p:cNvPr>
          <p:cNvSpPr/>
          <p:nvPr userDrawn="1"/>
        </p:nvSpPr>
        <p:spPr>
          <a:xfrm>
            <a:off x="8621926" y="1"/>
            <a:ext cx="522074"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dirty="0">
              <a:solidFill>
                <a:srgbClr val="FFFFFF"/>
              </a:solidFill>
              <a:latin typeface="Calibri" panose="020F0502020204030204"/>
            </a:endParaRPr>
          </a:p>
        </p:txBody>
      </p:sp>
      <p:cxnSp>
        <p:nvCxnSpPr>
          <p:cNvPr id="4" name="Connecteur droit 3">
            <a:extLst>
              <a:ext uri="{FF2B5EF4-FFF2-40B4-BE49-F238E27FC236}">
                <a16:creationId xmlns:a16="http://schemas.microsoft.com/office/drawing/2014/main" id="{AA100F0F-4E63-0C48-B294-7A8EADDC29CE}"/>
              </a:ext>
            </a:extLst>
          </p:cNvPr>
          <p:cNvCxnSpPr>
            <a:cxnSpLocks/>
          </p:cNvCxnSpPr>
          <p:nvPr userDrawn="1"/>
        </p:nvCxnSpPr>
        <p:spPr>
          <a:xfrm>
            <a:off x="751200" y="1800428"/>
            <a:ext cx="4271786" cy="0"/>
          </a:xfrm>
          <a:prstGeom prst="line">
            <a:avLst/>
          </a:prstGeom>
          <a:ln w="25400">
            <a:solidFill>
              <a:srgbClr val="195DAD"/>
            </a:solidFill>
          </a:ln>
        </p:spPr>
        <p:style>
          <a:lnRef idx="1">
            <a:schemeClr val="accent1"/>
          </a:lnRef>
          <a:fillRef idx="0">
            <a:schemeClr val="accent1"/>
          </a:fillRef>
          <a:effectRef idx="0">
            <a:schemeClr val="accent1"/>
          </a:effectRef>
          <a:fontRef idx="minor">
            <a:schemeClr val="tx1"/>
          </a:fontRef>
        </p:style>
      </p:cxnSp>
      <p:sp>
        <p:nvSpPr>
          <p:cNvPr id="7" name="Espace réservé du texte 14">
            <a:extLst>
              <a:ext uri="{FF2B5EF4-FFF2-40B4-BE49-F238E27FC236}">
                <a16:creationId xmlns:a16="http://schemas.microsoft.com/office/drawing/2014/main" id="{F5A14D41-8D66-B140-A488-9E218A17C3D6}"/>
              </a:ext>
            </a:extLst>
          </p:cNvPr>
          <p:cNvSpPr>
            <a:spLocks noGrp="1"/>
          </p:cNvSpPr>
          <p:nvPr>
            <p:ph type="body" sz="quarter" idx="10" hasCustomPrompt="1"/>
          </p:nvPr>
        </p:nvSpPr>
        <p:spPr>
          <a:xfrm>
            <a:off x="522500" y="1158404"/>
            <a:ext cx="4687887" cy="662778"/>
          </a:xfrm>
        </p:spPr>
        <p:txBody>
          <a:bodyPr/>
          <a:lstStyle>
            <a:lvl1pPr algn="ctr">
              <a:defRPr sz="4400"/>
            </a:lvl1pPr>
          </a:lstStyle>
          <a:p>
            <a:pPr lvl="0"/>
            <a:r>
              <a:rPr lang="fr-FR"/>
              <a:t>TITRE DE L’ÉTUDE</a:t>
            </a:r>
          </a:p>
        </p:txBody>
      </p:sp>
      <p:sp>
        <p:nvSpPr>
          <p:cNvPr id="10" name="Espace réservé du texte 22">
            <a:extLst>
              <a:ext uri="{FF2B5EF4-FFF2-40B4-BE49-F238E27FC236}">
                <a16:creationId xmlns:a16="http://schemas.microsoft.com/office/drawing/2014/main" id="{CF67CD15-3E16-4246-9C0E-96BC4FB1CDE1}"/>
              </a:ext>
            </a:extLst>
          </p:cNvPr>
          <p:cNvSpPr>
            <a:spLocks noGrp="1"/>
          </p:cNvSpPr>
          <p:nvPr>
            <p:ph type="body" sz="quarter" idx="14" hasCustomPrompt="1"/>
          </p:nvPr>
        </p:nvSpPr>
        <p:spPr>
          <a:xfrm>
            <a:off x="709421" y="4084809"/>
            <a:ext cx="1827213" cy="211551"/>
          </a:xfrm>
        </p:spPr>
        <p:txBody>
          <a:bodyPr/>
          <a:lstStyle>
            <a:lvl1pPr>
              <a:defRPr sz="1050" b="1" i="0">
                <a:latin typeface="Century Gothic" panose="020B0502020202020204" pitchFamily="34" charset="0"/>
              </a:defRPr>
            </a:lvl1pPr>
            <a:lvl2pPr marL="0" indent="0">
              <a:lnSpc>
                <a:spcPct val="100000"/>
              </a:lnSpc>
              <a:buNone/>
              <a:defRPr/>
            </a:lvl2pPr>
          </a:lstStyle>
          <a:p>
            <a:pPr lvl="0"/>
            <a:r>
              <a:rPr lang="fr-FR"/>
              <a:t>Vos contacts :</a:t>
            </a:r>
            <a:endParaRPr lang="fr-FR" sz="900" b="1">
              <a:solidFill>
                <a:sysClr val="windowText" lastClr="000000"/>
              </a:solidFill>
              <a:latin typeface="Century Gothic" panose="020B0502020202020204" pitchFamily="34" charset="0"/>
            </a:endParaRPr>
          </a:p>
        </p:txBody>
      </p:sp>
      <p:sp>
        <p:nvSpPr>
          <p:cNvPr id="11" name="Espace réservé du texte 30">
            <a:extLst>
              <a:ext uri="{FF2B5EF4-FFF2-40B4-BE49-F238E27FC236}">
                <a16:creationId xmlns:a16="http://schemas.microsoft.com/office/drawing/2014/main" id="{2A078F93-8A85-3449-965E-97C715FC8872}"/>
              </a:ext>
            </a:extLst>
          </p:cNvPr>
          <p:cNvSpPr>
            <a:spLocks noGrp="1"/>
          </p:cNvSpPr>
          <p:nvPr>
            <p:ph type="body" sz="quarter" idx="17" hasCustomPrompt="1"/>
          </p:nvPr>
        </p:nvSpPr>
        <p:spPr>
          <a:xfrm>
            <a:off x="709421" y="4296360"/>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Prénom / Nom</a:t>
            </a:r>
          </a:p>
        </p:txBody>
      </p:sp>
      <p:sp>
        <p:nvSpPr>
          <p:cNvPr id="12" name="Espace réservé du texte 30">
            <a:extLst>
              <a:ext uri="{FF2B5EF4-FFF2-40B4-BE49-F238E27FC236}">
                <a16:creationId xmlns:a16="http://schemas.microsoft.com/office/drawing/2014/main" id="{4E33E700-DBF5-4043-9B09-ECA41B3B5067}"/>
              </a:ext>
            </a:extLst>
          </p:cNvPr>
          <p:cNvSpPr>
            <a:spLocks noGrp="1"/>
          </p:cNvSpPr>
          <p:nvPr>
            <p:ph type="body" sz="quarter" idx="18" hasCustomPrompt="1"/>
          </p:nvPr>
        </p:nvSpPr>
        <p:spPr>
          <a:xfrm>
            <a:off x="709421" y="4523415"/>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Pôle département</a:t>
            </a:r>
          </a:p>
        </p:txBody>
      </p:sp>
      <p:sp>
        <p:nvSpPr>
          <p:cNvPr id="13" name="Espace réservé du texte 30">
            <a:extLst>
              <a:ext uri="{FF2B5EF4-FFF2-40B4-BE49-F238E27FC236}">
                <a16:creationId xmlns:a16="http://schemas.microsoft.com/office/drawing/2014/main" id="{C82568DE-F25B-F54B-A94F-FEE8B7A137B2}"/>
              </a:ext>
            </a:extLst>
          </p:cNvPr>
          <p:cNvSpPr>
            <a:spLocks noGrp="1"/>
          </p:cNvSpPr>
          <p:nvPr>
            <p:ph type="body" sz="quarter" idx="19" hasCustomPrompt="1"/>
          </p:nvPr>
        </p:nvSpPr>
        <p:spPr>
          <a:xfrm>
            <a:off x="709421" y="4751323"/>
            <a:ext cx="1484312" cy="203179"/>
          </a:xfrm>
        </p:spPr>
        <p:txBody>
          <a:bodyPr anchor="ctr"/>
          <a:lstStyle>
            <a:lvl1pPr>
              <a:defRPr sz="800" b="0" i="0">
                <a:latin typeface="Century Gothic" panose="020B0502020202020204" pitchFamily="34" charset="0"/>
              </a:defRPr>
            </a:lvl1pPr>
            <a:lvl2pPr>
              <a:defRPr sz="400" b="0" i="0">
                <a:latin typeface="Century Gothic" panose="020B0502020202020204" pitchFamily="34" charset="0"/>
              </a:defRPr>
            </a:lvl2pPr>
            <a:lvl3pPr>
              <a:defRPr sz="300" b="0" i="0">
                <a:latin typeface="Century Gothic" panose="020B0502020202020204" pitchFamily="34" charset="0"/>
              </a:defRPr>
            </a:lvl3pPr>
            <a:lvl4pPr>
              <a:defRPr sz="300" b="0" i="0">
                <a:latin typeface="Century Gothic" panose="020B0502020202020204" pitchFamily="34" charset="0"/>
              </a:defRPr>
            </a:lvl4pPr>
            <a:lvl5pPr>
              <a:defRPr sz="300" b="0" i="0">
                <a:latin typeface="Century Gothic" panose="020B0502020202020204" pitchFamily="34" charset="0"/>
              </a:defRPr>
            </a:lvl5pPr>
          </a:lstStyle>
          <a:p>
            <a:pPr lvl="0"/>
            <a:r>
              <a:rPr lang="fr-FR"/>
              <a:t>Téléphone / mail</a:t>
            </a:r>
          </a:p>
        </p:txBody>
      </p:sp>
      <p:sp>
        <p:nvSpPr>
          <p:cNvPr id="14" name="Espace réservé du texte 18">
            <a:extLst>
              <a:ext uri="{FF2B5EF4-FFF2-40B4-BE49-F238E27FC236}">
                <a16:creationId xmlns:a16="http://schemas.microsoft.com/office/drawing/2014/main" id="{C9EDDB63-963C-C14E-AEF9-8A5240660D69}"/>
              </a:ext>
            </a:extLst>
          </p:cNvPr>
          <p:cNvSpPr>
            <a:spLocks noGrp="1"/>
          </p:cNvSpPr>
          <p:nvPr>
            <p:ph type="body" sz="quarter" idx="11" hasCustomPrompt="1"/>
          </p:nvPr>
        </p:nvSpPr>
        <p:spPr>
          <a:xfrm>
            <a:off x="6884602" y="4769209"/>
            <a:ext cx="1702522" cy="210773"/>
          </a:xfrm>
        </p:spPr>
        <p:txBody>
          <a:bodyPr/>
          <a:lstStyle>
            <a:lvl1pPr>
              <a:defRPr sz="1000">
                <a:solidFill>
                  <a:schemeClr val="tx1"/>
                </a:solidFill>
              </a:defRPr>
            </a:lvl1pPr>
            <a:lvl2pPr>
              <a:defRPr sz="600"/>
            </a:lvl2pPr>
            <a:lvl3pPr>
              <a:defRPr sz="500"/>
            </a:lvl3pPr>
            <a:lvl4pPr>
              <a:defRPr sz="500"/>
            </a:lvl4pPr>
            <a:lvl5pPr>
              <a:defRPr sz="500"/>
            </a:lvl5pPr>
          </a:lstStyle>
          <a:p>
            <a:r>
              <a:rPr lang="fr-FR" sz="1000"/>
              <a:t>Mois Année / Étude N°XX </a:t>
            </a:r>
          </a:p>
        </p:txBody>
      </p:sp>
      <p:pic>
        <p:nvPicPr>
          <p:cNvPr id="15" name="Image 14">
            <a:extLst>
              <a:ext uri="{FF2B5EF4-FFF2-40B4-BE49-F238E27FC236}">
                <a16:creationId xmlns:a16="http://schemas.microsoft.com/office/drawing/2014/main" id="{164AA422-F8FC-46AC-9A36-CC9429FC0A6F}"/>
              </a:ext>
            </a:extLst>
          </p:cNvPr>
          <p:cNvPicPr>
            <a:picLocks noChangeAspect="1"/>
          </p:cNvPicPr>
          <p:nvPr userDrawn="1"/>
        </p:nvPicPr>
        <p:blipFill>
          <a:blip r:embed="rId2"/>
          <a:stretch>
            <a:fillRect/>
          </a:stretch>
        </p:blipFill>
        <p:spPr>
          <a:xfrm rot="16200000">
            <a:off x="6694605" y="1988405"/>
            <a:ext cx="3479842" cy="1339245"/>
          </a:xfrm>
          <a:prstGeom prst="rect">
            <a:avLst/>
          </a:prstGeom>
        </p:spPr>
      </p:pic>
      <p:sp>
        <p:nvSpPr>
          <p:cNvPr id="16" name="Espace réservé pour une image  20">
            <a:extLst>
              <a:ext uri="{FF2B5EF4-FFF2-40B4-BE49-F238E27FC236}">
                <a16:creationId xmlns:a16="http://schemas.microsoft.com/office/drawing/2014/main" id="{DD123329-10A2-4100-95DC-062052ADB069}"/>
              </a:ext>
            </a:extLst>
          </p:cNvPr>
          <p:cNvSpPr>
            <a:spLocks noGrp="1"/>
          </p:cNvSpPr>
          <p:nvPr>
            <p:ph type="pic" sz="quarter" idx="20" hasCustomPrompt="1"/>
          </p:nvPr>
        </p:nvSpPr>
        <p:spPr>
          <a:xfrm>
            <a:off x="751200" y="2550846"/>
            <a:ext cx="1955800" cy="630238"/>
          </a:xfrm>
          <a:ln w="12700">
            <a:noFill/>
          </a:ln>
        </p:spPr>
        <p:txBody>
          <a:bodyPr anchor="ctr"/>
          <a:lstStyle>
            <a:lvl1pPr algn="ctr">
              <a:defRPr>
                <a:ln>
                  <a:noFill/>
                </a:ln>
              </a:defRPr>
            </a:lvl1pPr>
          </a:lstStyle>
          <a:p>
            <a:r>
              <a:rPr lang="fr-FR" dirty="0"/>
              <a:t>LOGO CLIENT</a:t>
            </a:r>
          </a:p>
        </p:txBody>
      </p:sp>
    </p:spTree>
    <p:extLst>
      <p:ext uri="{BB962C8B-B14F-4D97-AF65-F5344CB8AC3E}">
        <p14:creationId xmlns:p14="http://schemas.microsoft.com/office/powerpoint/2010/main" val="309046373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pitre_8">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795D0BA-6750-DF4A-B4F7-3811C08460DB}"/>
              </a:ext>
            </a:extLst>
          </p:cNvPr>
          <p:cNvPicPr>
            <a:picLocks noChangeAspect="1"/>
          </p:cNvPicPr>
          <p:nvPr userDrawn="1"/>
        </p:nvPicPr>
        <p:blipFill rotWithShape="1">
          <a:blip r:embed="rId2"/>
          <a:srcRect l="28367" t="12571" r="27918" b="28339"/>
          <a:stretch/>
        </p:blipFill>
        <p:spPr>
          <a:xfrm>
            <a:off x="6768663" y="1922175"/>
            <a:ext cx="2375338" cy="2408089"/>
          </a:xfrm>
          <a:prstGeom prst="rect">
            <a:avLst/>
          </a:prstGeom>
        </p:spPr>
      </p:pic>
      <p:sp>
        <p:nvSpPr>
          <p:cNvPr id="6" name="Espace réservé du texte 5">
            <a:extLst>
              <a:ext uri="{FF2B5EF4-FFF2-40B4-BE49-F238E27FC236}">
                <a16:creationId xmlns:a16="http://schemas.microsoft.com/office/drawing/2014/main" id="{42CA1367-D478-B74A-BB79-5C4A1B3B4794}"/>
              </a:ext>
            </a:extLst>
          </p:cNvPr>
          <p:cNvSpPr>
            <a:spLocks noGrp="1"/>
          </p:cNvSpPr>
          <p:nvPr>
            <p:ph type="body" sz="quarter" idx="11" hasCustomPrompt="1"/>
          </p:nvPr>
        </p:nvSpPr>
        <p:spPr>
          <a:xfrm>
            <a:off x="5581377" y="2"/>
            <a:ext cx="3257550" cy="5948363"/>
          </a:xfrm>
        </p:spPr>
        <p:txBody>
          <a:bodyPr/>
          <a:lstStyle>
            <a:lvl1pPr>
              <a:defRPr sz="49598">
                <a:ln w="19050">
                  <a:solidFill>
                    <a:schemeClr val="tx1"/>
                  </a:solidFill>
                </a:ln>
                <a:noFill/>
              </a:defRPr>
            </a:lvl1pPr>
          </a:lstStyle>
          <a:p>
            <a:pPr lvl="0"/>
            <a:r>
              <a:rPr lang="fr-FR"/>
              <a:t>8</a:t>
            </a:r>
          </a:p>
        </p:txBody>
      </p:sp>
    </p:spTree>
    <p:extLst>
      <p:ext uri="{BB962C8B-B14F-4D97-AF65-F5344CB8AC3E}">
        <p14:creationId xmlns:p14="http://schemas.microsoft.com/office/powerpoint/2010/main" val="420754971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VIDE_bandeble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D34E1-A79F-1743-A225-7B974A24C0AD}"/>
              </a:ext>
            </a:extLst>
          </p:cNvPr>
          <p:cNvSpPr>
            <a:spLocks noGrp="1"/>
          </p:cNvSpPr>
          <p:nvPr>
            <p:ph type="title" hasCustomPrompt="1"/>
          </p:nvPr>
        </p:nvSpPr>
        <p:spPr>
          <a:xfrm>
            <a:off x="784867" y="434616"/>
            <a:ext cx="7379420" cy="278808"/>
          </a:xfrm>
          <a:prstGeom prst="rect">
            <a:avLst/>
          </a:prstGeom>
        </p:spPr>
        <p:txBody>
          <a:bodyPr/>
          <a:lstStyle>
            <a:lvl1pPr>
              <a:defRPr sz="2000"/>
            </a:lvl1pPr>
          </a:lstStyle>
          <a:p>
            <a:r>
              <a:rPr lang="en-GB"/>
              <a:t>Titre </a:t>
            </a:r>
            <a:r>
              <a:rPr lang="fr-FR" noProof="0"/>
              <a:t>en</a:t>
            </a:r>
            <a:r>
              <a:rPr lang="en-GB"/>
              <a:t> Century Gothic Bold bas de </a:t>
            </a:r>
            <a:r>
              <a:rPr lang="en-GB" err="1"/>
              <a:t>casse</a:t>
            </a:r>
            <a:endParaRPr lang="fr-FR"/>
          </a:p>
        </p:txBody>
      </p:sp>
      <p:sp>
        <p:nvSpPr>
          <p:cNvPr id="3" name="Rectangle 2">
            <a:extLst>
              <a:ext uri="{FF2B5EF4-FFF2-40B4-BE49-F238E27FC236}">
                <a16:creationId xmlns:a16="http://schemas.microsoft.com/office/drawing/2014/main" id="{756962E1-59D5-6E46-A912-8AED4AEA08A0}"/>
              </a:ext>
            </a:extLst>
          </p:cNvPr>
          <p:cNvSpPr/>
          <p:nvPr userDrawn="1"/>
        </p:nvSpPr>
        <p:spPr bwMode="auto">
          <a:xfrm flipV="1">
            <a:off x="1" y="539533"/>
            <a:ext cx="702543"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783"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Osaka" charset="0"/>
              <a:cs typeface="Osaka" charset="0"/>
            </a:endParaRPr>
          </a:p>
        </p:txBody>
      </p:sp>
      <p:sp>
        <p:nvSpPr>
          <p:cNvPr id="6" name="Espace réservé du texte 5">
            <a:extLst>
              <a:ext uri="{FF2B5EF4-FFF2-40B4-BE49-F238E27FC236}">
                <a16:creationId xmlns:a16="http://schemas.microsoft.com/office/drawing/2014/main" id="{4C674F99-89E2-9D4E-B533-B1051BC45640}"/>
              </a:ext>
            </a:extLst>
          </p:cNvPr>
          <p:cNvSpPr>
            <a:spLocks noGrp="1"/>
          </p:cNvSpPr>
          <p:nvPr>
            <p:ph type="body" sz="quarter" idx="10" hasCustomPrompt="1"/>
          </p:nvPr>
        </p:nvSpPr>
        <p:spPr>
          <a:xfrm>
            <a:off x="784866" y="746082"/>
            <a:ext cx="6580188" cy="315912"/>
          </a:xfrm>
        </p:spPr>
        <p:txBody>
          <a:bodyPr/>
          <a:lstStyle>
            <a:lvl1pPr>
              <a:defRPr sz="1600" b="0"/>
            </a:lvl1pPr>
          </a:lstStyle>
          <a:p>
            <a:pPr lvl="0"/>
            <a:r>
              <a:rPr lang="fr-FR"/>
              <a:t>Sous-titre en Century Gothic bas de casse</a:t>
            </a:r>
          </a:p>
        </p:txBody>
      </p:sp>
      <p:sp>
        <p:nvSpPr>
          <p:cNvPr id="7" name="Rectangle 6">
            <a:extLst>
              <a:ext uri="{FF2B5EF4-FFF2-40B4-BE49-F238E27FC236}">
                <a16:creationId xmlns:a16="http://schemas.microsoft.com/office/drawing/2014/main" id="{1AC85A61-632B-DE47-B359-7FE3B16F1874}"/>
              </a:ext>
            </a:extLst>
          </p:cNvPr>
          <p:cNvSpPr/>
          <p:nvPr userDrawn="1"/>
        </p:nvSpPr>
        <p:spPr>
          <a:xfrm>
            <a:off x="0" y="5097782"/>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 name="Espace réservé du numéro de diapositive 3">
            <a:extLst>
              <a:ext uri="{FF2B5EF4-FFF2-40B4-BE49-F238E27FC236}">
                <a16:creationId xmlns:a16="http://schemas.microsoft.com/office/drawing/2014/main" id="{68561CBF-818F-4145-892B-96F271CC9D15}"/>
              </a:ext>
            </a:extLst>
          </p:cNvPr>
          <p:cNvSpPr>
            <a:spLocks noGrp="1"/>
          </p:cNvSpPr>
          <p:nvPr>
            <p:ph type="sldNum" sz="quarter" idx="11"/>
          </p:nvPr>
        </p:nvSpPr>
        <p:spPr/>
        <p:txBody>
          <a:bodyPr/>
          <a:lstStyle/>
          <a:p>
            <a:fld id="{21995480-1601-7C4D-95DE-8DD54C94E8C4}" type="slidenum">
              <a:rPr lang="fr-FR" smtClean="0"/>
              <a:pPr/>
              <a:t>‹N°›</a:t>
            </a:fld>
            <a:endParaRPr lang="fr-FR" dirty="0"/>
          </a:p>
        </p:txBody>
      </p:sp>
      <p:pic>
        <p:nvPicPr>
          <p:cNvPr id="8" name="Image 7">
            <a:extLst>
              <a:ext uri="{FF2B5EF4-FFF2-40B4-BE49-F238E27FC236}">
                <a16:creationId xmlns:a16="http://schemas.microsoft.com/office/drawing/2014/main" id="{364BF29F-9B54-440B-894A-06CA41F73424}"/>
              </a:ext>
            </a:extLst>
          </p:cNvPr>
          <p:cNvPicPr>
            <a:picLocks noChangeAspect="1"/>
          </p:cNvPicPr>
          <p:nvPr userDrawn="1"/>
        </p:nvPicPr>
        <p:blipFill>
          <a:blip r:embed="rId2"/>
          <a:stretch>
            <a:fillRect/>
          </a:stretch>
        </p:blipFill>
        <p:spPr>
          <a:xfrm>
            <a:off x="220237" y="4857058"/>
            <a:ext cx="262074" cy="166193"/>
          </a:xfrm>
          <a:prstGeom prst="rect">
            <a:avLst/>
          </a:prstGeom>
        </p:spPr>
      </p:pic>
    </p:spTree>
    <p:extLst>
      <p:ext uri="{BB962C8B-B14F-4D97-AF65-F5344CB8AC3E}">
        <p14:creationId xmlns:p14="http://schemas.microsoft.com/office/powerpoint/2010/main" val="231426516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tercalaire_1">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56F2EC8-DE29-0444-9B3D-CAF0F0B2FA33}"/>
              </a:ext>
            </a:extLst>
          </p:cNvPr>
          <p:cNvPicPr>
            <a:picLocks noChangeAspect="1"/>
          </p:cNvPicPr>
          <p:nvPr userDrawn="1"/>
        </p:nvPicPr>
        <p:blipFill rotWithShape="1">
          <a:blip r:embed="rId2"/>
          <a:srcRect l="33905" t="18934" r="31281" b="35103"/>
          <a:stretch/>
        </p:blipFill>
        <p:spPr>
          <a:xfrm rot="21158450">
            <a:off x="5561574" y="1680116"/>
            <a:ext cx="3381880" cy="3348825"/>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6" name="Image 5">
            <a:extLst>
              <a:ext uri="{FF2B5EF4-FFF2-40B4-BE49-F238E27FC236}">
                <a16:creationId xmlns:a16="http://schemas.microsoft.com/office/drawing/2014/main" id="{483EA3AA-E817-F845-BB58-319B0D2339A9}"/>
              </a:ext>
            </a:extLst>
          </p:cNvPr>
          <p:cNvPicPr>
            <a:picLocks noChangeAspect="1"/>
          </p:cNvPicPr>
          <p:nvPr userDrawn="1"/>
        </p:nvPicPr>
        <p:blipFill rotWithShape="1">
          <a:blip r:embed="rId2"/>
          <a:srcRect l="33905" t="18934" r="31281" b="35103"/>
          <a:stretch/>
        </p:blipFill>
        <p:spPr>
          <a:xfrm>
            <a:off x="356839" y="189571"/>
            <a:ext cx="2263698" cy="2241572"/>
          </a:xfrm>
          <a:prstGeom prst="rect">
            <a:avLst/>
          </a:prstGeom>
        </p:spPr>
      </p:pic>
    </p:spTree>
    <p:extLst>
      <p:ext uri="{BB962C8B-B14F-4D97-AF65-F5344CB8AC3E}">
        <p14:creationId xmlns:p14="http://schemas.microsoft.com/office/powerpoint/2010/main" val="326990493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tercalaire_2">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5" name="Image 4" descr="Une image contenant ciel nocturne&#10;&#10;Description générée automatiquement">
            <a:extLst>
              <a:ext uri="{FF2B5EF4-FFF2-40B4-BE49-F238E27FC236}">
                <a16:creationId xmlns:a16="http://schemas.microsoft.com/office/drawing/2014/main" id="{501005E8-C85A-F140-AB0F-1EB278A62F70}"/>
              </a:ext>
            </a:extLst>
          </p:cNvPr>
          <p:cNvPicPr>
            <a:picLocks noChangeAspect="1"/>
          </p:cNvPicPr>
          <p:nvPr userDrawn="1"/>
        </p:nvPicPr>
        <p:blipFill rotWithShape="1">
          <a:blip r:embed="rId2"/>
          <a:srcRect l="41397" t="10886" r="28103" b="39563"/>
          <a:stretch/>
        </p:blipFill>
        <p:spPr>
          <a:xfrm>
            <a:off x="588579" y="168166"/>
            <a:ext cx="1902372" cy="2318016"/>
          </a:xfrm>
          <a:prstGeom prst="rect">
            <a:avLst/>
          </a:prstGeom>
        </p:spPr>
      </p:pic>
      <p:pic>
        <p:nvPicPr>
          <p:cNvPr id="6" name="Image 5" descr="Une image contenant ciel nocturne&#10;&#10;Description générée automatiquement">
            <a:extLst>
              <a:ext uri="{FF2B5EF4-FFF2-40B4-BE49-F238E27FC236}">
                <a16:creationId xmlns:a16="http://schemas.microsoft.com/office/drawing/2014/main" id="{58F12621-72CC-284A-A26D-0D95D82E671F}"/>
              </a:ext>
            </a:extLst>
          </p:cNvPr>
          <p:cNvPicPr>
            <a:picLocks noChangeAspect="1"/>
          </p:cNvPicPr>
          <p:nvPr userDrawn="1"/>
        </p:nvPicPr>
        <p:blipFill rotWithShape="1">
          <a:blip r:embed="rId2"/>
          <a:srcRect l="41397" t="10886" r="28103" b="39563"/>
          <a:stretch/>
        </p:blipFill>
        <p:spPr>
          <a:xfrm rot="1955692">
            <a:off x="6200758" y="1337434"/>
            <a:ext cx="3079784" cy="3752678"/>
          </a:xfrm>
          <a:prstGeom prst="rect">
            <a:avLst/>
          </a:prstGeom>
        </p:spPr>
      </p:pic>
    </p:spTree>
    <p:extLst>
      <p:ext uri="{BB962C8B-B14F-4D97-AF65-F5344CB8AC3E}">
        <p14:creationId xmlns:p14="http://schemas.microsoft.com/office/powerpoint/2010/main" val="134473864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tercalaire_3">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2D7068E-5239-9549-B2CB-ECFCC8F738B3}"/>
              </a:ext>
            </a:extLst>
          </p:cNvPr>
          <p:cNvPicPr>
            <a:picLocks noChangeAspect="1"/>
          </p:cNvPicPr>
          <p:nvPr userDrawn="1"/>
        </p:nvPicPr>
        <p:blipFill rotWithShape="1">
          <a:blip r:embed="rId2"/>
          <a:srcRect l="34454" t="34892" r="33118" b="24093"/>
          <a:stretch/>
        </p:blipFill>
        <p:spPr>
          <a:xfrm>
            <a:off x="5609675" y="1791626"/>
            <a:ext cx="3352800" cy="3180425"/>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9" name="Image 8">
            <a:extLst>
              <a:ext uri="{FF2B5EF4-FFF2-40B4-BE49-F238E27FC236}">
                <a16:creationId xmlns:a16="http://schemas.microsoft.com/office/drawing/2014/main" id="{8BFE5E08-9A75-874C-B5FB-6B115FF79F6F}"/>
              </a:ext>
            </a:extLst>
          </p:cNvPr>
          <p:cNvPicPr>
            <a:picLocks noChangeAspect="1"/>
          </p:cNvPicPr>
          <p:nvPr userDrawn="1"/>
        </p:nvPicPr>
        <p:blipFill rotWithShape="1">
          <a:blip r:embed="rId2"/>
          <a:srcRect l="34454" t="34892" r="33118" b="24093"/>
          <a:stretch/>
        </p:blipFill>
        <p:spPr>
          <a:xfrm>
            <a:off x="181526" y="253734"/>
            <a:ext cx="2443651" cy="2318017"/>
          </a:xfrm>
          <a:prstGeom prst="rect">
            <a:avLst/>
          </a:prstGeom>
        </p:spPr>
      </p:pic>
    </p:spTree>
    <p:extLst>
      <p:ext uri="{BB962C8B-B14F-4D97-AF65-F5344CB8AC3E}">
        <p14:creationId xmlns:p14="http://schemas.microsoft.com/office/powerpoint/2010/main" val="2716108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Intercalaire_3">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spTree>
    <p:extLst>
      <p:ext uri="{BB962C8B-B14F-4D97-AF65-F5344CB8AC3E}">
        <p14:creationId xmlns:p14="http://schemas.microsoft.com/office/powerpoint/2010/main" val="132809381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Intercalaire_3">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B99D0EE-5AB6-8643-A8AF-E19C867C1276}"/>
              </a:ext>
            </a:extLst>
          </p:cNvPr>
          <p:cNvPicPr>
            <a:picLocks noChangeAspect="1"/>
          </p:cNvPicPr>
          <p:nvPr userDrawn="1"/>
        </p:nvPicPr>
        <p:blipFill rotWithShape="1">
          <a:blip r:embed="rId2"/>
          <a:srcRect l="28138" t="21248" r="30895" b="27716"/>
          <a:stretch/>
        </p:blipFill>
        <p:spPr>
          <a:xfrm>
            <a:off x="5686098" y="1745696"/>
            <a:ext cx="3142484" cy="2936154"/>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6" name="Image 5">
            <a:extLst>
              <a:ext uri="{FF2B5EF4-FFF2-40B4-BE49-F238E27FC236}">
                <a16:creationId xmlns:a16="http://schemas.microsoft.com/office/drawing/2014/main" id="{F0F52D43-CD01-CA40-B0A5-96A5167F06CA}"/>
              </a:ext>
            </a:extLst>
          </p:cNvPr>
          <p:cNvPicPr>
            <a:picLocks noChangeAspect="1"/>
          </p:cNvPicPr>
          <p:nvPr userDrawn="1"/>
        </p:nvPicPr>
        <p:blipFill rotWithShape="1">
          <a:blip r:embed="rId2"/>
          <a:srcRect l="28138" t="21248" r="30895" b="27716"/>
          <a:stretch/>
        </p:blipFill>
        <p:spPr>
          <a:xfrm rot="20074815">
            <a:off x="547521" y="377279"/>
            <a:ext cx="2227212" cy="2080977"/>
          </a:xfrm>
          <a:prstGeom prst="rect">
            <a:avLst/>
          </a:prstGeom>
        </p:spPr>
      </p:pic>
    </p:spTree>
    <p:extLst>
      <p:ext uri="{BB962C8B-B14F-4D97-AF65-F5344CB8AC3E}">
        <p14:creationId xmlns:p14="http://schemas.microsoft.com/office/powerpoint/2010/main" val="297914790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Intercalaire_3">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BFCCD41-AC48-7543-B5C2-26F8F7A24D71}"/>
              </a:ext>
            </a:extLst>
          </p:cNvPr>
          <p:cNvPicPr>
            <a:picLocks noChangeAspect="1"/>
          </p:cNvPicPr>
          <p:nvPr userDrawn="1"/>
        </p:nvPicPr>
        <p:blipFill rotWithShape="1">
          <a:blip r:embed="rId2"/>
          <a:srcRect l="31307" t="31045" r="33074" b="26623"/>
          <a:stretch/>
        </p:blipFill>
        <p:spPr>
          <a:xfrm>
            <a:off x="5123739" y="1562620"/>
            <a:ext cx="3704842" cy="3302307"/>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9" name="Image 8">
            <a:extLst>
              <a:ext uri="{FF2B5EF4-FFF2-40B4-BE49-F238E27FC236}">
                <a16:creationId xmlns:a16="http://schemas.microsoft.com/office/drawing/2014/main" id="{242CF4FF-683A-B44B-AAFC-BE8B7A04E905}"/>
              </a:ext>
            </a:extLst>
          </p:cNvPr>
          <p:cNvPicPr>
            <a:picLocks noChangeAspect="1"/>
          </p:cNvPicPr>
          <p:nvPr userDrawn="1"/>
        </p:nvPicPr>
        <p:blipFill rotWithShape="1">
          <a:blip r:embed="rId2"/>
          <a:srcRect l="31307" t="31045" r="33074" b="26623"/>
          <a:stretch/>
        </p:blipFill>
        <p:spPr>
          <a:xfrm rot="14314434">
            <a:off x="332543" y="443299"/>
            <a:ext cx="2367509" cy="2110277"/>
          </a:xfrm>
          <a:prstGeom prst="rect">
            <a:avLst/>
          </a:prstGeom>
        </p:spPr>
      </p:pic>
    </p:spTree>
    <p:extLst>
      <p:ext uri="{BB962C8B-B14F-4D97-AF65-F5344CB8AC3E}">
        <p14:creationId xmlns:p14="http://schemas.microsoft.com/office/powerpoint/2010/main" val="175206957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Intercalaire_3">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265C22C-6E10-144F-B5DF-9902C55F016B}"/>
              </a:ext>
            </a:extLst>
          </p:cNvPr>
          <p:cNvPicPr>
            <a:picLocks noChangeAspect="1"/>
          </p:cNvPicPr>
          <p:nvPr userDrawn="1"/>
        </p:nvPicPr>
        <p:blipFill rotWithShape="1">
          <a:blip r:embed="rId2"/>
          <a:srcRect l="28367" t="12571" r="19552" b="28339"/>
          <a:stretch/>
        </p:blipFill>
        <p:spPr>
          <a:xfrm rot="19677421">
            <a:off x="5135725" y="1427890"/>
            <a:ext cx="3769200" cy="3207361"/>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9" name="Image 8">
            <a:extLst>
              <a:ext uri="{FF2B5EF4-FFF2-40B4-BE49-F238E27FC236}">
                <a16:creationId xmlns:a16="http://schemas.microsoft.com/office/drawing/2014/main" id="{1DB9A4C4-7BE3-004D-904B-EAA020A6C125}"/>
              </a:ext>
            </a:extLst>
          </p:cNvPr>
          <p:cNvPicPr>
            <a:picLocks noChangeAspect="1"/>
          </p:cNvPicPr>
          <p:nvPr userDrawn="1"/>
        </p:nvPicPr>
        <p:blipFill rotWithShape="1">
          <a:blip r:embed="rId2"/>
          <a:srcRect l="28367" t="12571" r="19552" b="28339"/>
          <a:stretch/>
        </p:blipFill>
        <p:spPr>
          <a:xfrm rot="666261">
            <a:off x="196508" y="437767"/>
            <a:ext cx="2413683" cy="2053898"/>
          </a:xfrm>
          <a:prstGeom prst="rect">
            <a:avLst/>
          </a:prstGeom>
        </p:spPr>
      </p:pic>
    </p:spTree>
    <p:extLst>
      <p:ext uri="{BB962C8B-B14F-4D97-AF65-F5344CB8AC3E}">
        <p14:creationId xmlns:p14="http://schemas.microsoft.com/office/powerpoint/2010/main" val="2182589692"/>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Intercalaire_3">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D5C87A2-F349-6741-B769-FC980FB1607D}"/>
              </a:ext>
            </a:extLst>
          </p:cNvPr>
          <p:cNvPicPr>
            <a:picLocks noChangeAspect="1"/>
          </p:cNvPicPr>
          <p:nvPr userDrawn="1"/>
        </p:nvPicPr>
        <p:blipFill rotWithShape="1">
          <a:blip r:embed="rId2"/>
          <a:srcRect l="12827" t="11271" r="14594" b="30850"/>
          <a:stretch/>
        </p:blipFill>
        <p:spPr>
          <a:xfrm rot="20791409">
            <a:off x="4377628" y="2196432"/>
            <a:ext cx="4614041" cy="2759614"/>
          </a:xfrm>
          <a:prstGeom prst="rect">
            <a:avLst/>
          </a:prstGeom>
        </p:spPr>
      </p:pic>
      <p:sp>
        <p:nvSpPr>
          <p:cNvPr id="7" name="Espace réservé du texte 6">
            <a:extLst>
              <a:ext uri="{FF2B5EF4-FFF2-40B4-BE49-F238E27FC236}">
                <a16:creationId xmlns:a16="http://schemas.microsoft.com/office/drawing/2014/main" id="{6097D88C-4084-7C47-8A68-4BFDB13F606F}"/>
              </a:ext>
            </a:extLst>
          </p:cNvPr>
          <p:cNvSpPr>
            <a:spLocks noGrp="1"/>
          </p:cNvSpPr>
          <p:nvPr>
            <p:ph type="body" sz="quarter" idx="10" hasCustomPrompt="1"/>
          </p:nvPr>
        </p:nvSpPr>
        <p:spPr>
          <a:xfrm>
            <a:off x="1403352" y="2217452"/>
            <a:ext cx="5964401" cy="996321"/>
          </a:xfrm>
        </p:spPr>
        <p:txBody>
          <a:bodyPr/>
          <a:lstStyle>
            <a:lvl1pPr algn="ctr">
              <a:defRPr sz="6000"/>
            </a:lvl1pPr>
          </a:lstStyle>
          <a:p>
            <a:pPr lvl="0"/>
            <a:r>
              <a:rPr lang="fr-FR"/>
              <a:t>Intercalaire</a:t>
            </a:r>
          </a:p>
        </p:txBody>
      </p:sp>
      <p:pic>
        <p:nvPicPr>
          <p:cNvPr id="6" name="Image 5">
            <a:extLst>
              <a:ext uri="{FF2B5EF4-FFF2-40B4-BE49-F238E27FC236}">
                <a16:creationId xmlns:a16="http://schemas.microsoft.com/office/drawing/2014/main" id="{817ECE13-0A80-5B4F-AA90-25ABC7C0F7A1}"/>
              </a:ext>
            </a:extLst>
          </p:cNvPr>
          <p:cNvPicPr>
            <a:picLocks noChangeAspect="1"/>
          </p:cNvPicPr>
          <p:nvPr userDrawn="1"/>
        </p:nvPicPr>
        <p:blipFill rotWithShape="1">
          <a:blip r:embed="rId2"/>
          <a:srcRect l="12827" t="11271" r="14594" b="30850"/>
          <a:stretch/>
        </p:blipFill>
        <p:spPr>
          <a:xfrm rot="1366405">
            <a:off x="216686" y="480434"/>
            <a:ext cx="2822238" cy="1687953"/>
          </a:xfrm>
          <a:prstGeom prst="rect">
            <a:avLst/>
          </a:prstGeom>
        </p:spPr>
      </p:pic>
    </p:spTree>
    <p:extLst>
      <p:ext uri="{BB962C8B-B14F-4D97-AF65-F5344CB8AC3E}">
        <p14:creationId xmlns:p14="http://schemas.microsoft.com/office/powerpoint/2010/main" val="366915420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13.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image" Target="../media/image13.emf"/><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theme" Target="../theme/theme3.xml"/><Relationship Id="rId8"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4866" y="434616"/>
            <a:ext cx="7379420" cy="278808"/>
          </a:xfrm>
          <a:prstGeom prst="rect">
            <a:avLst/>
          </a:prstGeom>
        </p:spPr>
        <p:txBody>
          <a:bodyPr vert="horz" lIns="0" tIns="0" rIns="0" bIns="0" rtlCol="0" anchor="t" anchorCtr="0">
            <a:noAutofit/>
          </a:bodyPr>
          <a:lstStyle/>
          <a:p>
            <a:r>
              <a:rPr lang="en-GB"/>
              <a:t>Titre </a:t>
            </a:r>
            <a:r>
              <a:rPr lang="fr-FR" noProof="0"/>
              <a:t>en</a:t>
            </a:r>
            <a:r>
              <a:rPr lang="en-GB"/>
              <a:t> Century Gothic Bold bas de </a:t>
            </a:r>
            <a:r>
              <a:rPr lang="en-GB" err="1"/>
              <a:t>casse</a:t>
            </a:r>
            <a:endParaRPr lang="en-GB"/>
          </a:p>
        </p:txBody>
      </p:sp>
      <p:sp>
        <p:nvSpPr>
          <p:cNvPr id="4" name="Text Placeholder 3"/>
          <p:cNvSpPr>
            <a:spLocks noGrp="1"/>
          </p:cNvSpPr>
          <p:nvPr>
            <p:ph type="body" idx="1"/>
          </p:nvPr>
        </p:nvSpPr>
        <p:spPr>
          <a:xfrm>
            <a:off x="538610" y="1603374"/>
            <a:ext cx="8229600" cy="2735263"/>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numéro de diapositive 11">
            <a:extLst>
              <a:ext uri="{FF2B5EF4-FFF2-40B4-BE49-F238E27FC236}">
                <a16:creationId xmlns:a16="http://schemas.microsoft.com/office/drawing/2014/main" id="{9953E20C-F195-5E4B-9690-20476ADD4752}"/>
              </a:ext>
            </a:extLst>
          </p:cNvPr>
          <p:cNvSpPr>
            <a:spLocks noGrp="1"/>
          </p:cNvSpPr>
          <p:nvPr>
            <p:ph type="sldNum" sz="quarter" idx="4"/>
          </p:nvPr>
        </p:nvSpPr>
        <p:spPr>
          <a:xfrm>
            <a:off x="8466248" y="4719738"/>
            <a:ext cx="603924" cy="274637"/>
          </a:xfrm>
          <a:prstGeom prst="rect">
            <a:avLst/>
          </a:prstGeom>
        </p:spPr>
        <p:txBody>
          <a:bodyPr vert="horz" lIns="91440" tIns="45720" rIns="91440" bIns="45720" rtlCol="0" anchor="ctr"/>
          <a:lstStyle>
            <a:lvl1pPr algn="r">
              <a:defRPr sz="1200">
                <a:solidFill>
                  <a:schemeClr val="tx1"/>
                </a:solidFill>
              </a:defRPr>
            </a:lvl1p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251566127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p:hf hdr="0" dt="0"/>
  <p:txStyles>
    <p:titleStyle>
      <a:lvl1pPr algn="l" defTabSz="457200" rtl="0" eaLnBrk="1" latinLnBrk="0" hangingPunct="1">
        <a:lnSpc>
          <a:spcPct val="80000"/>
        </a:lnSpc>
        <a:spcBef>
          <a:spcPct val="0"/>
        </a:spcBef>
        <a:buNone/>
        <a:defRPr sz="2000" b="1" kern="1200" spc="0" baseline="0">
          <a:solidFill>
            <a:schemeClr val="tx1"/>
          </a:solidFill>
          <a:latin typeface="+mj-lt"/>
          <a:ea typeface="+mj-ea"/>
          <a:cs typeface="+mj-cs"/>
        </a:defRPr>
      </a:lvl1pPr>
    </p:titleStyle>
    <p:bodyStyle>
      <a:lvl1pPr marL="0" indent="0" algn="l" defTabSz="457200" rtl="0" eaLnBrk="1" latinLnBrk="0" hangingPunct="1">
        <a:lnSpc>
          <a:spcPct val="90000"/>
        </a:lnSpc>
        <a:spcBef>
          <a:spcPts val="800"/>
        </a:spcBef>
        <a:spcAft>
          <a:spcPts val="0"/>
        </a:spcAft>
        <a:buClr>
          <a:schemeClr val="tx1"/>
        </a:buClr>
        <a:buFont typeface="Lucida Grande"/>
        <a:buNone/>
        <a:defRPr sz="1200" b="1" kern="1200" spc="0" baseline="0">
          <a:solidFill>
            <a:schemeClr val="tx1"/>
          </a:solidFill>
          <a:latin typeface="+mn-lt"/>
          <a:ea typeface="+mn-ea"/>
          <a:cs typeface="+mn-cs"/>
        </a:defRPr>
      </a:lvl1pPr>
      <a:lvl2pPr marL="407988" indent="-222250" algn="l" defTabSz="457200" rtl="0" eaLnBrk="1" latinLnBrk="0" hangingPunct="1">
        <a:lnSpc>
          <a:spcPct val="90000"/>
        </a:lnSpc>
        <a:spcBef>
          <a:spcPts val="800"/>
        </a:spcBef>
        <a:spcAft>
          <a:spcPts val="0"/>
        </a:spcAft>
        <a:buClr>
          <a:schemeClr val="tx1"/>
        </a:buClr>
        <a:buFont typeface="Lucida Grande"/>
        <a:buChar char="−"/>
        <a:tabLst>
          <a:tab pos="5380038" algn="l"/>
        </a:tabLst>
        <a:defRPr sz="900" kern="1200" spc="0" baseline="0">
          <a:solidFill>
            <a:schemeClr val="tx1"/>
          </a:solidFill>
          <a:latin typeface="+mn-lt"/>
          <a:ea typeface="+mn-ea"/>
          <a:cs typeface="+mn-cs"/>
        </a:defRPr>
      </a:lvl2pPr>
      <a:lvl3pPr marL="568800" indent="-126000" algn="l" defTabSz="457200" rtl="0" eaLnBrk="1" latinLnBrk="0" hangingPunct="1">
        <a:lnSpc>
          <a:spcPct val="90000"/>
        </a:lnSpc>
        <a:spcBef>
          <a:spcPts val="800"/>
        </a:spcBef>
        <a:spcAft>
          <a:spcPts val="0"/>
        </a:spcAft>
        <a:buClr>
          <a:schemeClr val="tx1"/>
        </a:buClr>
        <a:buFont typeface="Arial"/>
        <a:buChar char="•"/>
        <a:tabLst>
          <a:tab pos="5380038" algn="l"/>
        </a:tabLst>
        <a:defRPr sz="800" kern="1200" spc="0" baseline="0">
          <a:solidFill>
            <a:schemeClr val="tx1"/>
          </a:solidFill>
          <a:latin typeface="+mn-lt"/>
          <a:ea typeface="+mn-ea"/>
          <a:cs typeface="+mn-cs"/>
        </a:defRPr>
      </a:lvl3pPr>
      <a:lvl4pPr marL="784800" indent="-205200" algn="l" defTabSz="457200" rtl="0" eaLnBrk="1" latinLnBrk="0" hangingPunct="1">
        <a:lnSpc>
          <a:spcPct val="90000"/>
        </a:lnSpc>
        <a:spcBef>
          <a:spcPts val="800"/>
        </a:spcBef>
        <a:spcAft>
          <a:spcPts val="0"/>
        </a:spcAft>
        <a:buClr>
          <a:schemeClr val="tx1"/>
        </a:buClr>
        <a:buFont typeface="Lucida Grande"/>
        <a:buChar char="−"/>
        <a:tabLst>
          <a:tab pos="5380038" algn="l"/>
        </a:tabLst>
        <a:defRPr sz="800" kern="1200" spc="0" baseline="0">
          <a:solidFill>
            <a:schemeClr val="tx1"/>
          </a:solidFill>
          <a:latin typeface="+mn-lt"/>
          <a:ea typeface="+mn-ea"/>
          <a:cs typeface="+mn-cs"/>
        </a:defRPr>
      </a:lvl4pPr>
      <a:lvl5pPr marL="990000" indent="-205200" algn="l" defTabSz="457200" rtl="0" eaLnBrk="1" latinLnBrk="0" hangingPunct="1">
        <a:lnSpc>
          <a:spcPct val="90000"/>
        </a:lnSpc>
        <a:spcBef>
          <a:spcPts val="800"/>
        </a:spcBef>
        <a:spcAft>
          <a:spcPts val="0"/>
        </a:spcAft>
        <a:buClr>
          <a:schemeClr val="tx1"/>
        </a:buClr>
        <a:buFont typeface="Lucida Grande"/>
        <a:buChar char="−"/>
        <a:tabLst>
          <a:tab pos="5380038" algn="l"/>
        </a:tabLst>
        <a:defRPr sz="800" kern="1200" spc="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4866" y="434616"/>
            <a:ext cx="7379420" cy="278808"/>
          </a:xfrm>
          <a:prstGeom prst="rect">
            <a:avLst/>
          </a:prstGeom>
        </p:spPr>
        <p:txBody>
          <a:bodyPr vert="horz" lIns="0" tIns="0" rIns="0" bIns="0" rtlCol="0" anchor="t" anchorCtr="0">
            <a:noAutofit/>
          </a:bodyPr>
          <a:lstStyle/>
          <a:p>
            <a:r>
              <a:rPr lang="en-GB"/>
              <a:t>Titre </a:t>
            </a:r>
            <a:r>
              <a:rPr lang="fr-FR" noProof="0"/>
              <a:t>en</a:t>
            </a:r>
            <a:r>
              <a:rPr lang="en-GB"/>
              <a:t> Century Gothic Bold bas de </a:t>
            </a:r>
            <a:r>
              <a:rPr lang="en-GB" err="1"/>
              <a:t>casse</a:t>
            </a:r>
            <a:endParaRPr lang="en-GB"/>
          </a:p>
        </p:txBody>
      </p:sp>
      <p:sp>
        <p:nvSpPr>
          <p:cNvPr id="4" name="Text Placeholder 3"/>
          <p:cNvSpPr>
            <a:spLocks noGrp="1"/>
          </p:cNvSpPr>
          <p:nvPr>
            <p:ph type="body" idx="1"/>
          </p:nvPr>
        </p:nvSpPr>
        <p:spPr>
          <a:xfrm>
            <a:off x="538610" y="1603374"/>
            <a:ext cx="8229600" cy="2735263"/>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5" name="Picture 2"/>
          <p:cNvPicPr>
            <a:picLocks noChangeAspect="1" noChangeArrowheads="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191264" y="4835520"/>
            <a:ext cx="246387" cy="15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11">
            <a:extLst>
              <a:ext uri="{FF2B5EF4-FFF2-40B4-BE49-F238E27FC236}">
                <a16:creationId xmlns:a16="http://schemas.microsoft.com/office/drawing/2014/main" id="{9953E20C-F195-5E4B-9690-20476ADD4752}"/>
              </a:ext>
            </a:extLst>
          </p:cNvPr>
          <p:cNvSpPr>
            <a:spLocks noGrp="1"/>
          </p:cNvSpPr>
          <p:nvPr>
            <p:ph type="sldNum" sz="quarter" idx="4"/>
          </p:nvPr>
        </p:nvSpPr>
        <p:spPr>
          <a:xfrm>
            <a:off x="8466248" y="4719738"/>
            <a:ext cx="603924" cy="274637"/>
          </a:xfrm>
          <a:prstGeom prst="rect">
            <a:avLst/>
          </a:prstGeom>
        </p:spPr>
        <p:txBody>
          <a:bodyPr vert="horz" lIns="91440" tIns="45720" rIns="91440" bIns="45720" rtlCol="0" anchor="ctr"/>
          <a:lstStyle>
            <a:lvl1pPr algn="r">
              <a:defRPr sz="1200">
                <a:solidFill>
                  <a:schemeClr val="tx1"/>
                </a:solidFill>
              </a:defRPr>
            </a:lvl1p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3316077990"/>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 id="2147483886" r:id="rId29"/>
    <p:sldLayoutId id="2147483887" r:id="rId30"/>
    <p:sldLayoutId id="2147483888" r:id="rId31"/>
    <p:sldLayoutId id="2147483889" r:id="rId32"/>
    <p:sldLayoutId id="2147483890" r:id="rId33"/>
    <p:sldLayoutId id="2147483891" r:id="rId34"/>
  </p:sldLayoutIdLst>
  <p:transition/>
  <p:hf hdr="0" ftr="0" dt="0"/>
  <p:txStyles>
    <p:titleStyle>
      <a:lvl1pPr algn="l" defTabSz="457200" rtl="0" eaLnBrk="1" latinLnBrk="0" hangingPunct="1">
        <a:lnSpc>
          <a:spcPct val="80000"/>
        </a:lnSpc>
        <a:spcBef>
          <a:spcPct val="0"/>
        </a:spcBef>
        <a:buNone/>
        <a:defRPr sz="2000" b="1" kern="1200" spc="0" baseline="0">
          <a:solidFill>
            <a:schemeClr val="tx1"/>
          </a:solidFill>
          <a:latin typeface="+mj-lt"/>
          <a:ea typeface="+mj-ea"/>
          <a:cs typeface="+mj-cs"/>
        </a:defRPr>
      </a:lvl1pPr>
    </p:titleStyle>
    <p:bodyStyle>
      <a:lvl1pPr marL="0" indent="0" algn="l" defTabSz="457200" rtl="0" eaLnBrk="1" latinLnBrk="0" hangingPunct="1">
        <a:lnSpc>
          <a:spcPct val="90000"/>
        </a:lnSpc>
        <a:spcBef>
          <a:spcPts val="800"/>
        </a:spcBef>
        <a:spcAft>
          <a:spcPts val="0"/>
        </a:spcAft>
        <a:buClr>
          <a:schemeClr val="tx1"/>
        </a:buClr>
        <a:buFont typeface="Lucida Grande"/>
        <a:buNone/>
        <a:defRPr sz="1200" b="1" kern="1200" spc="0" baseline="0">
          <a:solidFill>
            <a:schemeClr val="tx1"/>
          </a:solidFill>
          <a:latin typeface="+mn-lt"/>
          <a:ea typeface="+mn-ea"/>
          <a:cs typeface="+mn-cs"/>
        </a:defRPr>
      </a:lvl1pPr>
      <a:lvl2pPr marL="407988" indent="-222250" algn="l" defTabSz="457200" rtl="0" eaLnBrk="1" latinLnBrk="0" hangingPunct="1">
        <a:lnSpc>
          <a:spcPct val="90000"/>
        </a:lnSpc>
        <a:spcBef>
          <a:spcPts val="800"/>
        </a:spcBef>
        <a:spcAft>
          <a:spcPts val="0"/>
        </a:spcAft>
        <a:buClr>
          <a:schemeClr val="tx1"/>
        </a:buClr>
        <a:buFont typeface="Lucida Grande"/>
        <a:buChar char="−"/>
        <a:tabLst>
          <a:tab pos="5380038" algn="l"/>
        </a:tabLst>
        <a:defRPr sz="900" kern="1200" spc="0" baseline="0">
          <a:solidFill>
            <a:schemeClr val="tx1"/>
          </a:solidFill>
          <a:latin typeface="+mn-lt"/>
          <a:ea typeface="+mn-ea"/>
          <a:cs typeface="+mn-cs"/>
        </a:defRPr>
      </a:lvl2pPr>
      <a:lvl3pPr marL="568800" indent="-126000" algn="l" defTabSz="457200" rtl="0" eaLnBrk="1" latinLnBrk="0" hangingPunct="1">
        <a:lnSpc>
          <a:spcPct val="90000"/>
        </a:lnSpc>
        <a:spcBef>
          <a:spcPts val="800"/>
        </a:spcBef>
        <a:spcAft>
          <a:spcPts val="0"/>
        </a:spcAft>
        <a:buClr>
          <a:schemeClr val="tx1"/>
        </a:buClr>
        <a:buFont typeface="Arial"/>
        <a:buChar char="•"/>
        <a:tabLst>
          <a:tab pos="5380038" algn="l"/>
        </a:tabLst>
        <a:defRPr sz="800" kern="1200" spc="0" baseline="0">
          <a:solidFill>
            <a:schemeClr val="tx1"/>
          </a:solidFill>
          <a:latin typeface="+mn-lt"/>
          <a:ea typeface="+mn-ea"/>
          <a:cs typeface="+mn-cs"/>
        </a:defRPr>
      </a:lvl3pPr>
      <a:lvl4pPr marL="784800" indent="-205200" algn="l" defTabSz="457200" rtl="0" eaLnBrk="1" latinLnBrk="0" hangingPunct="1">
        <a:lnSpc>
          <a:spcPct val="90000"/>
        </a:lnSpc>
        <a:spcBef>
          <a:spcPts val="800"/>
        </a:spcBef>
        <a:spcAft>
          <a:spcPts val="0"/>
        </a:spcAft>
        <a:buClr>
          <a:schemeClr val="tx1"/>
        </a:buClr>
        <a:buFont typeface="Lucida Grande"/>
        <a:buChar char="−"/>
        <a:tabLst>
          <a:tab pos="5380038" algn="l"/>
        </a:tabLst>
        <a:defRPr sz="800" kern="1200" spc="0" baseline="0">
          <a:solidFill>
            <a:schemeClr val="tx1"/>
          </a:solidFill>
          <a:latin typeface="+mn-lt"/>
          <a:ea typeface="+mn-ea"/>
          <a:cs typeface="+mn-cs"/>
        </a:defRPr>
      </a:lvl4pPr>
      <a:lvl5pPr marL="990000" indent="-205200" algn="l" defTabSz="457200" rtl="0" eaLnBrk="1" latinLnBrk="0" hangingPunct="1">
        <a:lnSpc>
          <a:spcPct val="90000"/>
        </a:lnSpc>
        <a:spcBef>
          <a:spcPts val="800"/>
        </a:spcBef>
        <a:spcAft>
          <a:spcPts val="0"/>
        </a:spcAft>
        <a:buClr>
          <a:schemeClr val="tx1"/>
        </a:buClr>
        <a:buFont typeface="Lucida Grande"/>
        <a:buChar char="−"/>
        <a:tabLst>
          <a:tab pos="5380038" algn="l"/>
        </a:tabLst>
        <a:defRPr sz="800" kern="1200" spc="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4867" y="434616"/>
            <a:ext cx="7379420" cy="278808"/>
          </a:xfrm>
          <a:prstGeom prst="rect">
            <a:avLst/>
          </a:prstGeom>
        </p:spPr>
        <p:txBody>
          <a:bodyPr vert="horz" lIns="0" tIns="0" rIns="0" bIns="0" rtlCol="0" anchor="t" anchorCtr="0">
            <a:noAutofit/>
          </a:bodyPr>
          <a:lstStyle/>
          <a:p>
            <a:r>
              <a:rPr lang="en-GB"/>
              <a:t>Titre </a:t>
            </a:r>
            <a:r>
              <a:rPr lang="fr-FR" noProof="0"/>
              <a:t>en</a:t>
            </a:r>
            <a:r>
              <a:rPr lang="en-GB"/>
              <a:t> Century Gothic Bold bas de </a:t>
            </a:r>
            <a:r>
              <a:rPr lang="en-GB" err="1"/>
              <a:t>casse</a:t>
            </a:r>
            <a:endParaRPr lang="en-GB"/>
          </a:p>
        </p:txBody>
      </p:sp>
      <p:sp>
        <p:nvSpPr>
          <p:cNvPr id="4" name="Text Placeholder 3"/>
          <p:cNvSpPr>
            <a:spLocks noGrp="1"/>
          </p:cNvSpPr>
          <p:nvPr>
            <p:ph type="body" idx="1"/>
          </p:nvPr>
        </p:nvSpPr>
        <p:spPr>
          <a:xfrm>
            <a:off x="538610" y="1603375"/>
            <a:ext cx="8229600" cy="2735263"/>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5" name="Picture 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1264" y="4835521"/>
            <a:ext cx="246387" cy="15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11">
            <a:extLst>
              <a:ext uri="{FF2B5EF4-FFF2-40B4-BE49-F238E27FC236}">
                <a16:creationId xmlns:a16="http://schemas.microsoft.com/office/drawing/2014/main" id="{9953E20C-F195-5E4B-9690-20476ADD4752}"/>
              </a:ext>
            </a:extLst>
          </p:cNvPr>
          <p:cNvSpPr>
            <a:spLocks noGrp="1"/>
          </p:cNvSpPr>
          <p:nvPr>
            <p:ph type="sldNum" sz="quarter" idx="4"/>
          </p:nvPr>
        </p:nvSpPr>
        <p:spPr>
          <a:xfrm>
            <a:off x="8466248" y="4719739"/>
            <a:ext cx="603924" cy="274637"/>
          </a:xfrm>
          <a:prstGeom prst="rect">
            <a:avLst/>
          </a:prstGeom>
        </p:spPr>
        <p:txBody>
          <a:bodyPr vert="horz" lIns="91440" tIns="45720" rIns="91440" bIns="45720" rtlCol="0" anchor="ctr"/>
          <a:lstStyle>
            <a:lvl1pPr algn="r">
              <a:defRPr sz="1200">
                <a:solidFill>
                  <a:schemeClr val="tx1"/>
                </a:solidFill>
              </a:defRPr>
            </a:lvl1p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111513224"/>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 id="2147483919" r:id="rId27"/>
    <p:sldLayoutId id="2147483920" r:id="rId28"/>
    <p:sldLayoutId id="2147483921" r:id="rId29"/>
    <p:sldLayoutId id="2147483922" r:id="rId30"/>
    <p:sldLayoutId id="2147483923" r:id="rId31"/>
    <p:sldLayoutId id="2147483924" r:id="rId32"/>
    <p:sldLayoutId id="2147483925" r:id="rId33"/>
    <p:sldLayoutId id="2147483926" r:id="rId34"/>
  </p:sldLayoutIdLst>
  <p:transition/>
  <p:hf hdr="0" ftr="0" dt="0"/>
  <p:txStyles>
    <p:titleStyle>
      <a:lvl1pPr algn="l" defTabSz="457189" rtl="0" eaLnBrk="1" latinLnBrk="0" hangingPunct="1">
        <a:lnSpc>
          <a:spcPct val="80000"/>
        </a:lnSpc>
        <a:spcBef>
          <a:spcPct val="0"/>
        </a:spcBef>
        <a:buNone/>
        <a:defRPr sz="2000" b="1" kern="1200" spc="0" baseline="0">
          <a:solidFill>
            <a:schemeClr val="tx1"/>
          </a:solidFill>
          <a:latin typeface="+mj-lt"/>
          <a:ea typeface="+mj-ea"/>
          <a:cs typeface="+mj-cs"/>
        </a:defRPr>
      </a:lvl1pPr>
    </p:titleStyle>
    <p:bodyStyle>
      <a:lvl1pPr marL="0" indent="0" algn="l" defTabSz="457189" rtl="0" eaLnBrk="1" latinLnBrk="0" hangingPunct="1">
        <a:lnSpc>
          <a:spcPct val="90000"/>
        </a:lnSpc>
        <a:spcBef>
          <a:spcPts val="800"/>
        </a:spcBef>
        <a:spcAft>
          <a:spcPts val="0"/>
        </a:spcAft>
        <a:buClr>
          <a:schemeClr val="tx1"/>
        </a:buClr>
        <a:buFont typeface="Lucida Grande"/>
        <a:buNone/>
        <a:defRPr sz="1200" b="1" kern="1200" spc="0" baseline="0">
          <a:solidFill>
            <a:schemeClr val="tx1"/>
          </a:solidFill>
          <a:latin typeface="+mn-lt"/>
          <a:ea typeface="+mn-ea"/>
          <a:cs typeface="+mn-cs"/>
        </a:defRPr>
      </a:lvl1pPr>
      <a:lvl2pPr marL="407978" indent="-222245" algn="l" defTabSz="457189" rtl="0" eaLnBrk="1" latinLnBrk="0" hangingPunct="1">
        <a:lnSpc>
          <a:spcPct val="90000"/>
        </a:lnSpc>
        <a:spcBef>
          <a:spcPts val="800"/>
        </a:spcBef>
        <a:spcAft>
          <a:spcPts val="0"/>
        </a:spcAft>
        <a:buClr>
          <a:schemeClr val="tx1"/>
        </a:buClr>
        <a:buFont typeface="Lucida Grande"/>
        <a:buChar char="−"/>
        <a:tabLst>
          <a:tab pos="5379904" algn="l"/>
        </a:tabLst>
        <a:defRPr sz="900" kern="1200" spc="0" baseline="0">
          <a:solidFill>
            <a:schemeClr val="tx1"/>
          </a:solidFill>
          <a:latin typeface="+mn-lt"/>
          <a:ea typeface="+mn-ea"/>
          <a:cs typeface="+mn-cs"/>
        </a:defRPr>
      </a:lvl2pPr>
      <a:lvl3pPr marL="568786" indent="-125997" algn="l" defTabSz="457189" rtl="0" eaLnBrk="1" latinLnBrk="0" hangingPunct="1">
        <a:lnSpc>
          <a:spcPct val="90000"/>
        </a:lnSpc>
        <a:spcBef>
          <a:spcPts val="800"/>
        </a:spcBef>
        <a:spcAft>
          <a:spcPts val="0"/>
        </a:spcAft>
        <a:buClr>
          <a:schemeClr val="tx1"/>
        </a:buClr>
        <a:buFont typeface="Arial"/>
        <a:buChar char="•"/>
        <a:tabLst>
          <a:tab pos="5379904" algn="l"/>
        </a:tabLst>
        <a:defRPr sz="800" kern="1200" spc="0" baseline="0">
          <a:solidFill>
            <a:schemeClr val="tx1"/>
          </a:solidFill>
          <a:latin typeface="+mn-lt"/>
          <a:ea typeface="+mn-ea"/>
          <a:cs typeface="+mn-cs"/>
        </a:defRPr>
      </a:lvl3pPr>
      <a:lvl4pPr marL="784781" indent="-205195" algn="l" defTabSz="457189" rtl="0" eaLnBrk="1" latinLnBrk="0" hangingPunct="1">
        <a:lnSpc>
          <a:spcPct val="90000"/>
        </a:lnSpc>
        <a:spcBef>
          <a:spcPts val="800"/>
        </a:spcBef>
        <a:spcAft>
          <a:spcPts val="0"/>
        </a:spcAft>
        <a:buClr>
          <a:schemeClr val="tx1"/>
        </a:buClr>
        <a:buFont typeface="Lucida Grande"/>
        <a:buChar char="−"/>
        <a:tabLst>
          <a:tab pos="5379904" algn="l"/>
        </a:tabLst>
        <a:defRPr sz="800" kern="1200" spc="0" baseline="0">
          <a:solidFill>
            <a:schemeClr val="tx1"/>
          </a:solidFill>
          <a:latin typeface="+mn-lt"/>
          <a:ea typeface="+mn-ea"/>
          <a:cs typeface="+mn-cs"/>
        </a:defRPr>
      </a:lvl4pPr>
      <a:lvl5pPr marL="989975" indent="-205195" algn="l" defTabSz="457189" rtl="0" eaLnBrk="1" latinLnBrk="0" hangingPunct="1">
        <a:lnSpc>
          <a:spcPct val="90000"/>
        </a:lnSpc>
        <a:spcBef>
          <a:spcPts val="800"/>
        </a:spcBef>
        <a:spcAft>
          <a:spcPts val="0"/>
        </a:spcAft>
        <a:buClr>
          <a:schemeClr val="tx1"/>
        </a:buClr>
        <a:buFont typeface="Lucida Grande"/>
        <a:buChar char="−"/>
        <a:tabLst>
          <a:tab pos="5379904" algn="l"/>
        </a:tabLst>
        <a:defRPr sz="800" kern="1200" spc="0" baseline="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4867" y="434616"/>
            <a:ext cx="7379420" cy="278808"/>
          </a:xfrm>
          <a:prstGeom prst="rect">
            <a:avLst/>
          </a:prstGeom>
        </p:spPr>
        <p:txBody>
          <a:bodyPr vert="horz" lIns="0" tIns="0" rIns="0" bIns="0" rtlCol="0" anchor="t" anchorCtr="0">
            <a:noAutofit/>
          </a:bodyPr>
          <a:lstStyle/>
          <a:p>
            <a:r>
              <a:rPr lang="en-GB"/>
              <a:t>Titre </a:t>
            </a:r>
            <a:r>
              <a:rPr lang="fr-FR" noProof="0"/>
              <a:t>en</a:t>
            </a:r>
            <a:r>
              <a:rPr lang="en-GB"/>
              <a:t> Century Gothic Bold bas de </a:t>
            </a:r>
            <a:r>
              <a:rPr lang="en-GB" err="1"/>
              <a:t>casse</a:t>
            </a:r>
            <a:endParaRPr lang="en-GB"/>
          </a:p>
        </p:txBody>
      </p:sp>
      <p:sp>
        <p:nvSpPr>
          <p:cNvPr id="4" name="Text Placeholder 3"/>
          <p:cNvSpPr>
            <a:spLocks noGrp="1"/>
          </p:cNvSpPr>
          <p:nvPr>
            <p:ph type="body" idx="1"/>
          </p:nvPr>
        </p:nvSpPr>
        <p:spPr>
          <a:xfrm>
            <a:off x="538610" y="1603376"/>
            <a:ext cx="8229600" cy="2735263"/>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numéro de diapositive 11">
            <a:extLst>
              <a:ext uri="{FF2B5EF4-FFF2-40B4-BE49-F238E27FC236}">
                <a16:creationId xmlns:a16="http://schemas.microsoft.com/office/drawing/2014/main" id="{9953E20C-F195-5E4B-9690-20476ADD4752}"/>
              </a:ext>
            </a:extLst>
          </p:cNvPr>
          <p:cNvSpPr>
            <a:spLocks noGrp="1"/>
          </p:cNvSpPr>
          <p:nvPr>
            <p:ph type="sldNum" sz="quarter" idx="4"/>
          </p:nvPr>
        </p:nvSpPr>
        <p:spPr>
          <a:xfrm>
            <a:off x="8466248" y="4719740"/>
            <a:ext cx="603924" cy="274637"/>
          </a:xfrm>
          <a:prstGeom prst="rect">
            <a:avLst/>
          </a:prstGeom>
        </p:spPr>
        <p:txBody>
          <a:bodyPr vert="horz" lIns="91440" tIns="45720" rIns="91440" bIns="45720" rtlCol="0" anchor="ctr"/>
          <a:lstStyle>
            <a:lvl1pPr algn="r">
              <a:defRPr sz="1200">
                <a:solidFill>
                  <a:schemeClr val="tx1"/>
                </a:solidFill>
              </a:defRPr>
            </a:lvl1pPr>
          </a:lstStyle>
          <a:p>
            <a:fld id="{21995480-1601-7C4D-95DE-8DD54C94E8C4}" type="slidenum">
              <a:rPr lang="fr-FR" smtClean="0"/>
              <a:pPr/>
              <a:t>‹N°›</a:t>
            </a:fld>
            <a:endParaRPr lang="fr-FR" dirty="0"/>
          </a:p>
        </p:txBody>
      </p:sp>
    </p:spTree>
    <p:extLst>
      <p:ext uri="{BB962C8B-B14F-4D97-AF65-F5344CB8AC3E}">
        <p14:creationId xmlns:p14="http://schemas.microsoft.com/office/powerpoint/2010/main" val="2343826942"/>
      </p:ext>
    </p:extLst>
  </p:cSld>
  <p:clrMap bg1="lt1" tx1="dk1" bg2="lt2" tx2="dk2" accent1="accent1" accent2="accent2" accent3="accent3" accent4="accent4" accent5="accent5" accent6="accent6" hlink="hlink" folHlink="folHlink"/>
  <p:sldLayoutIdLst>
    <p:sldLayoutId id="2147483928"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47" r:id="rId19"/>
    <p:sldLayoutId id="2147483948" r:id="rId20"/>
    <p:sldLayoutId id="2147483949" r:id="rId21"/>
  </p:sldLayoutIdLst>
  <p:transition/>
  <p:hf hdr="0" dt="0"/>
  <p:txStyles>
    <p:titleStyle>
      <a:lvl1pPr algn="l" defTabSz="457178" rtl="0" eaLnBrk="1" latinLnBrk="0" hangingPunct="1">
        <a:lnSpc>
          <a:spcPct val="80000"/>
        </a:lnSpc>
        <a:spcBef>
          <a:spcPct val="0"/>
        </a:spcBef>
        <a:buNone/>
        <a:defRPr sz="2000" b="1" kern="1200" spc="0" baseline="0">
          <a:solidFill>
            <a:schemeClr val="tx1"/>
          </a:solidFill>
          <a:latin typeface="+mj-lt"/>
          <a:ea typeface="+mj-ea"/>
          <a:cs typeface="+mj-cs"/>
        </a:defRPr>
      </a:lvl1pPr>
    </p:titleStyle>
    <p:bodyStyle>
      <a:lvl1pPr marL="0" indent="0" algn="l" defTabSz="457178" rtl="0" eaLnBrk="1" latinLnBrk="0" hangingPunct="1">
        <a:lnSpc>
          <a:spcPct val="90000"/>
        </a:lnSpc>
        <a:spcBef>
          <a:spcPts val="800"/>
        </a:spcBef>
        <a:spcAft>
          <a:spcPts val="0"/>
        </a:spcAft>
        <a:buClr>
          <a:schemeClr val="tx1"/>
        </a:buClr>
        <a:buFont typeface="Lucida Grande"/>
        <a:buNone/>
        <a:defRPr sz="1200" b="1" kern="1200" spc="0" baseline="0">
          <a:solidFill>
            <a:schemeClr val="tx1"/>
          </a:solidFill>
          <a:latin typeface="+mn-lt"/>
          <a:ea typeface="+mn-ea"/>
          <a:cs typeface="+mn-cs"/>
        </a:defRPr>
      </a:lvl1pPr>
      <a:lvl2pPr marL="407968" indent="-222239" algn="l" defTabSz="457178" rtl="0" eaLnBrk="1" latinLnBrk="0" hangingPunct="1">
        <a:lnSpc>
          <a:spcPct val="90000"/>
        </a:lnSpc>
        <a:spcBef>
          <a:spcPts val="800"/>
        </a:spcBef>
        <a:spcAft>
          <a:spcPts val="0"/>
        </a:spcAft>
        <a:buClr>
          <a:schemeClr val="tx1"/>
        </a:buClr>
        <a:buFont typeface="Lucida Grande"/>
        <a:buChar char="−"/>
        <a:tabLst>
          <a:tab pos="5379770" algn="l"/>
        </a:tabLst>
        <a:defRPr sz="900" kern="1200" spc="0" baseline="0">
          <a:solidFill>
            <a:schemeClr val="tx1"/>
          </a:solidFill>
          <a:latin typeface="+mn-lt"/>
          <a:ea typeface="+mn-ea"/>
          <a:cs typeface="+mn-cs"/>
        </a:defRPr>
      </a:lvl2pPr>
      <a:lvl3pPr marL="568772" indent="-125994" algn="l" defTabSz="457178" rtl="0" eaLnBrk="1" latinLnBrk="0" hangingPunct="1">
        <a:lnSpc>
          <a:spcPct val="90000"/>
        </a:lnSpc>
        <a:spcBef>
          <a:spcPts val="800"/>
        </a:spcBef>
        <a:spcAft>
          <a:spcPts val="0"/>
        </a:spcAft>
        <a:buClr>
          <a:schemeClr val="tx1"/>
        </a:buClr>
        <a:buFont typeface="Arial"/>
        <a:buChar char="•"/>
        <a:tabLst>
          <a:tab pos="5379770" algn="l"/>
        </a:tabLst>
        <a:defRPr sz="800" kern="1200" spc="0" baseline="0">
          <a:solidFill>
            <a:schemeClr val="tx1"/>
          </a:solidFill>
          <a:latin typeface="+mn-lt"/>
          <a:ea typeface="+mn-ea"/>
          <a:cs typeface="+mn-cs"/>
        </a:defRPr>
      </a:lvl3pPr>
      <a:lvl4pPr marL="784762" indent="-205190" algn="l" defTabSz="457178" rtl="0" eaLnBrk="1" latinLnBrk="0" hangingPunct="1">
        <a:lnSpc>
          <a:spcPct val="90000"/>
        </a:lnSpc>
        <a:spcBef>
          <a:spcPts val="800"/>
        </a:spcBef>
        <a:spcAft>
          <a:spcPts val="0"/>
        </a:spcAft>
        <a:buClr>
          <a:schemeClr val="tx1"/>
        </a:buClr>
        <a:buFont typeface="Lucida Grande"/>
        <a:buChar char="−"/>
        <a:tabLst>
          <a:tab pos="5379770" algn="l"/>
        </a:tabLst>
        <a:defRPr sz="800" kern="1200" spc="0" baseline="0">
          <a:solidFill>
            <a:schemeClr val="tx1"/>
          </a:solidFill>
          <a:latin typeface="+mn-lt"/>
          <a:ea typeface="+mn-ea"/>
          <a:cs typeface="+mn-cs"/>
        </a:defRPr>
      </a:lvl4pPr>
      <a:lvl5pPr marL="989951" indent="-205190" algn="l" defTabSz="457178" rtl="0" eaLnBrk="1" latinLnBrk="0" hangingPunct="1">
        <a:lnSpc>
          <a:spcPct val="90000"/>
        </a:lnSpc>
        <a:spcBef>
          <a:spcPts val="800"/>
        </a:spcBef>
        <a:spcAft>
          <a:spcPts val="0"/>
        </a:spcAft>
        <a:buClr>
          <a:schemeClr val="tx1"/>
        </a:buClr>
        <a:buFont typeface="Lucida Grande"/>
        <a:buChar char="−"/>
        <a:tabLst>
          <a:tab pos="5379770" algn="l"/>
        </a:tabLst>
        <a:defRPr sz="800" kern="1200" spc="0" baseline="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6.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4.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7.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4.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8C895FE-A920-415B-5E1B-CE3E4EEE1C63}"/>
              </a:ext>
            </a:extLst>
          </p:cNvPr>
          <p:cNvSpPr>
            <a:spLocks noGrp="1"/>
          </p:cNvSpPr>
          <p:nvPr>
            <p:ph type="body" sz="quarter" idx="10"/>
          </p:nvPr>
        </p:nvSpPr>
        <p:spPr>
          <a:xfrm>
            <a:off x="968542" y="611172"/>
            <a:ext cx="7206916" cy="662778"/>
          </a:xfrm>
        </p:spPr>
        <p:txBody>
          <a:bodyPr/>
          <a:lstStyle/>
          <a:p>
            <a:r>
              <a:rPr lang="fr-FR" sz="4400" dirty="0">
                <a:solidFill>
                  <a:schemeClr val="tx1"/>
                </a:solidFill>
              </a:rPr>
              <a:t>Observatoire des </a:t>
            </a:r>
            <a:r>
              <a:rPr lang="fr-FR" dirty="0">
                <a:solidFill>
                  <a:schemeClr val="tx1"/>
                </a:solidFill>
              </a:rPr>
              <a:t>nouvelles</a:t>
            </a:r>
            <a:br>
              <a:rPr lang="fr-FR" sz="4400" dirty="0">
                <a:solidFill>
                  <a:schemeClr val="tx1"/>
                </a:solidFill>
              </a:rPr>
            </a:br>
            <a:r>
              <a:rPr lang="fr-FR" sz="4400" dirty="0">
                <a:solidFill>
                  <a:schemeClr val="tx1"/>
                </a:solidFill>
              </a:rPr>
              <a:t>consommations </a:t>
            </a:r>
          </a:p>
          <a:p>
            <a:endParaRPr lang="fr-FR" dirty="0"/>
          </a:p>
        </p:txBody>
      </p:sp>
      <p:sp>
        <p:nvSpPr>
          <p:cNvPr id="6" name="Espace réservé du texte 5">
            <a:extLst>
              <a:ext uri="{FF2B5EF4-FFF2-40B4-BE49-F238E27FC236}">
                <a16:creationId xmlns:a16="http://schemas.microsoft.com/office/drawing/2014/main" id="{0B8E4F91-8CD2-D5D9-5566-E3FDB704132E}"/>
              </a:ext>
            </a:extLst>
          </p:cNvPr>
          <p:cNvSpPr>
            <a:spLocks noGrp="1"/>
          </p:cNvSpPr>
          <p:nvPr>
            <p:ph type="body" sz="quarter" idx="13"/>
          </p:nvPr>
        </p:nvSpPr>
        <p:spPr/>
        <p:txBody>
          <a:bodyPr/>
          <a:lstStyle/>
          <a:p>
            <a:r>
              <a:rPr lang="fr-FR" dirty="0"/>
              <a:t>Vos contacts :</a:t>
            </a:r>
          </a:p>
        </p:txBody>
      </p:sp>
      <p:sp>
        <p:nvSpPr>
          <p:cNvPr id="11" name="ZoneTexte 10">
            <a:extLst>
              <a:ext uri="{FF2B5EF4-FFF2-40B4-BE49-F238E27FC236}">
                <a16:creationId xmlns:a16="http://schemas.microsoft.com/office/drawing/2014/main" id="{99882ADA-A8CD-091E-DB56-6E80DD31F32B}"/>
              </a:ext>
            </a:extLst>
          </p:cNvPr>
          <p:cNvSpPr txBox="1"/>
          <p:nvPr/>
        </p:nvSpPr>
        <p:spPr>
          <a:xfrm>
            <a:off x="550333" y="4436953"/>
            <a:ext cx="2184400" cy="215444"/>
          </a:xfrm>
          <a:prstGeom prst="rect">
            <a:avLst/>
          </a:prstGeom>
          <a:noFill/>
        </p:spPr>
        <p:txBody>
          <a:bodyPr wrap="square">
            <a:spAutoFit/>
          </a:bodyPr>
          <a:lstStyle/>
          <a:p>
            <a:r>
              <a:rPr lang="fr-FR" sz="800" dirty="0"/>
              <a:t>Maxime Duval : maxime.duval@csa.eu</a:t>
            </a:r>
          </a:p>
        </p:txBody>
      </p:sp>
      <p:sp>
        <p:nvSpPr>
          <p:cNvPr id="13" name="ZoneTexte 12">
            <a:extLst>
              <a:ext uri="{FF2B5EF4-FFF2-40B4-BE49-F238E27FC236}">
                <a16:creationId xmlns:a16="http://schemas.microsoft.com/office/drawing/2014/main" id="{26E53459-E830-DA3A-1E33-B41AA244CC7D}"/>
              </a:ext>
            </a:extLst>
          </p:cNvPr>
          <p:cNvSpPr txBox="1"/>
          <p:nvPr/>
        </p:nvSpPr>
        <p:spPr>
          <a:xfrm>
            <a:off x="550333" y="4228428"/>
            <a:ext cx="2802467" cy="215444"/>
          </a:xfrm>
          <a:prstGeom prst="rect">
            <a:avLst/>
          </a:prstGeom>
          <a:noFill/>
        </p:spPr>
        <p:txBody>
          <a:bodyPr wrap="square">
            <a:spAutoFit/>
          </a:bodyPr>
          <a:lstStyle/>
          <a:p>
            <a:r>
              <a:rPr lang="fr-FR" sz="800" dirty="0"/>
              <a:t>Anne-Laure Marchal : anne-laure.marchal@csa.eu</a:t>
            </a:r>
          </a:p>
        </p:txBody>
      </p:sp>
      <p:sp>
        <p:nvSpPr>
          <p:cNvPr id="15" name="ZoneTexte 14">
            <a:extLst>
              <a:ext uri="{FF2B5EF4-FFF2-40B4-BE49-F238E27FC236}">
                <a16:creationId xmlns:a16="http://schemas.microsoft.com/office/drawing/2014/main" id="{5F18C6BD-3880-3FAC-2B7D-57BD4FBE8D09}"/>
              </a:ext>
            </a:extLst>
          </p:cNvPr>
          <p:cNvSpPr txBox="1"/>
          <p:nvPr/>
        </p:nvSpPr>
        <p:spPr>
          <a:xfrm>
            <a:off x="550333" y="4721285"/>
            <a:ext cx="814388" cy="215444"/>
          </a:xfrm>
          <a:prstGeom prst="rect">
            <a:avLst/>
          </a:prstGeom>
          <a:noFill/>
        </p:spPr>
        <p:txBody>
          <a:bodyPr wrap="square">
            <a:spAutoFit/>
          </a:bodyPr>
          <a:lstStyle/>
          <a:p>
            <a:r>
              <a:rPr lang="fr-FR" sz="800" dirty="0"/>
              <a:t>Pôle Society</a:t>
            </a:r>
          </a:p>
        </p:txBody>
      </p:sp>
      <p:sp>
        <p:nvSpPr>
          <p:cNvPr id="17" name="ZoneTexte 16">
            <a:extLst>
              <a:ext uri="{FF2B5EF4-FFF2-40B4-BE49-F238E27FC236}">
                <a16:creationId xmlns:a16="http://schemas.microsoft.com/office/drawing/2014/main" id="{90D62DCC-9C26-D271-C851-4A8A68D30BF2}"/>
              </a:ext>
            </a:extLst>
          </p:cNvPr>
          <p:cNvSpPr txBox="1"/>
          <p:nvPr/>
        </p:nvSpPr>
        <p:spPr>
          <a:xfrm>
            <a:off x="5858933" y="4829007"/>
            <a:ext cx="2268131" cy="246221"/>
          </a:xfrm>
          <a:prstGeom prst="rect">
            <a:avLst/>
          </a:prstGeom>
          <a:noFill/>
        </p:spPr>
        <p:txBody>
          <a:bodyPr wrap="square">
            <a:spAutoFit/>
          </a:bodyPr>
          <a:lstStyle/>
          <a:p>
            <a:r>
              <a:rPr lang="fr-FR" sz="1000" b="1" dirty="0"/>
              <a:t>Juillet 2023 / Etude n° 2300008</a:t>
            </a:r>
          </a:p>
        </p:txBody>
      </p:sp>
      <p:pic>
        <p:nvPicPr>
          <p:cNvPr id="12" name="Picture 2" descr="logo de Oney Bank">
            <a:extLst>
              <a:ext uri="{FF2B5EF4-FFF2-40B4-BE49-F238E27FC236}">
                <a16:creationId xmlns:a16="http://schemas.microsoft.com/office/drawing/2014/main" id="{6F3DCB39-581B-10F3-DC1B-64F641353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394" y="2597107"/>
            <a:ext cx="1849427" cy="5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779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6" y="154582"/>
            <a:ext cx="8154807" cy="558842"/>
          </a:xfrm>
        </p:spPr>
        <p:txBody>
          <a:bodyPr/>
          <a:lstStyle/>
          <a:p>
            <a:r>
              <a:rPr lang="fr-FR" sz="1800" dirty="0">
                <a:solidFill>
                  <a:schemeClr val="accent1"/>
                </a:solidFill>
              </a:rPr>
              <a:t>Un recours à l’économie circulaire largement répandu</a:t>
            </a:r>
            <a:br>
              <a:rPr lang="fr-FR" sz="1800" dirty="0">
                <a:solidFill>
                  <a:schemeClr val="accent1"/>
                </a:solidFill>
              </a:rPr>
            </a:br>
            <a:r>
              <a:rPr lang="fr-FR" sz="1800" dirty="0"/>
              <a:t>Répondant à ces préoccupations, plus de la moitié des Français déclarent avoir eu recours à l’économie circulaire (surtout les plus jeunes et les CSP+, plus familiers de ce concept)</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493289" y="4658732"/>
            <a:ext cx="5908621" cy="396647"/>
          </a:xfrm>
          <a:prstGeom prst="rect">
            <a:avLst/>
          </a:prstGeom>
        </p:spPr>
        <p:txBody>
          <a:bodyPr wrap="square">
            <a:spAutoFit/>
          </a:bodyPr>
          <a:lstStyle/>
          <a:p>
            <a:pPr defTabSz="685800">
              <a:lnSpc>
                <a:spcPct val="115000"/>
              </a:lnSpc>
              <a:defRPr/>
            </a:pPr>
            <a:r>
              <a:rPr lang="fr-FR" sz="900" i="1" dirty="0">
                <a:latin typeface="Century Gothic" panose="020F0302020204030204"/>
              </a:rPr>
              <a:t>Q8. Au cours des 12 derniers mois, avez-vous eu recours à des produits issus de l’économie circulaire ? </a:t>
            </a:r>
          </a:p>
          <a:p>
            <a:pPr defTabSz="685800">
              <a:lnSpc>
                <a:spcPct val="115000"/>
              </a:lnSpc>
              <a:defRPr/>
            </a:pPr>
            <a:r>
              <a:rPr lang="fr-FR" sz="900" i="1" dirty="0">
                <a:solidFill>
                  <a:srgbClr val="FFFFFF">
                    <a:lumMod val="50000"/>
                  </a:srgbClr>
                </a:solidFill>
                <a:latin typeface="Century Gothic" panose="020F0302020204030204"/>
              </a:rPr>
              <a:t>Base : Ensemble (n=1005) – Une seule réponse possible </a:t>
            </a:r>
          </a:p>
        </p:txBody>
      </p:sp>
      <p:graphicFrame>
        <p:nvGraphicFramePr>
          <p:cNvPr id="7" name="Graphique 6">
            <a:extLst>
              <a:ext uri="{FF2B5EF4-FFF2-40B4-BE49-F238E27FC236}">
                <a16:creationId xmlns:a16="http://schemas.microsoft.com/office/drawing/2014/main" id="{A51E3D49-202C-2CBB-50B2-CC0141726FF8}"/>
              </a:ext>
            </a:extLst>
          </p:cNvPr>
          <p:cNvGraphicFramePr/>
          <p:nvPr/>
        </p:nvGraphicFramePr>
        <p:xfrm>
          <a:off x="882290" y="646201"/>
          <a:ext cx="7962451" cy="3960742"/>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a:extLst>
              <a:ext uri="{FF2B5EF4-FFF2-40B4-BE49-F238E27FC236}">
                <a16:creationId xmlns:a16="http://schemas.microsoft.com/office/drawing/2014/main" id="{F2818B95-6F97-4E82-4C08-617085D6064B}"/>
              </a:ext>
            </a:extLst>
          </p:cNvPr>
          <p:cNvSpPr txBox="1"/>
          <p:nvPr/>
        </p:nvSpPr>
        <p:spPr>
          <a:xfrm>
            <a:off x="6686550" y="1491098"/>
            <a:ext cx="995785" cy="954107"/>
          </a:xfrm>
          <a:prstGeom prst="rect">
            <a:avLst/>
          </a:prstGeom>
          <a:noFill/>
        </p:spPr>
        <p:txBody>
          <a:bodyPr wrap="none" rtlCol="0">
            <a:spAutoFit/>
          </a:bodyPr>
          <a:lstStyle/>
          <a:p>
            <a:pPr algn="ctr"/>
            <a:r>
              <a:rPr lang="fr-FR" sz="2800" b="1" dirty="0">
                <a:solidFill>
                  <a:schemeClr val="accent4"/>
                </a:solidFill>
              </a:rPr>
              <a:t>Non </a:t>
            </a:r>
          </a:p>
          <a:p>
            <a:pPr algn="ctr"/>
            <a:r>
              <a:rPr lang="fr-FR" sz="2800" b="1" dirty="0">
                <a:solidFill>
                  <a:schemeClr val="accent4"/>
                </a:solidFill>
              </a:rPr>
              <a:t>40%</a:t>
            </a:r>
          </a:p>
        </p:txBody>
      </p:sp>
      <p:sp>
        <p:nvSpPr>
          <p:cNvPr id="9" name="ZoneTexte 8">
            <a:extLst>
              <a:ext uri="{FF2B5EF4-FFF2-40B4-BE49-F238E27FC236}">
                <a16:creationId xmlns:a16="http://schemas.microsoft.com/office/drawing/2014/main" id="{4E232017-A297-7071-D8E4-E71967968396}"/>
              </a:ext>
            </a:extLst>
          </p:cNvPr>
          <p:cNvSpPr txBox="1"/>
          <p:nvPr/>
        </p:nvSpPr>
        <p:spPr>
          <a:xfrm>
            <a:off x="1768580" y="1479540"/>
            <a:ext cx="894797" cy="954107"/>
          </a:xfrm>
          <a:prstGeom prst="rect">
            <a:avLst/>
          </a:prstGeom>
          <a:noFill/>
        </p:spPr>
        <p:txBody>
          <a:bodyPr wrap="none" rtlCol="0">
            <a:spAutoFit/>
          </a:bodyPr>
          <a:lstStyle/>
          <a:p>
            <a:pPr algn="ctr"/>
            <a:r>
              <a:rPr lang="fr-FR" sz="2800" b="1" dirty="0">
                <a:solidFill>
                  <a:schemeClr val="accent1"/>
                </a:solidFill>
              </a:rPr>
              <a:t>Oui</a:t>
            </a:r>
          </a:p>
          <a:p>
            <a:pPr algn="ctr"/>
            <a:r>
              <a:rPr lang="fr-FR" sz="2800" b="1" dirty="0">
                <a:solidFill>
                  <a:schemeClr val="accent1"/>
                </a:solidFill>
              </a:rPr>
              <a:t>60%</a:t>
            </a:r>
          </a:p>
        </p:txBody>
      </p:sp>
      <p:cxnSp>
        <p:nvCxnSpPr>
          <p:cNvPr id="10" name="Connecteur droit 9">
            <a:extLst>
              <a:ext uri="{FF2B5EF4-FFF2-40B4-BE49-F238E27FC236}">
                <a16:creationId xmlns:a16="http://schemas.microsoft.com/office/drawing/2014/main" id="{E3C78E9C-3D5C-79E9-A830-D2BA297A157E}"/>
              </a:ext>
            </a:extLst>
          </p:cNvPr>
          <p:cNvCxnSpPr/>
          <p:nvPr/>
        </p:nvCxnSpPr>
        <p:spPr>
          <a:xfrm>
            <a:off x="6583277" y="1504345"/>
            <a:ext cx="0" cy="183020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9043660F-74FA-B541-62AC-B58969484B9D}"/>
              </a:ext>
            </a:extLst>
          </p:cNvPr>
          <p:cNvCxnSpPr/>
          <p:nvPr/>
        </p:nvCxnSpPr>
        <p:spPr>
          <a:xfrm>
            <a:off x="2684030" y="1523530"/>
            <a:ext cx="0" cy="18302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ZoneTexte 1">
            <a:extLst>
              <a:ext uri="{FF2B5EF4-FFF2-40B4-BE49-F238E27FC236}">
                <a16:creationId xmlns:a16="http://schemas.microsoft.com/office/drawing/2014/main" id="{FAB7D674-3672-2683-42A9-FDFDAC32A9B7}"/>
              </a:ext>
            </a:extLst>
          </p:cNvPr>
          <p:cNvSpPr txBox="1"/>
          <p:nvPr/>
        </p:nvSpPr>
        <p:spPr>
          <a:xfrm>
            <a:off x="787357" y="2506255"/>
            <a:ext cx="1739579" cy="553998"/>
          </a:xfrm>
          <a:prstGeom prst="rect">
            <a:avLst/>
          </a:prstGeom>
          <a:noFill/>
        </p:spPr>
        <p:txBody>
          <a:bodyPr wrap="none" rtlCol="0">
            <a:spAutoFit/>
          </a:bodyPr>
          <a:lstStyle/>
          <a:p>
            <a:r>
              <a:rPr lang="fr-FR" sz="1000" dirty="0">
                <a:solidFill>
                  <a:schemeClr val="tx2"/>
                </a:solidFill>
              </a:rPr>
              <a:t>Moins de 35 ans : </a:t>
            </a:r>
            <a:r>
              <a:rPr lang="fr-FR" sz="1000" b="1" dirty="0">
                <a:solidFill>
                  <a:srgbClr val="00B050"/>
                </a:solidFill>
              </a:rPr>
              <a:t>67%</a:t>
            </a:r>
          </a:p>
          <a:p>
            <a:r>
              <a:rPr lang="fr-FR" sz="1000" dirty="0">
                <a:solidFill>
                  <a:schemeClr val="tx2"/>
                </a:solidFill>
              </a:rPr>
              <a:t>CSP+ : </a:t>
            </a:r>
            <a:r>
              <a:rPr lang="fr-FR" sz="1000" b="1" dirty="0">
                <a:solidFill>
                  <a:srgbClr val="00B050"/>
                </a:solidFill>
              </a:rPr>
              <a:t>73%</a:t>
            </a:r>
          </a:p>
          <a:p>
            <a:r>
              <a:rPr lang="fr-FR" sz="1000" dirty="0">
                <a:solidFill>
                  <a:schemeClr val="tx2"/>
                </a:solidFill>
              </a:rPr>
              <a:t>Foyer avec enfants : </a:t>
            </a:r>
            <a:r>
              <a:rPr lang="fr-FR" sz="1000" b="1" dirty="0">
                <a:solidFill>
                  <a:srgbClr val="00B050"/>
                </a:solidFill>
              </a:rPr>
              <a:t>70%</a:t>
            </a:r>
          </a:p>
        </p:txBody>
      </p:sp>
      <p:pic>
        <p:nvPicPr>
          <p:cNvPr id="3" name="Picture 2" descr="Drapeau">
            <a:extLst>
              <a:ext uri="{FF2B5EF4-FFF2-40B4-BE49-F238E27FC236}">
                <a16:creationId xmlns:a16="http://schemas.microsoft.com/office/drawing/2014/main" id="{5B29F9E3-AE0E-8861-3291-EA862C06A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E19AA42E-182A-DE74-0C41-CB7D253FAE6B}"/>
              </a:ext>
            </a:extLst>
          </p:cNvPr>
          <p:cNvSpPr txBox="1"/>
          <p:nvPr/>
        </p:nvSpPr>
        <p:spPr>
          <a:xfrm>
            <a:off x="2090559" y="3644800"/>
            <a:ext cx="2108462" cy="507831"/>
          </a:xfrm>
          <a:prstGeom prst="rect">
            <a:avLst/>
          </a:prstGeom>
          <a:noFill/>
        </p:spPr>
        <p:txBody>
          <a:bodyPr wrap="square">
            <a:spAutoFit/>
          </a:bodyPr>
          <a:lstStyle/>
          <a:p>
            <a:r>
              <a:rPr lang="fr-FR" sz="900" dirty="0">
                <a:solidFill>
                  <a:schemeClr val="tx2"/>
                </a:solidFill>
              </a:rPr>
              <a:t>35 à 49 ans : </a:t>
            </a:r>
            <a:r>
              <a:rPr lang="fr-FR" sz="900" dirty="0">
                <a:solidFill>
                  <a:srgbClr val="00B050"/>
                </a:solidFill>
              </a:rPr>
              <a:t>50%</a:t>
            </a:r>
          </a:p>
          <a:p>
            <a:r>
              <a:rPr lang="fr-FR" sz="900" dirty="0">
                <a:solidFill>
                  <a:schemeClr val="tx2"/>
                </a:solidFill>
              </a:rPr>
              <a:t>CSP+ : </a:t>
            </a:r>
            <a:r>
              <a:rPr lang="fr-FR" sz="900" dirty="0">
                <a:solidFill>
                  <a:srgbClr val="00B050"/>
                </a:solidFill>
              </a:rPr>
              <a:t>52%</a:t>
            </a:r>
          </a:p>
          <a:p>
            <a:r>
              <a:rPr lang="fr-FR" sz="900" dirty="0">
                <a:solidFill>
                  <a:schemeClr val="tx2"/>
                </a:solidFill>
              </a:rPr>
              <a:t>Foyer avec enfants : </a:t>
            </a:r>
            <a:r>
              <a:rPr lang="fr-FR" sz="900" b="1" dirty="0">
                <a:solidFill>
                  <a:srgbClr val="00B050"/>
                </a:solidFill>
              </a:rPr>
              <a:t>50%</a:t>
            </a:r>
          </a:p>
        </p:txBody>
      </p:sp>
      <p:cxnSp>
        <p:nvCxnSpPr>
          <p:cNvPr id="16" name="Connecteur droit 15">
            <a:extLst>
              <a:ext uri="{FF2B5EF4-FFF2-40B4-BE49-F238E27FC236}">
                <a16:creationId xmlns:a16="http://schemas.microsoft.com/office/drawing/2014/main" id="{BE072736-7302-C27D-0CBE-C888FD18ED10}"/>
              </a:ext>
            </a:extLst>
          </p:cNvPr>
          <p:cNvCxnSpPr>
            <a:cxnSpLocks/>
          </p:cNvCxnSpPr>
          <p:nvPr/>
        </p:nvCxnSpPr>
        <p:spPr>
          <a:xfrm flipV="1">
            <a:off x="3216728" y="3543691"/>
            <a:ext cx="344035" cy="31327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8519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9E6E7FF-BF60-4641-AE51-F7270C5690FD}"/>
              </a:ext>
            </a:extLst>
          </p:cNvPr>
          <p:cNvSpPr>
            <a:spLocks noGrp="1"/>
          </p:cNvSpPr>
          <p:nvPr>
            <p:ph type="title"/>
          </p:nvPr>
        </p:nvSpPr>
        <p:spPr>
          <a:xfrm>
            <a:off x="784866" y="149124"/>
            <a:ext cx="8211415" cy="564300"/>
          </a:xfrm>
        </p:spPr>
        <p:txBody>
          <a:bodyPr/>
          <a:lstStyle/>
          <a:p>
            <a:r>
              <a:rPr lang="fr-FR" sz="1800" dirty="0">
                <a:solidFill>
                  <a:schemeClr val="accent1"/>
                </a:solidFill>
              </a:rPr>
              <a:t>Mais une implication des marques qui demeure insuffisante</a:t>
            </a:r>
            <a:br>
              <a:rPr lang="fr-FR" sz="1800" dirty="0"/>
            </a:br>
            <a:r>
              <a:rPr lang="fr-FR" sz="1800" dirty="0"/>
              <a:t>Pour les Français, les entreprises semblent encore loin de s’être approprié le sujet de l’économie circulaire, y compris pour les jeunes dont le jugement est pourtant plus favorable</a:t>
            </a:r>
          </a:p>
        </p:txBody>
      </p:sp>
      <p:sp>
        <p:nvSpPr>
          <p:cNvPr id="2" name="Espace réservé du numéro de diapositive 2">
            <a:extLst>
              <a:ext uri="{FF2B5EF4-FFF2-40B4-BE49-F238E27FC236}">
                <a16:creationId xmlns:a16="http://schemas.microsoft.com/office/drawing/2014/main" id="{82E8A9D2-2F70-ECF0-2A40-CD42E5BCC4D1}"/>
              </a:ext>
            </a:extLst>
          </p:cNvPr>
          <p:cNvSpPr>
            <a:spLocks noGrp="1"/>
          </p:cNvSpPr>
          <p:nvPr>
            <p:ph type="sldNum" sz="quarter" idx="11"/>
          </p:nvPr>
        </p:nvSpPr>
        <p:spPr/>
        <p:txBody>
          <a:bodyPr/>
          <a:lstStyle/>
          <a:p>
            <a:fld id="{21995480-1601-7C4D-95DE-8DD54C94E8C4}" type="slidenum">
              <a:rPr lang="fr-FR" smtClean="0"/>
              <a:t>11</a:t>
            </a:fld>
            <a:endParaRPr lang="fr-FR" dirty="0"/>
          </a:p>
        </p:txBody>
      </p:sp>
      <p:sp>
        <p:nvSpPr>
          <p:cNvPr id="34" name="Titre 8">
            <a:extLst>
              <a:ext uri="{FF2B5EF4-FFF2-40B4-BE49-F238E27FC236}">
                <a16:creationId xmlns:a16="http://schemas.microsoft.com/office/drawing/2014/main" id="{EBD2799E-19DB-43F1-B278-F70DFEACC558}"/>
              </a:ext>
            </a:extLst>
          </p:cNvPr>
          <p:cNvSpPr txBox="1">
            <a:spLocks/>
          </p:cNvSpPr>
          <p:nvPr/>
        </p:nvSpPr>
        <p:spPr>
          <a:xfrm>
            <a:off x="801472" y="108661"/>
            <a:ext cx="8326944" cy="538269"/>
          </a:xfrm>
          <a:prstGeom prst="rect">
            <a:avLst/>
          </a:prstGeom>
        </p:spPr>
        <p:txBody>
          <a:bodyPr vert="horz" lIns="0" tIns="0" rIns="0" bIns="0" rtlCol="0" anchor="t" anchorCtr="0">
            <a:noAutofit/>
          </a:bodyPr>
          <a:lstStyle>
            <a:lvl1pPr algn="l" defTabSz="457189" rtl="0" eaLnBrk="1" latinLnBrk="0" hangingPunct="1">
              <a:lnSpc>
                <a:spcPct val="80000"/>
              </a:lnSpc>
              <a:spcBef>
                <a:spcPct val="0"/>
              </a:spcBef>
              <a:buNone/>
              <a:defRPr sz="2000" b="1" kern="1200" spc="0" baseline="0">
                <a:solidFill>
                  <a:schemeClr val="tx1"/>
                </a:solidFill>
                <a:latin typeface="+mj-lt"/>
                <a:ea typeface="+mj-ea"/>
                <a:cs typeface="+mj-cs"/>
              </a:defRPr>
            </a:lvl1pPr>
          </a:lstStyle>
          <a:p>
            <a:endParaRPr lang="fr-FR" sz="1600" dirty="0"/>
          </a:p>
        </p:txBody>
      </p:sp>
      <p:sp>
        <p:nvSpPr>
          <p:cNvPr id="5" name="ZoneTexte 4">
            <a:extLst>
              <a:ext uri="{FF2B5EF4-FFF2-40B4-BE49-F238E27FC236}">
                <a16:creationId xmlns:a16="http://schemas.microsoft.com/office/drawing/2014/main" id="{B6D52BE4-A94B-99BD-2B5D-52B011C34409}"/>
              </a:ext>
            </a:extLst>
          </p:cNvPr>
          <p:cNvSpPr txBox="1"/>
          <p:nvPr/>
        </p:nvSpPr>
        <p:spPr>
          <a:xfrm>
            <a:off x="535928" y="4611488"/>
            <a:ext cx="7818120" cy="396647"/>
          </a:xfrm>
          <a:prstGeom prst="rect">
            <a:avLst/>
          </a:prstGeom>
          <a:noFill/>
        </p:spPr>
        <p:txBody>
          <a:bodyPr wrap="square">
            <a:spAutoFit/>
          </a:bodyPr>
          <a:lstStyle/>
          <a:p>
            <a:pPr defTabSz="685800">
              <a:lnSpc>
                <a:spcPct val="115000"/>
              </a:lnSpc>
              <a:defRPr/>
            </a:pPr>
            <a:r>
              <a:rPr lang="fr-FR" sz="900" i="1" dirty="0">
                <a:latin typeface="Century Gothic" panose="020F0302020204030204"/>
              </a:rPr>
              <a:t>Q21. Selon vous, les marques en font-elles suffisamment pour développer l’économie circulaire ? </a:t>
            </a:r>
          </a:p>
          <a:p>
            <a:pPr defTabSz="685800">
              <a:lnSpc>
                <a:spcPct val="115000"/>
              </a:lnSpc>
              <a:defRPr/>
            </a:pPr>
            <a:r>
              <a:rPr lang="fr-FR" sz="900" i="1" dirty="0">
                <a:solidFill>
                  <a:srgbClr val="FFFFFF">
                    <a:lumMod val="50000"/>
                  </a:srgbClr>
                </a:solidFill>
                <a:latin typeface="Century Gothic" panose="020F0302020204030204"/>
              </a:rPr>
              <a:t>Base : Ensemble (n=1005) – Une seule réponse possible </a:t>
            </a:r>
          </a:p>
        </p:txBody>
      </p:sp>
      <p:graphicFrame>
        <p:nvGraphicFramePr>
          <p:cNvPr id="3" name="Graphique 2">
            <a:extLst>
              <a:ext uri="{FF2B5EF4-FFF2-40B4-BE49-F238E27FC236}">
                <a16:creationId xmlns:a16="http://schemas.microsoft.com/office/drawing/2014/main" id="{360F9636-E596-89A8-231A-3A725BCBB1CA}"/>
              </a:ext>
            </a:extLst>
          </p:cNvPr>
          <p:cNvGraphicFramePr/>
          <p:nvPr/>
        </p:nvGraphicFramePr>
        <p:xfrm>
          <a:off x="880538" y="684173"/>
          <a:ext cx="7703820" cy="3657744"/>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a:extLst>
              <a:ext uri="{FF2B5EF4-FFF2-40B4-BE49-F238E27FC236}">
                <a16:creationId xmlns:a16="http://schemas.microsoft.com/office/drawing/2014/main" id="{9DD77B35-DECB-228F-6A11-715183D82D1D}"/>
              </a:ext>
            </a:extLst>
          </p:cNvPr>
          <p:cNvSpPr txBox="1"/>
          <p:nvPr/>
        </p:nvSpPr>
        <p:spPr>
          <a:xfrm>
            <a:off x="1259016" y="1387466"/>
            <a:ext cx="3040380" cy="1015663"/>
          </a:xfrm>
          <a:prstGeom prst="rect">
            <a:avLst/>
          </a:prstGeom>
          <a:noFill/>
        </p:spPr>
        <p:txBody>
          <a:bodyPr wrap="square">
            <a:spAutoFit/>
          </a:bodyPr>
          <a:lstStyle/>
          <a:p>
            <a:pPr algn="ctr"/>
            <a:r>
              <a:rPr lang="fr-FR" sz="6000" b="1" dirty="0">
                <a:ln>
                  <a:solidFill>
                    <a:schemeClr val="accent1"/>
                  </a:solidFill>
                </a:ln>
                <a:noFill/>
              </a:rPr>
              <a:t>4,9/10 </a:t>
            </a:r>
          </a:p>
        </p:txBody>
      </p:sp>
      <p:cxnSp>
        <p:nvCxnSpPr>
          <p:cNvPr id="12" name="Connecteur droit 11">
            <a:extLst>
              <a:ext uri="{FF2B5EF4-FFF2-40B4-BE49-F238E27FC236}">
                <a16:creationId xmlns:a16="http://schemas.microsoft.com/office/drawing/2014/main" id="{BE14189F-7AE3-5921-B972-2B37AC53E6D8}"/>
              </a:ext>
            </a:extLst>
          </p:cNvPr>
          <p:cNvCxnSpPr>
            <a:cxnSpLocks/>
          </p:cNvCxnSpPr>
          <p:nvPr/>
        </p:nvCxnSpPr>
        <p:spPr>
          <a:xfrm>
            <a:off x="6312418" y="919521"/>
            <a:ext cx="0" cy="781688"/>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7" name="ZoneTexte 16">
            <a:extLst>
              <a:ext uri="{FF2B5EF4-FFF2-40B4-BE49-F238E27FC236}">
                <a16:creationId xmlns:a16="http://schemas.microsoft.com/office/drawing/2014/main" id="{51CFA3D1-CCC8-837A-83E1-EA958300054D}"/>
              </a:ext>
            </a:extLst>
          </p:cNvPr>
          <p:cNvSpPr txBox="1"/>
          <p:nvPr/>
        </p:nvSpPr>
        <p:spPr>
          <a:xfrm>
            <a:off x="6795789" y="920288"/>
            <a:ext cx="998129" cy="523220"/>
          </a:xfrm>
          <a:prstGeom prst="rect">
            <a:avLst/>
          </a:prstGeom>
          <a:solidFill>
            <a:schemeClr val="bg1"/>
          </a:solidFill>
          <a:ln>
            <a:noFill/>
          </a:ln>
        </p:spPr>
        <p:txBody>
          <a:bodyPr wrap="square">
            <a:spAutoFit/>
          </a:bodyPr>
          <a:lstStyle/>
          <a:p>
            <a:r>
              <a:rPr lang="fr-FR" sz="2800" b="1" dirty="0">
                <a:ln>
                  <a:solidFill>
                    <a:schemeClr val="accent1"/>
                  </a:solidFill>
                </a:ln>
                <a:noFill/>
              </a:rPr>
              <a:t>24%</a:t>
            </a:r>
            <a:endParaRPr lang="fr-FR" sz="2800" dirty="0">
              <a:noFill/>
            </a:endParaRPr>
          </a:p>
        </p:txBody>
      </p:sp>
      <p:sp>
        <p:nvSpPr>
          <p:cNvPr id="19" name="ZoneTexte 18">
            <a:extLst>
              <a:ext uri="{FF2B5EF4-FFF2-40B4-BE49-F238E27FC236}">
                <a16:creationId xmlns:a16="http://schemas.microsoft.com/office/drawing/2014/main" id="{54E0DF40-F7CE-66CA-C963-240885BD6356}"/>
              </a:ext>
            </a:extLst>
          </p:cNvPr>
          <p:cNvSpPr txBox="1"/>
          <p:nvPr/>
        </p:nvSpPr>
        <p:spPr>
          <a:xfrm>
            <a:off x="6416692" y="1293601"/>
            <a:ext cx="1937356" cy="323165"/>
          </a:xfrm>
          <a:prstGeom prst="rect">
            <a:avLst/>
          </a:prstGeom>
          <a:noFill/>
        </p:spPr>
        <p:txBody>
          <a:bodyPr wrap="square">
            <a:spAutoFit/>
          </a:bodyPr>
          <a:lstStyle/>
          <a:p>
            <a:r>
              <a:rPr lang="fr-FR" sz="1500" b="1" dirty="0">
                <a:solidFill>
                  <a:schemeClr val="accent1"/>
                </a:solidFill>
                <a:latin typeface="Century Gothic" panose="020F0302020204030204"/>
              </a:rPr>
              <a:t>Notes de 7 à 10 </a:t>
            </a:r>
          </a:p>
        </p:txBody>
      </p:sp>
      <p:sp>
        <p:nvSpPr>
          <p:cNvPr id="21" name="ZoneTexte 20">
            <a:extLst>
              <a:ext uri="{FF2B5EF4-FFF2-40B4-BE49-F238E27FC236}">
                <a16:creationId xmlns:a16="http://schemas.microsoft.com/office/drawing/2014/main" id="{8D159662-F01D-FFCF-6DD1-7F7FCB88BEA2}"/>
              </a:ext>
            </a:extLst>
          </p:cNvPr>
          <p:cNvSpPr txBox="1"/>
          <p:nvPr/>
        </p:nvSpPr>
        <p:spPr>
          <a:xfrm>
            <a:off x="717959" y="2350984"/>
            <a:ext cx="4126647" cy="830997"/>
          </a:xfrm>
          <a:prstGeom prst="rect">
            <a:avLst/>
          </a:prstGeom>
          <a:noFill/>
        </p:spPr>
        <p:txBody>
          <a:bodyPr wrap="square">
            <a:spAutoFit/>
          </a:bodyPr>
          <a:lstStyle/>
          <a:p>
            <a:pPr algn="ctr"/>
            <a:r>
              <a:rPr lang="fr-FR" sz="1600" b="1" dirty="0">
                <a:latin typeface="Century Gothic" panose="020F0302020204030204"/>
              </a:rPr>
              <a:t>Degré d’implication des marques dans le développement de l’économie circulaire </a:t>
            </a:r>
          </a:p>
        </p:txBody>
      </p:sp>
      <p:pic>
        <p:nvPicPr>
          <p:cNvPr id="4" name="Picture 2" descr="Drapeau">
            <a:extLst>
              <a:ext uri="{FF2B5EF4-FFF2-40B4-BE49-F238E27FC236}">
                <a16:creationId xmlns:a16="http://schemas.microsoft.com/office/drawing/2014/main" id="{336C16E0-8C43-DC7F-81EE-4CB4476E5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E55C24E-FD7F-14CF-D561-17276CA67EA6}"/>
              </a:ext>
            </a:extLst>
          </p:cNvPr>
          <p:cNvSpPr txBox="1"/>
          <p:nvPr/>
        </p:nvSpPr>
        <p:spPr>
          <a:xfrm>
            <a:off x="1285706" y="3387765"/>
            <a:ext cx="2987000" cy="861774"/>
          </a:xfrm>
          <a:prstGeom prst="rect">
            <a:avLst/>
          </a:prstGeom>
          <a:noFill/>
        </p:spPr>
        <p:txBody>
          <a:bodyPr wrap="square">
            <a:spAutoFit/>
          </a:bodyPr>
          <a:lstStyle/>
          <a:p>
            <a:pPr algn="ctr"/>
            <a:r>
              <a:rPr lang="fr-FR" sz="1000" dirty="0"/>
              <a:t>Moins de 35 ans : </a:t>
            </a:r>
            <a:r>
              <a:rPr lang="fr-FR" sz="1000" b="1" dirty="0">
                <a:solidFill>
                  <a:srgbClr val="00B050"/>
                </a:solidFill>
              </a:rPr>
              <a:t>5,6</a:t>
            </a:r>
            <a:r>
              <a:rPr lang="fr-FR" sz="1000" dirty="0"/>
              <a:t> vs. 50 ans ou plus : </a:t>
            </a:r>
            <a:r>
              <a:rPr lang="fr-FR" sz="1000" b="1" dirty="0">
                <a:solidFill>
                  <a:srgbClr val="FF0000"/>
                </a:solidFill>
              </a:rPr>
              <a:t>4,6</a:t>
            </a:r>
          </a:p>
          <a:p>
            <a:pPr algn="ctr"/>
            <a:r>
              <a:rPr lang="fr-FR" sz="1000" dirty="0"/>
              <a:t>Femme : </a:t>
            </a:r>
            <a:r>
              <a:rPr lang="fr-FR" sz="1000" b="1" dirty="0">
                <a:solidFill>
                  <a:srgbClr val="00B050"/>
                </a:solidFill>
              </a:rPr>
              <a:t>5,2</a:t>
            </a:r>
          </a:p>
          <a:p>
            <a:pPr algn="ctr"/>
            <a:r>
              <a:rPr lang="fr-FR" sz="1000" dirty="0"/>
              <a:t>CSP- : </a:t>
            </a:r>
            <a:r>
              <a:rPr lang="fr-FR" sz="1000" b="1" dirty="0">
                <a:solidFill>
                  <a:srgbClr val="00B050"/>
                </a:solidFill>
              </a:rPr>
              <a:t>5,2</a:t>
            </a:r>
          </a:p>
          <a:p>
            <a:pPr algn="ctr"/>
            <a:r>
              <a:rPr lang="fr-FR" sz="1000" dirty="0"/>
              <a:t>Foyer avec enfant : </a:t>
            </a:r>
            <a:r>
              <a:rPr lang="fr-FR" sz="1000" b="1" dirty="0">
                <a:solidFill>
                  <a:srgbClr val="00B050"/>
                </a:solidFill>
              </a:rPr>
              <a:t>5,4</a:t>
            </a:r>
          </a:p>
          <a:p>
            <a:pPr algn="ctr"/>
            <a:r>
              <a:rPr lang="fr-FR" sz="1000" dirty="0"/>
              <a:t>Classes moyennes supérieures : </a:t>
            </a:r>
            <a:r>
              <a:rPr lang="fr-FR" sz="1000" b="1" dirty="0">
                <a:solidFill>
                  <a:srgbClr val="00B050"/>
                </a:solidFill>
              </a:rPr>
              <a:t>5,5</a:t>
            </a:r>
          </a:p>
        </p:txBody>
      </p:sp>
    </p:spTree>
    <p:extLst>
      <p:ext uri="{BB962C8B-B14F-4D97-AF65-F5344CB8AC3E}">
        <p14:creationId xmlns:p14="http://schemas.microsoft.com/office/powerpoint/2010/main" val="28938969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7" y="32810"/>
            <a:ext cx="8284205" cy="596951"/>
          </a:xfrm>
        </p:spPr>
        <p:txBody>
          <a:bodyPr/>
          <a:lstStyle/>
          <a:p>
            <a:r>
              <a:rPr lang="fr-FR" sz="1600" dirty="0">
                <a:solidFill>
                  <a:schemeClr val="accent1"/>
                </a:solidFill>
              </a:rPr>
              <a:t>L’habillement &amp; la tech, têtes de gondoles de l’économie circulaire</a:t>
            </a:r>
            <a:br>
              <a:rPr lang="fr-FR" sz="1600" dirty="0"/>
            </a:br>
            <a:r>
              <a:rPr lang="fr-FR" sz="1600" dirty="0"/>
              <a:t>En France, la voie de l’économie circulaire est surtout choisie pour l’habillement,</a:t>
            </a:r>
            <a:br>
              <a:rPr lang="fr-FR" sz="1600" dirty="0"/>
            </a:br>
            <a:r>
              <a:rPr lang="fr-FR" sz="1600" dirty="0"/>
              <a:t>les loisirs et l’ameublement alors qu’elle est oubliée dans les domaines du sport,</a:t>
            </a:r>
            <a:br>
              <a:rPr lang="fr-FR" sz="1600" dirty="0"/>
            </a:br>
            <a:r>
              <a:rPr lang="fr-FR" sz="1600" dirty="0"/>
              <a:t>de l’automobile et des bijoux</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593042" y="4471106"/>
            <a:ext cx="8251700" cy="555921"/>
          </a:xfrm>
          <a:prstGeom prst="rect">
            <a:avLst/>
          </a:prstGeom>
        </p:spPr>
        <p:txBody>
          <a:bodyPr wrap="square">
            <a:spAutoFit/>
          </a:bodyPr>
          <a:lstStyle/>
          <a:p>
            <a:pPr defTabSz="685800">
              <a:lnSpc>
                <a:spcPct val="115000"/>
              </a:lnSpc>
              <a:defRPr/>
            </a:pPr>
            <a:r>
              <a:rPr lang="fr-FR" sz="900" i="1" dirty="0">
                <a:latin typeface="Century Gothic" panose="020F0302020204030204"/>
              </a:rPr>
              <a:t>Q5. Au cours des 12 derniers mois, à quelle fréquence avez-vous eu recours à des produits issus de l’économie circulaire dans chacune des catégories suivantes ? </a:t>
            </a:r>
          </a:p>
          <a:p>
            <a:pPr defTabSz="685800">
              <a:lnSpc>
                <a:spcPct val="115000"/>
              </a:lnSpc>
              <a:defRPr/>
            </a:pPr>
            <a:r>
              <a:rPr lang="fr-FR" sz="900" i="1" dirty="0">
                <a:solidFill>
                  <a:srgbClr val="FFFFFF">
                    <a:lumMod val="50000"/>
                  </a:srgbClr>
                </a:solidFill>
                <a:latin typeface="Century Gothic" panose="020F0302020204030204"/>
              </a:rPr>
              <a:t>Base : A ceux qui ont acheté des produits issus de l’économie circulaire (n=602) – Une seule réponse possible par item </a:t>
            </a:r>
          </a:p>
        </p:txBody>
      </p:sp>
      <p:graphicFrame>
        <p:nvGraphicFramePr>
          <p:cNvPr id="5" name="Graphique 4">
            <a:extLst>
              <a:ext uri="{FF2B5EF4-FFF2-40B4-BE49-F238E27FC236}">
                <a16:creationId xmlns:a16="http://schemas.microsoft.com/office/drawing/2014/main" id="{CA02C0E8-1B37-A05E-8F98-6CDCEF7D4F40}"/>
              </a:ext>
            </a:extLst>
          </p:cNvPr>
          <p:cNvGraphicFramePr/>
          <p:nvPr/>
        </p:nvGraphicFramePr>
        <p:xfrm>
          <a:off x="222861" y="1106322"/>
          <a:ext cx="6919579" cy="3339031"/>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86FCDFB9-A520-D760-458A-F1E7CA2CA2BA}"/>
              </a:ext>
            </a:extLst>
          </p:cNvPr>
          <p:cNvSpPr txBox="1"/>
          <p:nvPr/>
        </p:nvSpPr>
        <p:spPr>
          <a:xfrm>
            <a:off x="6333278" y="904844"/>
            <a:ext cx="1868613" cy="307777"/>
          </a:xfrm>
          <a:prstGeom prst="rect">
            <a:avLst/>
          </a:prstGeom>
          <a:noFill/>
        </p:spPr>
        <p:txBody>
          <a:bodyPr wrap="square" rtlCol="0">
            <a:spAutoFit/>
          </a:bodyPr>
          <a:lstStyle/>
          <a:p>
            <a:pPr algn="ctr"/>
            <a:r>
              <a:rPr lang="fr-FR" sz="1400" b="1" dirty="0">
                <a:solidFill>
                  <a:schemeClr val="accent1"/>
                </a:solidFill>
              </a:rPr>
              <a:t>ST Souvent / parfois </a:t>
            </a:r>
          </a:p>
        </p:txBody>
      </p:sp>
      <p:sp>
        <p:nvSpPr>
          <p:cNvPr id="6" name="ZoneTexte 5">
            <a:extLst>
              <a:ext uri="{FF2B5EF4-FFF2-40B4-BE49-F238E27FC236}">
                <a16:creationId xmlns:a16="http://schemas.microsoft.com/office/drawing/2014/main" id="{793D00B4-0CD2-BA2E-93E5-197EB87B6321}"/>
              </a:ext>
            </a:extLst>
          </p:cNvPr>
          <p:cNvSpPr txBox="1"/>
          <p:nvPr/>
        </p:nvSpPr>
        <p:spPr>
          <a:xfrm>
            <a:off x="7021525" y="1747860"/>
            <a:ext cx="811085" cy="323165"/>
          </a:xfrm>
          <a:prstGeom prst="rect">
            <a:avLst/>
          </a:prstGeom>
          <a:noFill/>
        </p:spPr>
        <p:txBody>
          <a:bodyPr wrap="square" rtlCol="0">
            <a:spAutoFit/>
          </a:bodyPr>
          <a:lstStyle/>
          <a:p>
            <a:pPr algn="ctr"/>
            <a:r>
              <a:rPr lang="fr-FR" sz="1500" b="1" dirty="0">
                <a:solidFill>
                  <a:schemeClr val="accent1"/>
                </a:solidFill>
              </a:rPr>
              <a:t>54%</a:t>
            </a:r>
          </a:p>
        </p:txBody>
      </p:sp>
      <p:sp>
        <p:nvSpPr>
          <p:cNvPr id="8" name="ZoneTexte 7">
            <a:extLst>
              <a:ext uri="{FF2B5EF4-FFF2-40B4-BE49-F238E27FC236}">
                <a16:creationId xmlns:a16="http://schemas.microsoft.com/office/drawing/2014/main" id="{9620320B-8EAA-D66F-921F-FFCF7B12E63D}"/>
              </a:ext>
            </a:extLst>
          </p:cNvPr>
          <p:cNvSpPr txBox="1"/>
          <p:nvPr/>
        </p:nvSpPr>
        <p:spPr>
          <a:xfrm>
            <a:off x="7047428" y="2049917"/>
            <a:ext cx="759279" cy="323165"/>
          </a:xfrm>
          <a:prstGeom prst="rect">
            <a:avLst/>
          </a:prstGeom>
          <a:noFill/>
        </p:spPr>
        <p:txBody>
          <a:bodyPr wrap="square">
            <a:spAutoFit/>
          </a:bodyPr>
          <a:lstStyle/>
          <a:p>
            <a:pPr algn="ctr"/>
            <a:r>
              <a:rPr lang="fr-FR" sz="1500" b="1" dirty="0">
                <a:solidFill>
                  <a:schemeClr val="accent1"/>
                </a:solidFill>
              </a:rPr>
              <a:t>48%</a:t>
            </a:r>
          </a:p>
        </p:txBody>
      </p:sp>
      <p:sp>
        <p:nvSpPr>
          <p:cNvPr id="10" name="ZoneTexte 9">
            <a:extLst>
              <a:ext uri="{FF2B5EF4-FFF2-40B4-BE49-F238E27FC236}">
                <a16:creationId xmlns:a16="http://schemas.microsoft.com/office/drawing/2014/main" id="{6AA2339D-8FB7-F96A-E08C-999C5B606723}"/>
              </a:ext>
            </a:extLst>
          </p:cNvPr>
          <p:cNvSpPr txBox="1"/>
          <p:nvPr/>
        </p:nvSpPr>
        <p:spPr>
          <a:xfrm>
            <a:off x="7124989" y="2700476"/>
            <a:ext cx="604157" cy="323165"/>
          </a:xfrm>
          <a:prstGeom prst="rect">
            <a:avLst/>
          </a:prstGeom>
          <a:noFill/>
        </p:spPr>
        <p:txBody>
          <a:bodyPr wrap="square">
            <a:spAutoFit/>
          </a:bodyPr>
          <a:lstStyle/>
          <a:p>
            <a:pPr algn="ctr"/>
            <a:r>
              <a:rPr lang="fr-FR" sz="1500" b="1" dirty="0">
                <a:solidFill>
                  <a:schemeClr val="accent1"/>
                </a:solidFill>
              </a:rPr>
              <a:t>46%</a:t>
            </a:r>
          </a:p>
        </p:txBody>
      </p:sp>
      <p:sp>
        <p:nvSpPr>
          <p:cNvPr id="12" name="ZoneTexte 11">
            <a:extLst>
              <a:ext uri="{FF2B5EF4-FFF2-40B4-BE49-F238E27FC236}">
                <a16:creationId xmlns:a16="http://schemas.microsoft.com/office/drawing/2014/main" id="{B70F5FDB-1C57-6391-D85E-2B75A09ADC19}"/>
              </a:ext>
            </a:extLst>
          </p:cNvPr>
          <p:cNvSpPr txBox="1"/>
          <p:nvPr/>
        </p:nvSpPr>
        <p:spPr>
          <a:xfrm>
            <a:off x="7096414" y="1158716"/>
            <a:ext cx="661307" cy="331623"/>
          </a:xfrm>
          <a:prstGeom prst="rect">
            <a:avLst/>
          </a:prstGeom>
          <a:noFill/>
        </p:spPr>
        <p:txBody>
          <a:bodyPr wrap="square">
            <a:spAutoFit/>
          </a:bodyPr>
          <a:lstStyle/>
          <a:p>
            <a:pPr algn="ctr"/>
            <a:r>
              <a:rPr lang="fr-FR" sz="1500" b="1" dirty="0">
                <a:solidFill>
                  <a:schemeClr val="accent1"/>
                </a:solidFill>
              </a:rPr>
              <a:t>65%</a:t>
            </a:r>
          </a:p>
        </p:txBody>
      </p:sp>
      <p:sp>
        <p:nvSpPr>
          <p:cNvPr id="14" name="ZoneTexte 13">
            <a:extLst>
              <a:ext uri="{FF2B5EF4-FFF2-40B4-BE49-F238E27FC236}">
                <a16:creationId xmlns:a16="http://schemas.microsoft.com/office/drawing/2014/main" id="{15F9D277-E8CC-3878-E605-59B4F9810A82}"/>
              </a:ext>
            </a:extLst>
          </p:cNvPr>
          <p:cNvSpPr txBox="1"/>
          <p:nvPr/>
        </p:nvSpPr>
        <p:spPr>
          <a:xfrm>
            <a:off x="7108660" y="3604113"/>
            <a:ext cx="636814" cy="331623"/>
          </a:xfrm>
          <a:prstGeom prst="rect">
            <a:avLst/>
          </a:prstGeom>
          <a:noFill/>
        </p:spPr>
        <p:txBody>
          <a:bodyPr wrap="square">
            <a:spAutoFit/>
          </a:bodyPr>
          <a:lstStyle/>
          <a:p>
            <a:pPr algn="ctr"/>
            <a:r>
              <a:rPr lang="fr-FR" sz="1500" b="1" dirty="0">
                <a:solidFill>
                  <a:schemeClr val="accent1"/>
                </a:solidFill>
              </a:rPr>
              <a:t>22%</a:t>
            </a:r>
          </a:p>
        </p:txBody>
      </p:sp>
      <p:sp>
        <p:nvSpPr>
          <p:cNvPr id="16" name="ZoneTexte 15">
            <a:extLst>
              <a:ext uri="{FF2B5EF4-FFF2-40B4-BE49-F238E27FC236}">
                <a16:creationId xmlns:a16="http://schemas.microsoft.com/office/drawing/2014/main" id="{E64B2DF2-1816-B99E-38CB-3078A339AC89}"/>
              </a:ext>
            </a:extLst>
          </p:cNvPr>
          <p:cNvSpPr txBox="1"/>
          <p:nvPr/>
        </p:nvSpPr>
        <p:spPr>
          <a:xfrm>
            <a:off x="7116818" y="3308253"/>
            <a:ext cx="620499" cy="323165"/>
          </a:xfrm>
          <a:prstGeom prst="rect">
            <a:avLst/>
          </a:prstGeom>
          <a:noFill/>
        </p:spPr>
        <p:txBody>
          <a:bodyPr wrap="square">
            <a:spAutoFit/>
          </a:bodyPr>
          <a:lstStyle/>
          <a:p>
            <a:pPr algn="ctr"/>
            <a:r>
              <a:rPr lang="fr-FR" sz="1500" b="1" dirty="0">
                <a:solidFill>
                  <a:schemeClr val="accent1"/>
                </a:solidFill>
              </a:rPr>
              <a:t>34%</a:t>
            </a:r>
          </a:p>
        </p:txBody>
      </p:sp>
      <p:sp>
        <p:nvSpPr>
          <p:cNvPr id="18" name="ZoneTexte 17">
            <a:extLst>
              <a:ext uri="{FF2B5EF4-FFF2-40B4-BE49-F238E27FC236}">
                <a16:creationId xmlns:a16="http://schemas.microsoft.com/office/drawing/2014/main" id="{7ECB7B46-AA8C-908F-FE53-EFE34F0258A4}"/>
              </a:ext>
            </a:extLst>
          </p:cNvPr>
          <p:cNvSpPr txBox="1"/>
          <p:nvPr/>
        </p:nvSpPr>
        <p:spPr>
          <a:xfrm>
            <a:off x="7126676" y="1470176"/>
            <a:ext cx="600782" cy="323165"/>
          </a:xfrm>
          <a:prstGeom prst="rect">
            <a:avLst/>
          </a:prstGeom>
          <a:noFill/>
        </p:spPr>
        <p:txBody>
          <a:bodyPr wrap="square">
            <a:spAutoFit/>
          </a:bodyPr>
          <a:lstStyle/>
          <a:p>
            <a:pPr algn="ctr"/>
            <a:r>
              <a:rPr lang="fr-FR" sz="1500" b="1" dirty="0">
                <a:solidFill>
                  <a:schemeClr val="accent1"/>
                </a:solidFill>
              </a:rPr>
              <a:t>57%</a:t>
            </a:r>
          </a:p>
        </p:txBody>
      </p:sp>
      <p:sp>
        <p:nvSpPr>
          <p:cNvPr id="20" name="ZoneTexte 19">
            <a:extLst>
              <a:ext uri="{FF2B5EF4-FFF2-40B4-BE49-F238E27FC236}">
                <a16:creationId xmlns:a16="http://schemas.microsoft.com/office/drawing/2014/main" id="{29E99EC1-ADBD-BBDC-38F6-3C2331162DA3}"/>
              </a:ext>
            </a:extLst>
          </p:cNvPr>
          <p:cNvSpPr txBox="1"/>
          <p:nvPr/>
        </p:nvSpPr>
        <p:spPr>
          <a:xfrm>
            <a:off x="7101044" y="2367029"/>
            <a:ext cx="652047" cy="323165"/>
          </a:xfrm>
          <a:prstGeom prst="rect">
            <a:avLst/>
          </a:prstGeom>
          <a:noFill/>
        </p:spPr>
        <p:txBody>
          <a:bodyPr wrap="square">
            <a:spAutoFit/>
          </a:bodyPr>
          <a:lstStyle/>
          <a:p>
            <a:pPr algn="ctr"/>
            <a:r>
              <a:rPr lang="fr-FR" sz="1500" b="1" dirty="0">
                <a:solidFill>
                  <a:schemeClr val="accent1"/>
                </a:solidFill>
              </a:rPr>
              <a:t>48%</a:t>
            </a:r>
          </a:p>
        </p:txBody>
      </p:sp>
      <p:sp>
        <p:nvSpPr>
          <p:cNvPr id="22" name="ZoneTexte 21">
            <a:extLst>
              <a:ext uri="{FF2B5EF4-FFF2-40B4-BE49-F238E27FC236}">
                <a16:creationId xmlns:a16="http://schemas.microsoft.com/office/drawing/2014/main" id="{17E80CC0-E805-B690-4923-297C0B01310E}"/>
              </a:ext>
            </a:extLst>
          </p:cNvPr>
          <p:cNvSpPr txBox="1"/>
          <p:nvPr/>
        </p:nvSpPr>
        <p:spPr>
          <a:xfrm>
            <a:off x="7103624" y="3003935"/>
            <a:ext cx="646886" cy="323165"/>
          </a:xfrm>
          <a:prstGeom prst="rect">
            <a:avLst/>
          </a:prstGeom>
          <a:noFill/>
        </p:spPr>
        <p:txBody>
          <a:bodyPr wrap="square">
            <a:spAutoFit/>
          </a:bodyPr>
          <a:lstStyle/>
          <a:p>
            <a:pPr algn="ctr"/>
            <a:r>
              <a:rPr lang="fr-FR" sz="1500" b="1" dirty="0">
                <a:solidFill>
                  <a:schemeClr val="accent1"/>
                </a:solidFill>
              </a:rPr>
              <a:t>36%</a:t>
            </a:r>
          </a:p>
        </p:txBody>
      </p:sp>
      <p:pic>
        <p:nvPicPr>
          <p:cNvPr id="3" name="Picture 2" descr="Drapeau">
            <a:extLst>
              <a:ext uri="{FF2B5EF4-FFF2-40B4-BE49-F238E27FC236}">
                <a16:creationId xmlns:a16="http://schemas.microsoft.com/office/drawing/2014/main" id="{63CF240E-B6C5-A9A9-1907-AC60CD243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F1046D52-BEB6-43DB-74BE-ABE162AF6768}"/>
              </a:ext>
            </a:extLst>
          </p:cNvPr>
          <p:cNvSpPr txBox="1"/>
          <p:nvPr/>
        </p:nvSpPr>
        <p:spPr>
          <a:xfrm>
            <a:off x="7717174" y="2991903"/>
            <a:ext cx="1352998" cy="338554"/>
          </a:xfrm>
          <a:prstGeom prst="rect">
            <a:avLst/>
          </a:prstGeom>
          <a:noFill/>
        </p:spPr>
        <p:txBody>
          <a:bodyPr wrap="square">
            <a:spAutoFit/>
          </a:bodyPr>
          <a:lstStyle/>
          <a:p>
            <a:r>
              <a:rPr lang="fr-FR" sz="800" dirty="0">
                <a:solidFill>
                  <a:schemeClr val="tx2"/>
                </a:solidFill>
              </a:rPr>
              <a:t>Moins de 35 ans : </a:t>
            </a:r>
            <a:r>
              <a:rPr lang="fr-FR" sz="800" b="1" dirty="0">
                <a:solidFill>
                  <a:srgbClr val="00B050"/>
                </a:solidFill>
              </a:rPr>
              <a:t>44%</a:t>
            </a:r>
          </a:p>
          <a:p>
            <a:r>
              <a:rPr lang="fr-FR" sz="800" dirty="0">
                <a:solidFill>
                  <a:schemeClr val="tx2"/>
                </a:solidFill>
              </a:rPr>
              <a:t>Cat. modestes : </a:t>
            </a:r>
            <a:r>
              <a:rPr lang="fr-FR" sz="800" b="1" dirty="0">
                <a:solidFill>
                  <a:srgbClr val="00B050"/>
                </a:solidFill>
              </a:rPr>
              <a:t>47%</a:t>
            </a:r>
          </a:p>
        </p:txBody>
      </p:sp>
      <p:sp>
        <p:nvSpPr>
          <p:cNvPr id="17" name="ZoneTexte 16">
            <a:extLst>
              <a:ext uri="{FF2B5EF4-FFF2-40B4-BE49-F238E27FC236}">
                <a16:creationId xmlns:a16="http://schemas.microsoft.com/office/drawing/2014/main" id="{96D45AF6-34E0-89E2-92BE-9C185B9C7B94}"/>
              </a:ext>
            </a:extLst>
          </p:cNvPr>
          <p:cNvSpPr txBox="1"/>
          <p:nvPr/>
        </p:nvSpPr>
        <p:spPr>
          <a:xfrm>
            <a:off x="7717174" y="2320203"/>
            <a:ext cx="1498146" cy="461665"/>
          </a:xfrm>
          <a:prstGeom prst="rect">
            <a:avLst/>
          </a:prstGeom>
          <a:noFill/>
        </p:spPr>
        <p:txBody>
          <a:bodyPr wrap="square">
            <a:spAutoFit/>
          </a:bodyPr>
          <a:lstStyle/>
          <a:p>
            <a:r>
              <a:rPr lang="fr-FR" sz="800" dirty="0">
                <a:solidFill>
                  <a:schemeClr val="tx2"/>
                </a:solidFill>
              </a:rPr>
              <a:t>25 à 34 ans : </a:t>
            </a:r>
            <a:r>
              <a:rPr lang="fr-FR" sz="800" b="1" dirty="0">
                <a:solidFill>
                  <a:srgbClr val="00B050"/>
                </a:solidFill>
              </a:rPr>
              <a:t>62%</a:t>
            </a:r>
          </a:p>
          <a:p>
            <a:r>
              <a:rPr lang="fr-FR" sz="800" dirty="0">
                <a:solidFill>
                  <a:schemeClr val="tx2"/>
                </a:solidFill>
              </a:rPr>
              <a:t>Foyer avec enfants : </a:t>
            </a:r>
            <a:r>
              <a:rPr lang="fr-FR" sz="800" b="1" dirty="0">
                <a:solidFill>
                  <a:srgbClr val="00B050"/>
                </a:solidFill>
              </a:rPr>
              <a:t>66%</a:t>
            </a:r>
          </a:p>
          <a:p>
            <a:r>
              <a:rPr lang="fr-FR" sz="800" dirty="0">
                <a:solidFill>
                  <a:schemeClr val="tx2"/>
                </a:solidFill>
              </a:rPr>
              <a:t>Cat. modestes : </a:t>
            </a:r>
            <a:r>
              <a:rPr lang="fr-FR" sz="800" b="1" dirty="0">
                <a:solidFill>
                  <a:srgbClr val="00B050"/>
                </a:solidFill>
              </a:rPr>
              <a:t>64%</a:t>
            </a:r>
          </a:p>
        </p:txBody>
      </p:sp>
      <p:sp>
        <p:nvSpPr>
          <p:cNvPr id="24" name="ZoneTexte 23">
            <a:extLst>
              <a:ext uri="{FF2B5EF4-FFF2-40B4-BE49-F238E27FC236}">
                <a16:creationId xmlns:a16="http://schemas.microsoft.com/office/drawing/2014/main" id="{2F43609D-D2E0-0DE1-B96E-6E9577966024}"/>
              </a:ext>
            </a:extLst>
          </p:cNvPr>
          <p:cNvSpPr txBox="1"/>
          <p:nvPr/>
        </p:nvSpPr>
        <p:spPr>
          <a:xfrm>
            <a:off x="7717174" y="3296977"/>
            <a:ext cx="1498146" cy="338554"/>
          </a:xfrm>
          <a:prstGeom prst="rect">
            <a:avLst/>
          </a:prstGeom>
          <a:noFill/>
        </p:spPr>
        <p:txBody>
          <a:bodyPr wrap="square">
            <a:spAutoFit/>
          </a:bodyPr>
          <a:lstStyle/>
          <a:p>
            <a:r>
              <a:rPr lang="fr-FR" sz="800" dirty="0">
                <a:solidFill>
                  <a:schemeClr val="tx2"/>
                </a:solidFill>
              </a:rPr>
              <a:t>Foyer avec enfants : </a:t>
            </a:r>
            <a:r>
              <a:rPr lang="fr-FR" sz="800" b="1" dirty="0">
                <a:solidFill>
                  <a:srgbClr val="00B050"/>
                </a:solidFill>
              </a:rPr>
              <a:t>44%</a:t>
            </a:r>
          </a:p>
          <a:p>
            <a:r>
              <a:rPr lang="fr-FR" sz="800" dirty="0">
                <a:solidFill>
                  <a:schemeClr val="tx2"/>
                </a:solidFill>
              </a:rPr>
              <a:t>Cat. modestes : </a:t>
            </a:r>
            <a:r>
              <a:rPr lang="fr-FR" sz="800" b="1" dirty="0">
                <a:solidFill>
                  <a:srgbClr val="00B050"/>
                </a:solidFill>
              </a:rPr>
              <a:t>52%</a:t>
            </a:r>
          </a:p>
        </p:txBody>
      </p:sp>
      <p:sp>
        <p:nvSpPr>
          <p:cNvPr id="28" name="ZoneTexte 27">
            <a:extLst>
              <a:ext uri="{FF2B5EF4-FFF2-40B4-BE49-F238E27FC236}">
                <a16:creationId xmlns:a16="http://schemas.microsoft.com/office/drawing/2014/main" id="{409B9A7F-BB5C-532B-D237-47DF693FF15F}"/>
              </a:ext>
            </a:extLst>
          </p:cNvPr>
          <p:cNvSpPr txBox="1"/>
          <p:nvPr/>
        </p:nvSpPr>
        <p:spPr>
          <a:xfrm>
            <a:off x="7717174" y="3606149"/>
            <a:ext cx="1498146" cy="338554"/>
          </a:xfrm>
          <a:prstGeom prst="rect">
            <a:avLst/>
          </a:prstGeom>
          <a:noFill/>
        </p:spPr>
        <p:txBody>
          <a:bodyPr wrap="square">
            <a:spAutoFit/>
          </a:bodyPr>
          <a:lstStyle/>
          <a:p>
            <a:r>
              <a:rPr lang="fr-FR" sz="800" dirty="0">
                <a:solidFill>
                  <a:schemeClr val="tx2"/>
                </a:solidFill>
              </a:rPr>
              <a:t>Moins de 35 ans : </a:t>
            </a:r>
            <a:r>
              <a:rPr lang="fr-FR" sz="800" b="1" dirty="0">
                <a:solidFill>
                  <a:srgbClr val="00B050"/>
                </a:solidFill>
              </a:rPr>
              <a:t>34%</a:t>
            </a:r>
          </a:p>
          <a:p>
            <a:r>
              <a:rPr lang="fr-FR" sz="800" dirty="0">
                <a:solidFill>
                  <a:schemeClr val="tx2"/>
                </a:solidFill>
              </a:rPr>
              <a:t>Cat. modestes : </a:t>
            </a:r>
            <a:r>
              <a:rPr lang="fr-FR" sz="800" b="1" dirty="0">
                <a:solidFill>
                  <a:srgbClr val="00B050"/>
                </a:solidFill>
              </a:rPr>
              <a:t>32%</a:t>
            </a:r>
          </a:p>
        </p:txBody>
      </p:sp>
      <p:sp>
        <p:nvSpPr>
          <p:cNvPr id="32" name="ZoneTexte 31">
            <a:extLst>
              <a:ext uri="{FF2B5EF4-FFF2-40B4-BE49-F238E27FC236}">
                <a16:creationId xmlns:a16="http://schemas.microsoft.com/office/drawing/2014/main" id="{2C31B89E-F49B-CB6D-9531-BBAAC3615D52}"/>
              </a:ext>
            </a:extLst>
          </p:cNvPr>
          <p:cNvSpPr txBox="1"/>
          <p:nvPr/>
        </p:nvSpPr>
        <p:spPr>
          <a:xfrm>
            <a:off x="7717174" y="1087984"/>
            <a:ext cx="1498146" cy="461665"/>
          </a:xfrm>
          <a:prstGeom prst="rect">
            <a:avLst/>
          </a:prstGeom>
          <a:noFill/>
        </p:spPr>
        <p:txBody>
          <a:bodyPr wrap="square">
            <a:spAutoFit/>
          </a:bodyPr>
          <a:lstStyle/>
          <a:p>
            <a:r>
              <a:rPr lang="fr-FR" sz="800" dirty="0">
                <a:solidFill>
                  <a:schemeClr val="tx2"/>
                </a:solidFill>
              </a:rPr>
              <a:t>Femme : </a:t>
            </a:r>
            <a:r>
              <a:rPr lang="fr-FR" sz="800" b="1" dirty="0">
                <a:solidFill>
                  <a:srgbClr val="00B050"/>
                </a:solidFill>
              </a:rPr>
              <a:t>73% </a:t>
            </a:r>
            <a:r>
              <a:rPr lang="fr-FR" sz="800" dirty="0">
                <a:solidFill>
                  <a:schemeClr val="tx2"/>
                </a:solidFill>
              </a:rPr>
              <a:t>/</a:t>
            </a:r>
            <a:r>
              <a:rPr lang="fr-FR" sz="800" b="1" dirty="0">
                <a:solidFill>
                  <a:srgbClr val="00B050"/>
                </a:solidFill>
              </a:rPr>
              <a:t> </a:t>
            </a:r>
            <a:r>
              <a:rPr lang="fr-FR" sz="800" dirty="0">
                <a:solidFill>
                  <a:schemeClr val="tx2"/>
                </a:solidFill>
              </a:rPr>
              <a:t>CSP - : </a:t>
            </a:r>
            <a:r>
              <a:rPr lang="fr-FR" sz="800" b="1" dirty="0">
                <a:solidFill>
                  <a:srgbClr val="00B050"/>
                </a:solidFill>
              </a:rPr>
              <a:t>72%</a:t>
            </a:r>
          </a:p>
          <a:p>
            <a:r>
              <a:rPr lang="fr-FR" sz="800" dirty="0">
                <a:solidFill>
                  <a:schemeClr val="tx2"/>
                </a:solidFill>
              </a:rPr>
              <a:t>Moins de 35 ans : </a:t>
            </a:r>
            <a:r>
              <a:rPr lang="fr-FR" sz="800" b="1" dirty="0">
                <a:solidFill>
                  <a:srgbClr val="00B050"/>
                </a:solidFill>
              </a:rPr>
              <a:t>74%</a:t>
            </a:r>
          </a:p>
          <a:p>
            <a:r>
              <a:rPr lang="fr-FR" sz="800" dirty="0">
                <a:solidFill>
                  <a:schemeClr val="tx2"/>
                </a:solidFill>
              </a:rPr>
              <a:t>Foyer avec enfants : </a:t>
            </a:r>
            <a:r>
              <a:rPr lang="fr-FR" sz="800" b="1" dirty="0">
                <a:solidFill>
                  <a:srgbClr val="00B050"/>
                </a:solidFill>
              </a:rPr>
              <a:t>77%</a:t>
            </a:r>
          </a:p>
        </p:txBody>
      </p:sp>
      <p:sp>
        <p:nvSpPr>
          <p:cNvPr id="36" name="ZoneTexte 35">
            <a:extLst>
              <a:ext uri="{FF2B5EF4-FFF2-40B4-BE49-F238E27FC236}">
                <a16:creationId xmlns:a16="http://schemas.microsoft.com/office/drawing/2014/main" id="{52F662E2-D0DB-AC38-4DF9-5BA2179EE481}"/>
              </a:ext>
            </a:extLst>
          </p:cNvPr>
          <p:cNvSpPr txBox="1"/>
          <p:nvPr/>
        </p:nvSpPr>
        <p:spPr>
          <a:xfrm>
            <a:off x="7717174" y="2095503"/>
            <a:ext cx="1498147" cy="215444"/>
          </a:xfrm>
          <a:prstGeom prst="rect">
            <a:avLst/>
          </a:prstGeom>
          <a:noFill/>
        </p:spPr>
        <p:txBody>
          <a:bodyPr wrap="square">
            <a:spAutoFit/>
          </a:bodyPr>
          <a:lstStyle/>
          <a:p>
            <a:r>
              <a:rPr lang="fr-FR" sz="800" dirty="0">
                <a:solidFill>
                  <a:schemeClr val="tx2"/>
                </a:solidFill>
              </a:rPr>
              <a:t>Cat. modestes : </a:t>
            </a:r>
            <a:r>
              <a:rPr lang="fr-FR" sz="800" b="1" dirty="0">
                <a:solidFill>
                  <a:srgbClr val="00B050"/>
                </a:solidFill>
              </a:rPr>
              <a:t>61%</a:t>
            </a:r>
          </a:p>
        </p:txBody>
      </p:sp>
      <p:sp>
        <p:nvSpPr>
          <p:cNvPr id="38" name="ZoneTexte 37">
            <a:extLst>
              <a:ext uri="{FF2B5EF4-FFF2-40B4-BE49-F238E27FC236}">
                <a16:creationId xmlns:a16="http://schemas.microsoft.com/office/drawing/2014/main" id="{D39D463B-8293-07BF-0BF2-C1FBB43B870F}"/>
              </a:ext>
            </a:extLst>
          </p:cNvPr>
          <p:cNvSpPr txBox="1"/>
          <p:nvPr/>
        </p:nvSpPr>
        <p:spPr>
          <a:xfrm>
            <a:off x="7717174" y="1737044"/>
            <a:ext cx="1210355" cy="338554"/>
          </a:xfrm>
          <a:prstGeom prst="rect">
            <a:avLst/>
          </a:prstGeom>
          <a:noFill/>
        </p:spPr>
        <p:txBody>
          <a:bodyPr wrap="square">
            <a:spAutoFit/>
          </a:bodyPr>
          <a:lstStyle/>
          <a:p>
            <a:r>
              <a:rPr lang="fr-FR" sz="800" dirty="0">
                <a:solidFill>
                  <a:schemeClr val="tx2"/>
                </a:solidFill>
              </a:rPr>
              <a:t>Femmes : </a:t>
            </a:r>
            <a:r>
              <a:rPr lang="fr-FR" sz="800" b="1" dirty="0">
                <a:solidFill>
                  <a:srgbClr val="00B050"/>
                </a:solidFill>
              </a:rPr>
              <a:t>59%</a:t>
            </a:r>
          </a:p>
          <a:p>
            <a:r>
              <a:rPr lang="fr-FR" sz="800" dirty="0">
                <a:solidFill>
                  <a:schemeClr val="tx2"/>
                </a:solidFill>
              </a:rPr>
              <a:t>Cat. modestes : </a:t>
            </a:r>
            <a:r>
              <a:rPr lang="fr-FR" sz="800" b="1" dirty="0">
                <a:solidFill>
                  <a:srgbClr val="00B050"/>
                </a:solidFill>
              </a:rPr>
              <a:t>65%</a:t>
            </a:r>
          </a:p>
        </p:txBody>
      </p:sp>
      <p:cxnSp>
        <p:nvCxnSpPr>
          <p:cNvPr id="7" name="Connecteur droit 6">
            <a:extLst>
              <a:ext uri="{FF2B5EF4-FFF2-40B4-BE49-F238E27FC236}">
                <a16:creationId xmlns:a16="http://schemas.microsoft.com/office/drawing/2014/main" id="{B9597712-B8DF-0C8C-DDC5-7BEFFFE79E12}"/>
              </a:ext>
            </a:extLst>
          </p:cNvPr>
          <p:cNvCxnSpPr>
            <a:cxnSpLocks/>
          </p:cNvCxnSpPr>
          <p:nvPr/>
        </p:nvCxnSpPr>
        <p:spPr>
          <a:xfrm>
            <a:off x="863564" y="1489680"/>
            <a:ext cx="6840000" cy="0"/>
          </a:xfrm>
          <a:prstGeom prst="line">
            <a:avLst/>
          </a:prstGeom>
          <a:ln w="9525">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9899C345-C797-32EE-34DF-23E499F75969}"/>
              </a:ext>
            </a:extLst>
          </p:cNvPr>
          <p:cNvCxnSpPr>
            <a:cxnSpLocks/>
          </p:cNvCxnSpPr>
          <p:nvPr/>
        </p:nvCxnSpPr>
        <p:spPr>
          <a:xfrm>
            <a:off x="863564" y="2099285"/>
            <a:ext cx="6840000" cy="0"/>
          </a:xfrm>
          <a:prstGeom prst="line">
            <a:avLst/>
          </a:prstGeom>
          <a:ln w="9525">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3" name="Connecteur droit 12">
            <a:extLst>
              <a:ext uri="{FF2B5EF4-FFF2-40B4-BE49-F238E27FC236}">
                <a16:creationId xmlns:a16="http://schemas.microsoft.com/office/drawing/2014/main" id="{04A27EB5-E608-E5FC-A1E2-9E43A0B8226E}"/>
              </a:ext>
            </a:extLst>
          </p:cNvPr>
          <p:cNvCxnSpPr>
            <a:cxnSpLocks/>
          </p:cNvCxnSpPr>
          <p:nvPr/>
        </p:nvCxnSpPr>
        <p:spPr>
          <a:xfrm>
            <a:off x="863564" y="3013678"/>
            <a:ext cx="6840000" cy="0"/>
          </a:xfrm>
          <a:prstGeom prst="line">
            <a:avLst/>
          </a:prstGeom>
          <a:ln w="9525">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23712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6" y="149124"/>
            <a:ext cx="8321259" cy="564300"/>
          </a:xfrm>
        </p:spPr>
        <p:txBody>
          <a:bodyPr/>
          <a:lstStyle/>
          <a:p>
            <a:r>
              <a:rPr lang="fr-FR" sz="1600" dirty="0">
                <a:solidFill>
                  <a:schemeClr val="accent1"/>
                </a:solidFill>
              </a:rPr>
              <a:t>Des dimensions de l’économie circulaire très variées selon les types de produits </a:t>
            </a:r>
            <a:r>
              <a:rPr lang="fr-FR" sz="1600" dirty="0"/>
              <a:t>Pour les Français, le reconditionné est privilégié pour l’électronique alors que le marché de l’occasion semble porteur pour l’habillement, le sport, les loisirs et les jouets, notamment aux yeux des moins de 35 ans</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593042" y="4471106"/>
            <a:ext cx="8251700" cy="555921"/>
          </a:xfrm>
          <a:prstGeom prst="rect">
            <a:avLst/>
          </a:prstGeom>
        </p:spPr>
        <p:txBody>
          <a:bodyPr wrap="square">
            <a:spAutoFit/>
          </a:bodyPr>
          <a:lstStyle/>
          <a:p>
            <a:pPr defTabSz="685800">
              <a:lnSpc>
                <a:spcPct val="115000"/>
              </a:lnSpc>
              <a:defRPr/>
            </a:pPr>
            <a:r>
              <a:rPr lang="fr-FR" sz="900" i="1" dirty="0">
                <a:latin typeface="Century Gothic" panose="020F0302020204030204"/>
              </a:rPr>
              <a:t>Q6. Pour chacun des types de produits suivants, quelle dimension de l’économie circulaire vous semble la plus appropriée pour consommer de façon plus responsable ? </a:t>
            </a:r>
          </a:p>
          <a:p>
            <a:pPr defTabSz="685800">
              <a:lnSpc>
                <a:spcPct val="115000"/>
              </a:lnSpc>
              <a:defRPr/>
            </a:pPr>
            <a:r>
              <a:rPr lang="fr-FR" sz="900" i="1" dirty="0">
                <a:solidFill>
                  <a:srgbClr val="FFFFFF">
                    <a:lumMod val="50000"/>
                  </a:srgbClr>
                </a:solidFill>
                <a:latin typeface="Century Gothic" panose="020F0302020204030204"/>
              </a:rPr>
              <a:t>Base : Ensemble (n=1005) – Une seule réponse possible par item </a:t>
            </a:r>
          </a:p>
        </p:txBody>
      </p:sp>
      <p:graphicFrame>
        <p:nvGraphicFramePr>
          <p:cNvPr id="5" name="Graphique 4">
            <a:extLst>
              <a:ext uri="{FF2B5EF4-FFF2-40B4-BE49-F238E27FC236}">
                <a16:creationId xmlns:a16="http://schemas.microsoft.com/office/drawing/2014/main" id="{CA02C0E8-1B37-A05E-8F98-6CDCEF7D4F40}"/>
              </a:ext>
            </a:extLst>
          </p:cNvPr>
          <p:cNvGraphicFramePr/>
          <p:nvPr/>
        </p:nvGraphicFramePr>
        <p:xfrm>
          <a:off x="440575" y="864822"/>
          <a:ext cx="8110384" cy="335804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descr="Drapeau">
            <a:extLst>
              <a:ext uri="{FF2B5EF4-FFF2-40B4-BE49-F238E27FC236}">
                <a16:creationId xmlns:a16="http://schemas.microsoft.com/office/drawing/2014/main" id="{18123CCF-1D99-6F88-D13F-1460C1EAE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2F878CC6-2C92-368C-6381-0400B0B252D5}"/>
              </a:ext>
            </a:extLst>
          </p:cNvPr>
          <p:cNvSpPr txBox="1"/>
          <p:nvPr/>
        </p:nvSpPr>
        <p:spPr>
          <a:xfrm>
            <a:off x="3848315" y="1113705"/>
            <a:ext cx="2083248" cy="215444"/>
          </a:xfrm>
          <a:prstGeom prst="rect">
            <a:avLst/>
          </a:prstGeom>
          <a:noFill/>
        </p:spPr>
        <p:txBody>
          <a:bodyPr wrap="square">
            <a:spAutoFit/>
          </a:bodyPr>
          <a:lstStyle/>
          <a:p>
            <a:r>
              <a:rPr lang="fr-FR" sz="800" dirty="0"/>
              <a:t>Moins de 35 ans : </a:t>
            </a:r>
            <a:r>
              <a:rPr lang="fr-FR" sz="800" b="1" dirty="0">
                <a:solidFill>
                  <a:srgbClr val="00B050"/>
                </a:solidFill>
              </a:rPr>
              <a:t>40%</a:t>
            </a:r>
            <a:r>
              <a:rPr lang="fr-FR" sz="800" dirty="0"/>
              <a:t>, Femmes : </a:t>
            </a:r>
            <a:r>
              <a:rPr lang="fr-FR" sz="800" b="1" dirty="0">
                <a:solidFill>
                  <a:srgbClr val="00B050"/>
                </a:solidFill>
              </a:rPr>
              <a:t>37%</a:t>
            </a:r>
          </a:p>
        </p:txBody>
      </p:sp>
      <p:sp>
        <p:nvSpPr>
          <p:cNvPr id="9" name="ZoneTexte 8">
            <a:extLst>
              <a:ext uri="{FF2B5EF4-FFF2-40B4-BE49-F238E27FC236}">
                <a16:creationId xmlns:a16="http://schemas.microsoft.com/office/drawing/2014/main" id="{1C67E30C-3103-F763-160D-B3A761866EAB}"/>
              </a:ext>
            </a:extLst>
          </p:cNvPr>
          <p:cNvSpPr txBox="1"/>
          <p:nvPr/>
        </p:nvSpPr>
        <p:spPr>
          <a:xfrm>
            <a:off x="7914140" y="1113705"/>
            <a:ext cx="1191986" cy="215444"/>
          </a:xfrm>
          <a:prstGeom prst="rect">
            <a:avLst/>
          </a:prstGeom>
          <a:noFill/>
        </p:spPr>
        <p:txBody>
          <a:bodyPr wrap="square">
            <a:spAutoFit/>
          </a:bodyPr>
          <a:lstStyle/>
          <a:p>
            <a:r>
              <a:rPr lang="fr-FR" sz="800" dirty="0"/>
              <a:t>50 ans ou plus : </a:t>
            </a:r>
            <a:r>
              <a:rPr lang="fr-FR" sz="800" b="1" dirty="0">
                <a:solidFill>
                  <a:srgbClr val="00B050"/>
                </a:solidFill>
              </a:rPr>
              <a:t>17%</a:t>
            </a:r>
          </a:p>
        </p:txBody>
      </p:sp>
      <p:sp>
        <p:nvSpPr>
          <p:cNvPr id="11" name="ZoneTexte 10">
            <a:extLst>
              <a:ext uri="{FF2B5EF4-FFF2-40B4-BE49-F238E27FC236}">
                <a16:creationId xmlns:a16="http://schemas.microsoft.com/office/drawing/2014/main" id="{CC44A829-EF74-98C8-07C2-50A98451AFC6}"/>
              </a:ext>
            </a:extLst>
          </p:cNvPr>
          <p:cNvSpPr txBox="1"/>
          <p:nvPr/>
        </p:nvSpPr>
        <p:spPr>
          <a:xfrm>
            <a:off x="3848314" y="2032841"/>
            <a:ext cx="2530668" cy="215444"/>
          </a:xfrm>
          <a:prstGeom prst="rect">
            <a:avLst/>
          </a:prstGeom>
          <a:noFill/>
        </p:spPr>
        <p:txBody>
          <a:bodyPr wrap="square">
            <a:spAutoFit/>
          </a:bodyPr>
          <a:lstStyle/>
          <a:p>
            <a:r>
              <a:rPr lang="fr-FR" sz="800" dirty="0"/>
              <a:t>CSP+ : </a:t>
            </a:r>
            <a:r>
              <a:rPr lang="fr-FR" sz="800" b="1" dirty="0">
                <a:solidFill>
                  <a:srgbClr val="00B050"/>
                </a:solidFill>
              </a:rPr>
              <a:t>51%, </a:t>
            </a:r>
            <a:r>
              <a:rPr lang="fr-FR" sz="800" dirty="0"/>
              <a:t>35-49 ans : </a:t>
            </a:r>
            <a:r>
              <a:rPr lang="fr-FR" sz="800" b="1" dirty="0">
                <a:solidFill>
                  <a:srgbClr val="00B050"/>
                </a:solidFill>
              </a:rPr>
              <a:t>57%, </a:t>
            </a:r>
            <a:r>
              <a:rPr lang="fr-FR" sz="800" dirty="0"/>
              <a:t>avec enfants : </a:t>
            </a:r>
            <a:r>
              <a:rPr lang="fr-FR" sz="800" b="1" dirty="0">
                <a:solidFill>
                  <a:srgbClr val="00B050"/>
                </a:solidFill>
              </a:rPr>
              <a:t>54%</a:t>
            </a:r>
          </a:p>
        </p:txBody>
      </p:sp>
      <p:sp>
        <p:nvSpPr>
          <p:cNvPr id="13" name="ZoneTexte 12">
            <a:extLst>
              <a:ext uri="{FF2B5EF4-FFF2-40B4-BE49-F238E27FC236}">
                <a16:creationId xmlns:a16="http://schemas.microsoft.com/office/drawing/2014/main" id="{0A2FB9EA-6614-624E-3115-3F741EC2E826}"/>
              </a:ext>
            </a:extLst>
          </p:cNvPr>
          <p:cNvSpPr txBox="1"/>
          <p:nvPr/>
        </p:nvSpPr>
        <p:spPr>
          <a:xfrm>
            <a:off x="3848315" y="2956206"/>
            <a:ext cx="1045028" cy="215444"/>
          </a:xfrm>
          <a:prstGeom prst="rect">
            <a:avLst/>
          </a:prstGeom>
          <a:noFill/>
        </p:spPr>
        <p:txBody>
          <a:bodyPr wrap="square">
            <a:spAutoFit/>
          </a:bodyPr>
          <a:lstStyle/>
          <a:p>
            <a:r>
              <a:rPr lang="fr-FR" sz="800" dirty="0"/>
              <a:t>25 à 34 ans : </a:t>
            </a:r>
            <a:r>
              <a:rPr lang="fr-FR" sz="800" b="1" dirty="0">
                <a:solidFill>
                  <a:srgbClr val="00B050"/>
                </a:solidFill>
              </a:rPr>
              <a:t>48%</a:t>
            </a:r>
          </a:p>
        </p:txBody>
      </p:sp>
      <p:sp>
        <p:nvSpPr>
          <p:cNvPr id="15" name="ZoneTexte 14">
            <a:extLst>
              <a:ext uri="{FF2B5EF4-FFF2-40B4-BE49-F238E27FC236}">
                <a16:creationId xmlns:a16="http://schemas.microsoft.com/office/drawing/2014/main" id="{6D030787-BD8B-3E82-7BAF-B283B68F881B}"/>
              </a:ext>
            </a:extLst>
          </p:cNvPr>
          <p:cNvSpPr txBox="1"/>
          <p:nvPr/>
        </p:nvSpPr>
        <p:spPr>
          <a:xfrm>
            <a:off x="3848314" y="3273530"/>
            <a:ext cx="2961560" cy="215444"/>
          </a:xfrm>
          <a:prstGeom prst="rect">
            <a:avLst/>
          </a:prstGeom>
          <a:noFill/>
        </p:spPr>
        <p:txBody>
          <a:bodyPr wrap="square">
            <a:spAutoFit/>
          </a:bodyPr>
          <a:lstStyle/>
          <a:p>
            <a:r>
              <a:rPr lang="fr-FR" sz="800" dirty="0"/>
              <a:t>Moins de 35 ans : </a:t>
            </a:r>
            <a:r>
              <a:rPr lang="fr-FR" sz="800" b="1" dirty="0">
                <a:solidFill>
                  <a:srgbClr val="00B050"/>
                </a:solidFill>
              </a:rPr>
              <a:t>56%,</a:t>
            </a:r>
            <a:r>
              <a:rPr lang="fr-FR" sz="800" dirty="0"/>
              <a:t> CSP+ : </a:t>
            </a:r>
            <a:r>
              <a:rPr lang="fr-FR" sz="800" b="1" dirty="0">
                <a:solidFill>
                  <a:srgbClr val="00B050"/>
                </a:solidFill>
              </a:rPr>
              <a:t>54%, </a:t>
            </a:r>
            <a:r>
              <a:rPr lang="fr-FR" sz="800" dirty="0"/>
              <a:t>avec enfants : </a:t>
            </a:r>
            <a:r>
              <a:rPr lang="fr-FR" sz="800" b="1" dirty="0">
                <a:solidFill>
                  <a:srgbClr val="00B050"/>
                </a:solidFill>
              </a:rPr>
              <a:t>52%</a:t>
            </a:r>
          </a:p>
        </p:txBody>
      </p:sp>
      <p:sp>
        <p:nvSpPr>
          <p:cNvPr id="17" name="ZoneTexte 16">
            <a:extLst>
              <a:ext uri="{FF2B5EF4-FFF2-40B4-BE49-F238E27FC236}">
                <a16:creationId xmlns:a16="http://schemas.microsoft.com/office/drawing/2014/main" id="{102B464C-9FA9-F179-B627-97189136C261}"/>
              </a:ext>
            </a:extLst>
          </p:cNvPr>
          <p:cNvSpPr txBox="1"/>
          <p:nvPr/>
        </p:nvSpPr>
        <p:spPr>
          <a:xfrm>
            <a:off x="6318822" y="2032841"/>
            <a:ext cx="1513735" cy="215444"/>
          </a:xfrm>
          <a:prstGeom prst="rect">
            <a:avLst/>
          </a:prstGeom>
          <a:noFill/>
        </p:spPr>
        <p:txBody>
          <a:bodyPr wrap="square">
            <a:spAutoFit/>
          </a:bodyPr>
          <a:lstStyle/>
          <a:p>
            <a:r>
              <a:rPr lang="fr-FR" sz="800" dirty="0">
                <a:solidFill>
                  <a:schemeClr val="tx2"/>
                </a:solidFill>
              </a:rPr>
              <a:t>CSP- : </a:t>
            </a:r>
            <a:r>
              <a:rPr lang="fr-FR" sz="800" b="1" dirty="0">
                <a:solidFill>
                  <a:srgbClr val="00B050"/>
                </a:solidFill>
              </a:rPr>
              <a:t>25%</a:t>
            </a:r>
            <a:r>
              <a:rPr lang="fr-FR" sz="800" dirty="0">
                <a:solidFill>
                  <a:schemeClr val="tx2"/>
                </a:solidFill>
              </a:rPr>
              <a:t>, Hommes : </a:t>
            </a:r>
            <a:r>
              <a:rPr lang="fr-FR" sz="800" b="1" dirty="0">
                <a:solidFill>
                  <a:srgbClr val="00B050"/>
                </a:solidFill>
              </a:rPr>
              <a:t>25%</a:t>
            </a:r>
          </a:p>
        </p:txBody>
      </p:sp>
      <p:sp>
        <p:nvSpPr>
          <p:cNvPr id="19" name="ZoneTexte 18">
            <a:extLst>
              <a:ext uri="{FF2B5EF4-FFF2-40B4-BE49-F238E27FC236}">
                <a16:creationId xmlns:a16="http://schemas.microsoft.com/office/drawing/2014/main" id="{5AF06F2F-3329-C4DF-1598-6D000D1737E2}"/>
              </a:ext>
            </a:extLst>
          </p:cNvPr>
          <p:cNvSpPr txBox="1"/>
          <p:nvPr/>
        </p:nvSpPr>
        <p:spPr>
          <a:xfrm>
            <a:off x="3848314" y="2649398"/>
            <a:ext cx="2417491" cy="215444"/>
          </a:xfrm>
          <a:prstGeom prst="rect">
            <a:avLst/>
          </a:prstGeom>
          <a:noFill/>
        </p:spPr>
        <p:txBody>
          <a:bodyPr wrap="square">
            <a:spAutoFit/>
          </a:bodyPr>
          <a:lstStyle/>
          <a:p>
            <a:r>
              <a:rPr lang="fr-FR" sz="800" dirty="0"/>
              <a:t>Moins de 35 ans : </a:t>
            </a:r>
            <a:r>
              <a:rPr lang="fr-FR" sz="800" b="1" dirty="0">
                <a:solidFill>
                  <a:srgbClr val="00B050"/>
                </a:solidFill>
              </a:rPr>
              <a:t>42%, </a:t>
            </a:r>
            <a:r>
              <a:rPr lang="fr-FR" sz="800" dirty="0"/>
              <a:t>avec enfants : </a:t>
            </a:r>
            <a:r>
              <a:rPr lang="fr-FR" sz="800" b="1" dirty="0">
                <a:solidFill>
                  <a:srgbClr val="00B050"/>
                </a:solidFill>
              </a:rPr>
              <a:t>39%</a:t>
            </a:r>
          </a:p>
        </p:txBody>
      </p:sp>
      <p:sp>
        <p:nvSpPr>
          <p:cNvPr id="21" name="ZoneTexte 20">
            <a:extLst>
              <a:ext uri="{FF2B5EF4-FFF2-40B4-BE49-F238E27FC236}">
                <a16:creationId xmlns:a16="http://schemas.microsoft.com/office/drawing/2014/main" id="{314CFBBD-DFCD-D56E-98DA-0F8BE74CF3FA}"/>
              </a:ext>
            </a:extLst>
          </p:cNvPr>
          <p:cNvSpPr txBox="1"/>
          <p:nvPr/>
        </p:nvSpPr>
        <p:spPr>
          <a:xfrm>
            <a:off x="7730101" y="2032841"/>
            <a:ext cx="1191334" cy="215444"/>
          </a:xfrm>
          <a:prstGeom prst="rect">
            <a:avLst/>
          </a:prstGeom>
          <a:noFill/>
        </p:spPr>
        <p:txBody>
          <a:bodyPr wrap="square">
            <a:spAutoFit/>
          </a:bodyPr>
          <a:lstStyle/>
          <a:p>
            <a:r>
              <a:rPr lang="fr-FR" sz="800" dirty="0"/>
              <a:t>65 ans ou plus : </a:t>
            </a:r>
            <a:r>
              <a:rPr lang="fr-FR" sz="800" b="1" dirty="0">
                <a:solidFill>
                  <a:srgbClr val="00B050"/>
                </a:solidFill>
              </a:rPr>
              <a:t>28%</a:t>
            </a:r>
          </a:p>
        </p:txBody>
      </p:sp>
      <p:sp>
        <p:nvSpPr>
          <p:cNvPr id="23" name="ZoneTexte 22">
            <a:extLst>
              <a:ext uri="{FF2B5EF4-FFF2-40B4-BE49-F238E27FC236}">
                <a16:creationId xmlns:a16="http://schemas.microsoft.com/office/drawing/2014/main" id="{5C328910-F02F-36FF-7460-EBB7408CA2E1}"/>
              </a:ext>
            </a:extLst>
          </p:cNvPr>
          <p:cNvSpPr txBox="1"/>
          <p:nvPr/>
        </p:nvSpPr>
        <p:spPr>
          <a:xfrm>
            <a:off x="6265806" y="2347109"/>
            <a:ext cx="876333" cy="218654"/>
          </a:xfrm>
          <a:prstGeom prst="rect">
            <a:avLst/>
          </a:prstGeom>
          <a:noFill/>
        </p:spPr>
        <p:txBody>
          <a:bodyPr wrap="square">
            <a:spAutoFit/>
          </a:bodyPr>
          <a:lstStyle/>
          <a:p>
            <a:r>
              <a:rPr lang="fr-FR" sz="800" dirty="0"/>
              <a:t>Inactifs : </a:t>
            </a:r>
            <a:r>
              <a:rPr lang="fr-FR" sz="800" b="1" dirty="0">
                <a:solidFill>
                  <a:srgbClr val="00B050"/>
                </a:solidFill>
              </a:rPr>
              <a:t>37%</a:t>
            </a:r>
          </a:p>
        </p:txBody>
      </p:sp>
      <p:sp>
        <p:nvSpPr>
          <p:cNvPr id="25" name="ZoneTexte 24">
            <a:extLst>
              <a:ext uri="{FF2B5EF4-FFF2-40B4-BE49-F238E27FC236}">
                <a16:creationId xmlns:a16="http://schemas.microsoft.com/office/drawing/2014/main" id="{3B264EB6-2779-40B6-F4B2-E986E0081E6C}"/>
              </a:ext>
            </a:extLst>
          </p:cNvPr>
          <p:cNvSpPr txBox="1"/>
          <p:nvPr/>
        </p:nvSpPr>
        <p:spPr>
          <a:xfrm>
            <a:off x="5994660" y="1736246"/>
            <a:ext cx="996108" cy="215444"/>
          </a:xfrm>
          <a:prstGeom prst="rect">
            <a:avLst/>
          </a:prstGeom>
          <a:noFill/>
        </p:spPr>
        <p:txBody>
          <a:bodyPr wrap="square">
            <a:spAutoFit/>
          </a:bodyPr>
          <a:lstStyle/>
          <a:p>
            <a:r>
              <a:rPr lang="fr-FR" sz="800" dirty="0"/>
              <a:t>Cadres : </a:t>
            </a:r>
            <a:r>
              <a:rPr lang="fr-FR" sz="800" b="1" dirty="0">
                <a:solidFill>
                  <a:srgbClr val="00B050"/>
                </a:solidFill>
              </a:rPr>
              <a:t>53%</a:t>
            </a:r>
          </a:p>
        </p:txBody>
      </p:sp>
      <p:sp>
        <p:nvSpPr>
          <p:cNvPr id="31" name="ZoneTexte 30">
            <a:extLst>
              <a:ext uri="{FF2B5EF4-FFF2-40B4-BE49-F238E27FC236}">
                <a16:creationId xmlns:a16="http://schemas.microsoft.com/office/drawing/2014/main" id="{C6A0C945-445B-77B1-21F2-874A82079B88}"/>
              </a:ext>
            </a:extLst>
          </p:cNvPr>
          <p:cNvSpPr txBox="1"/>
          <p:nvPr/>
        </p:nvSpPr>
        <p:spPr>
          <a:xfrm>
            <a:off x="3848314" y="3576173"/>
            <a:ext cx="2961560" cy="215444"/>
          </a:xfrm>
          <a:prstGeom prst="rect">
            <a:avLst/>
          </a:prstGeom>
          <a:noFill/>
        </p:spPr>
        <p:txBody>
          <a:bodyPr wrap="square">
            <a:spAutoFit/>
          </a:bodyPr>
          <a:lstStyle/>
          <a:p>
            <a:r>
              <a:rPr lang="fr-FR" sz="800" dirty="0"/>
              <a:t>Moins de 35 ans : </a:t>
            </a:r>
            <a:r>
              <a:rPr lang="fr-FR" sz="800" b="1" dirty="0">
                <a:solidFill>
                  <a:srgbClr val="00B050"/>
                </a:solidFill>
              </a:rPr>
              <a:t>34%,</a:t>
            </a:r>
            <a:r>
              <a:rPr lang="fr-FR" sz="800" dirty="0"/>
              <a:t> CSP - : </a:t>
            </a:r>
            <a:r>
              <a:rPr lang="fr-FR" sz="800" b="1" dirty="0">
                <a:solidFill>
                  <a:srgbClr val="00B050"/>
                </a:solidFill>
              </a:rPr>
              <a:t>30%, </a:t>
            </a:r>
            <a:r>
              <a:rPr lang="fr-FR" sz="800" dirty="0"/>
              <a:t>avec enfants : </a:t>
            </a:r>
            <a:r>
              <a:rPr lang="fr-FR" sz="800" b="1" dirty="0">
                <a:solidFill>
                  <a:srgbClr val="00B050"/>
                </a:solidFill>
              </a:rPr>
              <a:t>29%</a:t>
            </a:r>
          </a:p>
        </p:txBody>
      </p:sp>
      <p:sp>
        <p:nvSpPr>
          <p:cNvPr id="33" name="ZoneTexte 32">
            <a:extLst>
              <a:ext uri="{FF2B5EF4-FFF2-40B4-BE49-F238E27FC236}">
                <a16:creationId xmlns:a16="http://schemas.microsoft.com/office/drawing/2014/main" id="{DD281DE1-D112-A962-07C2-058576FD38B9}"/>
              </a:ext>
            </a:extLst>
          </p:cNvPr>
          <p:cNvSpPr txBox="1"/>
          <p:nvPr/>
        </p:nvSpPr>
        <p:spPr>
          <a:xfrm>
            <a:off x="7894734" y="3273530"/>
            <a:ext cx="1330779" cy="215444"/>
          </a:xfrm>
          <a:prstGeom prst="rect">
            <a:avLst/>
          </a:prstGeom>
          <a:noFill/>
        </p:spPr>
        <p:txBody>
          <a:bodyPr wrap="square">
            <a:spAutoFit/>
          </a:bodyPr>
          <a:lstStyle/>
          <a:p>
            <a:r>
              <a:rPr lang="fr-FR" sz="800" dirty="0"/>
              <a:t>50 ans et + : </a:t>
            </a:r>
            <a:r>
              <a:rPr lang="fr-FR" sz="800" b="1" dirty="0">
                <a:solidFill>
                  <a:srgbClr val="00B050"/>
                </a:solidFill>
              </a:rPr>
              <a:t>18%</a:t>
            </a:r>
          </a:p>
        </p:txBody>
      </p:sp>
      <p:sp>
        <p:nvSpPr>
          <p:cNvPr id="35" name="ZoneTexte 34">
            <a:extLst>
              <a:ext uri="{FF2B5EF4-FFF2-40B4-BE49-F238E27FC236}">
                <a16:creationId xmlns:a16="http://schemas.microsoft.com/office/drawing/2014/main" id="{D0501B8F-48A0-7B7F-6805-937B5F6CB7D2}"/>
              </a:ext>
            </a:extLst>
          </p:cNvPr>
          <p:cNvSpPr txBox="1"/>
          <p:nvPr/>
        </p:nvSpPr>
        <p:spPr>
          <a:xfrm>
            <a:off x="3848315" y="1426118"/>
            <a:ext cx="1518622" cy="215444"/>
          </a:xfrm>
          <a:prstGeom prst="rect">
            <a:avLst/>
          </a:prstGeom>
          <a:noFill/>
        </p:spPr>
        <p:txBody>
          <a:bodyPr wrap="square">
            <a:spAutoFit/>
          </a:bodyPr>
          <a:lstStyle/>
          <a:p>
            <a:r>
              <a:rPr lang="fr-FR" sz="800" dirty="0"/>
              <a:t>Moins de 35 ans : </a:t>
            </a:r>
            <a:r>
              <a:rPr lang="fr-FR" sz="800" b="1" dirty="0">
                <a:solidFill>
                  <a:srgbClr val="00B050"/>
                </a:solidFill>
              </a:rPr>
              <a:t>39%</a:t>
            </a:r>
          </a:p>
        </p:txBody>
      </p:sp>
      <p:sp>
        <p:nvSpPr>
          <p:cNvPr id="37" name="ZoneTexte 36">
            <a:extLst>
              <a:ext uri="{FF2B5EF4-FFF2-40B4-BE49-F238E27FC236}">
                <a16:creationId xmlns:a16="http://schemas.microsoft.com/office/drawing/2014/main" id="{784CD275-1BC8-6831-20B9-F1024683CC9B}"/>
              </a:ext>
            </a:extLst>
          </p:cNvPr>
          <p:cNvSpPr txBox="1"/>
          <p:nvPr/>
        </p:nvSpPr>
        <p:spPr>
          <a:xfrm>
            <a:off x="7707303" y="1426118"/>
            <a:ext cx="1330775" cy="215444"/>
          </a:xfrm>
          <a:prstGeom prst="rect">
            <a:avLst/>
          </a:prstGeom>
          <a:noFill/>
        </p:spPr>
        <p:txBody>
          <a:bodyPr wrap="square">
            <a:spAutoFit/>
          </a:bodyPr>
          <a:lstStyle/>
          <a:p>
            <a:r>
              <a:rPr lang="fr-FR" sz="800" dirty="0"/>
              <a:t>50 ans ou plus : </a:t>
            </a:r>
            <a:r>
              <a:rPr lang="fr-FR" sz="800" b="1" dirty="0">
                <a:solidFill>
                  <a:srgbClr val="00B050"/>
                </a:solidFill>
              </a:rPr>
              <a:t>23%</a:t>
            </a:r>
          </a:p>
        </p:txBody>
      </p:sp>
      <p:cxnSp>
        <p:nvCxnSpPr>
          <p:cNvPr id="3" name="Connecteur droit 2">
            <a:extLst>
              <a:ext uri="{FF2B5EF4-FFF2-40B4-BE49-F238E27FC236}">
                <a16:creationId xmlns:a16="http://schemas.microsoft.com/office/drawing/2014/main" id="{CD7398B1-2777-751C-69DC-C3D36355E180}"/>
              </a:ext>
            </a:extLst>
          </p:cNvPr>
          <p:cNvCxnSpPr>
            <a:cxnSpLocks/>
          </p:cNvCxnSpPr>
          <p:nvPr/>
        </p:nvCxnSpPr>
        <p:spPr>
          <a:xfrm>
            <a:off x="3894720" y="1118389"/>
            <a:ext cx="0" cy="144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Connecteur droit 5">
            <a:extLst>
              <a:ext uri="{FF2B5EF4-FFF2-40B4-BE49-F238E27FC236}">
                <a16:creationId xmlns:a16="http://schemas.microsoft.com/office/drawing/2014/main" id="{7AFF6D5D-D6F4-C6CD-3D5B-01830E771D33}"/>
              </a:ext>
            </a:extLst>
          </p:cNvPr>
          <p:cNvCxnSpPr>
            <a:cxnSpLocks/>
          </p:cNvCxnSpPr>
          <p:nvPr/>
        </p:nvCxnSpPr>
        <p:spPr>
          <a:xfrm>
            <a:off x="7960350" y="1118389"/>
            <a:ext cx="0" cy="144000"/>
          </a:xfrm>
          <a:prstGeom prst="line">
            <a:avLst/>
          </a:prstGeom>
          <a:ln w="9525">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8" name="Connecteur droit 7">
            <a:extLst>
              <a:ext uri="{FF2B5EF4-FFF2-40B4-BE49-F238E27FC236}">
                <a16:creationId xmlns:a16="http://schemas.microsoft.com/office/drawing/2014/main" id="{8A9CA855-FA2F-1D2B-9A92-D8D49738694B}"/>
              </a:ext>
            </a:extLst>
          </p:cNvPr>
          <p:cNvCxnSpPr>
            <a:cxnSpLocks/>
          </p:cNvCxnSpPr>
          <p:nvPr/>
        </p:nvCxnSpPr>
        <p:spPr>
          <a:xfrm>
            <a:off x="3894720" y="1415168"/>
            <a:ext cx="0" cy="144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E9B3FA36-4F18-0B7A-E9DE-88355DB0CFFE}"/>
              </a:ext>
            </a:extLst>
          </p:cNvPr>
          <p:cNvCxnSpPr>
            <a:cxnSpLocks/>
          </p:cNvCxnSpPr>
          <p:nvPr/>
        </p:nvCxnSpPr>
        <p:spPr>
          <a:xfrm>
            <a:off x="7751797" y="1415168"/>
            <a:ext cx="0" cy="144000"/>
          </a:xfrm>
          <a:prstGeom prst="line">
            <a:avLst/>
          </a:prstGeom>
          <a:ln w="9525">
            <a:solidFill>
              <a:srgbClr val="92D050"/>
            </a:solidFill>
          </a:ln>
        </p:spPr>
        <p:style>
          <a:lnRef idx="2">
            <a:schemeClr val="accent1"/>
          </a:lnRef>
          <a:fillRef idx="0">
            <a:schemeClr val="accent1"/>
          </a:fillRef>
          <a:effectRef idx="1">
            <a:schemeClr val="accent1"/>
          </a:effectRef>
          <a:fontRef idx="minor">
            <a:schemeClr val="tx1"/>
          </a:fontRef>
        </p:style>
      </p:cxnSp>
      <p:sp>
        <p:nvSpPr>
          <p:cNvPr id="12" name="ZoneTexte 11">
            <a:extLst>
              <a:ext uri="{FF2B5EF4-FFF2-40B4-BE49-F238E27FC236}">
                <a16:creationId xmlns:a16="http://schemas.microsoft.com/office/drawing/2014/main" id="{FFA0693E-F23A-5133-7798-92C31766F2F3}"/>
              </a:ext>
            </a:extLst>
          </p:cNvPr>
          <p:cNvSpPr txBox="1"/>
          <p:nvPr/>
        </p:nvSpPr>
        <p:spPr>
          <a:xfrm>
            <a:off x="3851719" y="1735002"/>
            <a:ext cx="2154284" cy="215443"/>
          </a:xfrm>
          <a:prstGeom prst="rect">
            <a:avLst/>
          </a:prstGeom>
          <a:noFill/>
        </p:spPr>
        <p:txBody>
          <a:bodyPr wrap="square">
            <a:spAutoFit/>
          </a:bodyPr>
          <a:lstStyle/>
          <a:p>
            <a:r>
              <a:rPr lang="fr-FR" sz="800" dirty="0"/>
              <a:t>Foyer avec enfants : </a:t>
            </a:r>
            <a:r>
              <a:rPr lang="fr-FR" sz="800" b="1" dirty="0">
                <a:solidFill>
                  <a:srgbClr val="00B050"/>
                </a:solidFill>
              </a:rPr>
              <a:t>22%, </a:t>
            </a:r>
            <a:r>
              <a:rPr lang="fr-FR" sz="800" dirty="0"/>
              <a:t>&lt;35 ans : </a:t>
            </a:r>
            <a:r>
              <a:rPr lang="fr-FR" sz="800" b="1" dirty="0">
                <a:solidFill>
                  <a:srgbClr val="00B050"/>
                </a:solidFill>
              </a:rPr>
              <a:t>25%</a:t>
            </a:r>
          </a:p>
        </p:txBody>
      </p:sp>
      <p:cxnSp>
        <p:nvCxnSpPr>
          <p:cNvPr id="14" name="Connecteur droit 13">
            <a:extLst>
              <a:ext uri="{FF2B5EF4-FFF2-40B4-BE49-F238E27FC236}">
                <a16:creationId xmlns:a16="http://schemas.microsoft.com/office/drawing/2014/main" id="{38677B13-2C88-D32A-9A5A-41F4D4897E48}"/>
              </a:ext>
            </a:extLst>
          </p:cNvPr>
          <p:cNvCxnSpPr>
            <a:cxnSpLocks/>
          </p:cNvCxnSpPr>
          <p:nvPr/>
        </p:nvCxnSpPr>
        <p:spPr>
          <a:xfrm>
            <a:off x="3898124" y="1739687"/>
            <a:ext cx="0" cy="144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Connecteur droit 15">
            <a:extLst>
              <a:ext uri="{FF2B5EF4-FFF2-40B4-BE49-F238E27FC236}">
                <a16:creationId xmlns:a16="http://schemas.microsoft.com/office/drawing/2014/main" id="{BA518E07-6D3C-8F37-8625-84DCD388001D}"/>
              </a:ext>
            </a:extLst>
          </p:cNvPr>
          <p:cNvCxnSpPr>
            <a:cxnSpLocks/>
          </p:cNvCxnSpPr>
          <p:nvPr/>
        </p:nvCxnSpPr>
        <p:spPr>
          <a:xfrm>
            <a:off x="6047760" y="1739687"/>
            <a:ext cx="0" cy="144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Connecteur droit 17">
            <a:extLst>
              <a:ext uri="{FF2B5EF4-FFF2-40B4-BE49-F238E27FC236}">
                <a16:creationId xmlns:a16="http://schemas.microsoft.com/office/drawing/2014/main" id="{D2B938E9-628E-0F8C-7EEB-0E947FAFEDF7}"/>
              </a:ext>
            </a:extLst>
          </p:cNvPr>
          <p:cNvCxnSpPr>
            <a:cxnSpLocks/>
          </p:cNvCxnSpPr>
          <p:nvPr/>
        </p:nvCxnSpPr>
        <p:spPr>
          <a:xfrm>
            <a:off x="3898124" y="2036470"/>
            <a:ext cx="0" cy="144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Connecteur droit 19">
            <a:extLst>
              <a:ext uri="{FF2B5EF4-FFF2-40B4-BE49-F238E27FC236}">
                <a16:creationId xmlns:a16="http://schemas.microsoft.com/office/drawing/2014/main" id="{9368B627-FEC5-8150-C92B-2CB90CD58FD8}"/>
              </a:ext>
            </a:extLst>
          </p:cNvPr>
          <p:cNvCxnSpPr>
            <a:cxnSpLocks/>
          </p:cNvCxnSpPr>
          <p:nvPr/>
        </p:nvCxnSpPr>
        <p:spPr>
          <a:xfrm>
            <a:off x="6356568" y="2072470"/>
            <a:ext cx="0" cy="108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Connecteur droit 21">
            <a:extLst>
              <a:ext uri="{FF2B5EF4-FFF2-40B4-BE49-F238E27FC236}">
                <a16:creationId xmlns:a16="http://schemas.microsoft.com/office/drawing/2014/main" id="{163DD022-6BF3-F998-03F2-3695379212F1}"/>
              </a:ext>
            </a:extLst>
          </p:cNvPr>
          <p:cNvCxnSpPr>
            <a:cxnSpLocks/>
          </p:cNvCxnSpPr>
          <p:nvPr/>
        </p:nvCxnSpPr>
        <p:spPr>
          <a:xfrm>
            <a:off x="7783878" y="2036470"/>
            <a:ext cx="0" cy="144000"/>
          </a:xfrm>
          <a:prstGeom prst="line">
            <a:avLst/>
          </a:prstGeom>
          <a:ln w="9525">
            <a:solidFill>
              <a:srgbClr val="92D050"/>
            </a:solidFill>
          </a:ln>
        </p:spPr>
        <p:style>
          <a:lnRef idx="2">
            <a:schemeClr val="accent1"/>
          </a:lnRef>
          <a:fillRef idx="0">
            <a:schemeClr val="accent1"/>
          </a:fillRef>
          <a:effectRef idx="1">
            <a:schemeClr val="accent1"/>
          </a:effectRef>
          <a:fontRef idx="minor">
            <a:schemeClr val="tx1"/>
          </a:fontRef>
        </p:style>
      </p:cxnSp>
      <p:sp>
        <p:nvSpPr>
          <p:cNvPr id="24" name="ZoneTexte 23">
            <a:extLst>
              <a:ext uri="{FF2B5EF4-FFF2-40B4-BE49-F238E27FC236}">
                <a16:creationId xmlns:a16="http://schemas.microsoft.com/office/drawing/2014/main" id="{E9A5F198-21E0-8CA9-70AD-A7A8D3E61ED1}"/>
              </a:ext>
            </a:extLst>
          </p:cNvPr>
          <p:cNvSpPr txBox="1"/>
          <p:nvPr/>
        </p:nvSpPr>
        <p:spPr>
          <a:xfrm>
            <a:off x="7808493" y="2353414"/>
            <a:ext cx="1191334" cy="215444"/>
          </a:xfrm>
          <a:prstGeom prst="rect">
            <a:avLst/>
          </a:prstGeom>
          <a:noFill/>
        </p:spPr>
        <p:txBody>
          <a:bodyPr wrap="square">
            <a:spAutoFit/>
          </a:bodyPr>
          <a:lstStyle/>
          <a:p>
            <a:r>
              <a:rPr lang="fr-FR" sz="800" dirty="0"/>
              <a:t>65 ans ou plus : </a:t>
            </a:r>
            <a:r>
              <a:rPr lang="fr-FR" sz="800" b="1" dirty="0">
                <a:solidFill>
                  <a:srgbClr val="00B050"/>
                </a:solidFill>
              </a:rPr>
              <a:t>22%</a:t>
            </a:r>
          </a:p>
        </p:txBody>
      </p:sp>
      <p:cxnSp>
        <p:nvCxnSpPr>
          <p:cNvPr id="26" name="Connecteur droit 25">
            <a:extLst>
              <a:ext uri="{FF2B5EF4-FFF2-40B4-BE49-F238E27FC236}">
                <a16:creationId xmlns:a16="http://schemas.microsoft.com/office/drawing/2014/main" id="{9B994CC2-D9F3-B564-99DB-EA79C8DEBABD}"/>
              </a:ext>
            </a:extLst>
          </p:cNvPr>
          <p:cNvCxnSpPr>
            <a:cxnSpLocks/>
          </p:cNvCxnSpPr>
          <p:nvPr/>
        </p:nvCxnSpPr>
        <p:spPr>
          <a:xfrm>
            <a:off x="7862270" y="2357043"/>
            <a:ext cx="0" cy="144000"/>
          </a:xfrm>
          <a:prstGeom prst="line">
            <a:avLst/>
          </a:prstGeom>
          <a:ln w="9525">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28" name="Connecteur droit 27">
            <a:extLst>
              <a:ext uri="{FF2B5EF4-FFF2-40B4-BE49-F238E27FC236}">
                <a16:creationId xmlns:a16="http://schemas.microsoft.com/office/drawing/2014/main" id="{B1AE82BC-631D-3F36-1CF4-D550E50E3D6C}"/>
              </a:ext>
            </a:extLst>
          </p:cNvPr>
          <p:cNvCxnSpPr>
            <a:cxnSpLocks/>
          </p:cNvCxnSpPr>
          <p:nvPr/>
        </p:nvCxnSpPr>
        <p:spPr>
          <a:xfrm>
            <a:off x="6316459" y="2357043"/>
            <a:ext cx="0" cy="144000"/>
          </a:xfrm>
          <a:prstGeom prst="line">
            <a:avLst/>
          </a:prstGeom>
          <a:ln w="9525">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0" name="Connecteur droit 29">
            <a:extLst>
              <a:ext uri="{FF2B5EF4-FFF2-40B4-BE49-F238E27FC236}">
                <a16:creationId xmlns:a16="http://schemas.microsoft.com/office/drawing/2014/main" id="{D3E0FE7F-DAB8-8133-1F2F-8DD25755AB0A}"/>
              </a:ext>
            </a:extLst>
          </p:cNvPr>
          <p:cNvCxnSpPr>
            <a:cxnSpLocks/>
          </p:cNvCxnSpPr>
          <p:nvPr/>
        </p:nvCxnSpPr>
        <p:spPr>
          <a:xfrm>
            <a:off x="3898124" y="2646072"/>
            <a:ext cx="0" cy="144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2" name="ZoneTexte 31">
            <a:extLst>
              <a:ext uri="{FF2B5EF4-FFF2-40B4-BE49-F238E27FC236}">
                <a16:creationId xmlns:a16="http://schemas.microsoft.com/office/drawing/2014/main" id="{39825C5A-6FFD-54F5-A2E6-87BCC7B10145}"/>
              </a:ext>
            </a:extLst>
          </p:cNvPr>
          <p:cNvSpPr txBox="1"/>
          <p:nvPr/>
        </p:nvSpPr>
        <p:spPr>
          <a:xfrm>
            <a:off x="7632500" y="2649398"/>
            <a:ext cx="1191986" cy="215444"/>
          </a:xfrm>
          <a:prstGeom prst="rect">
            <a:avLst/>
          </a:prstGeom>
          <a:noFill/>
        </p:spPr>
        <p:txBody>
          <a:bodyPr wrap="square">
            <a:spAutoFit/>
          </a:bodyPr>
          <a:lstStyle/>
          <a:p>
            <a:r>
              <a:rPr lang="fr-FR" sz="800" dirty="0"/>
              <a:t>50 ans ou plus : </a:t>
            </a:r>
            <a:r>
              <a:rPr lang="fr-FR" sz="800" b="1" dirty="0">
                <a:solidFill>
                  <a:srgbClr val="00B050"/>
                </a:solidFill>
              </a:rPr>
              <a:t>25%</a:t>
            </a:r>
          </a:p>
        </p:txBody>
      </p:sp>
      <p:cxnSp>
        <p:nvCxnSpPr>
          <p:cNvPr id="34" name="Connecteur droit 33">
            <a:extLst>
              <a:ext uri="{FF2B5EF4-FFF2-40B4-BE49-F238E27FC236}">
                <a16:creationId xmlns:a16="http://schemas.microsoft.com/office/drawing/2014/main" id="{2CB60EA9-A51D-036F-36BF-41D16888145A}"/>
              </a:ext>
            </a:extLst>
          </p:cNvPr>
          <p:cNvCxnSpPr>
            <a:cxnSpLocks/>
          </p:cNvCxnSpPr>
          <p:nvPr/>
        </p:nvCxnSpPr>
        <p:spPr>
          <a:xfrm>
            <a:off x="7678710" y="2654082"/>
            <a:ext cx="0" cy="144000"/>
          </a:xfrm>
          <a:prstGeom prst="line">
            <a:avLst/>
          </a:prstGeom>
          <a:ln w="9525">
            <a:solidFill>
              <a:srgbClr val="92D050"/>
            </a:solidFill>
          </a:ln>
        </p:spPr>
        <p:style>
          <a:lnRef idx="2">
            <a:schemeClr val="accent1"/>
          </a:lnRef>
          <a:fillRef idx="0">
            <a:schemeClr val="accent1"/>
          </a:fillRef>
          <a:effectRef idx="1">
            <a:schemeClr val="accent1"/>
          </a:effectRef>
          <a:fontRef idx="minor">
            <a:schemeClr val="tx1"/>
          </a:fontRef>
        </p:style>
      </p:cxnSp>
      <p:sp>
        <p:nvSpPr>
          <p:cNvPr id="36" name="ZoneTexte 35">
            <a:extLst>
              <a:ext uri="{FF2B5EF4-FFF2-40B4-BE49-F238E27FC236}">
                <a16:creationId xmlns:a16="http://schemas.microsoft.com/office/drawing/2014/main" id="{53801EE1-69AC-0F73-4A86-408EE2793A46}"/>
              </a:ext>
            </a:extLst>
          </p:cNvPr>
          <p:cNvSpPr txBox="1"/>
          <p:nvPr/>
        </p:nvSpPr>
        <p:spPr>
          <a:xfrm>
            <a:off x="6673344" y="2654082"/>
            <a:ext cx="1032693" cy="215444"/>
          </a:xfrm>
          <a:prstGeom prst="rect">
            <a:avLst/>
          </a:prstGeom>
          <a:noFill/>
        </p:spPr>
        <p:txBody>
          <a:bodyPr wrap="square">
            <a:spAutoFit/>
          </a:bodyPr>
          <a:lstStyle/>
          <a:p>
            <a:r>
              <a:rPr lang="fr-FR" sz="800" dirty="0"/>
              <a:t>Retraités : </a:t>
            </a:r>
            <a:r>
              <a:rPr lang="fr-FR" sz="800" b="1" dirty="0">
                <a:solidFill>
                  <a:srgbClr val="00B050"/>
                </a:solidFill>
              </a:rPr>
              <a:t>28%</a:t>
            </a:r>
          </a:p>
        </p:txBody>
      </p:sp>
      <p:cxnSp>
        <p:nvCxnSpPr>
          <p:cNvPr id="39" name="Connecteur droit 38">
            <a:extLst>
              <a:ext uri="{FF2B5EF4-FFF2-40B4-BE49-F238E27FC236}">
                <a16:creationId xmlns:a16="http://schemas.microsoft.com/office/drawing/2014/main" id="{488FDE0E-3AA7-A051-884A-222D95C1FC49}"/>
              </a:ext>
            </a:extLst>
          </p:cNvPr>
          <p:cNvCxnSpPr>
            <a:cxnSpLocks/>
          </p:cNvCxnSpPr>
          <p:nvPr/>
        </p:nvCxnSpPr>
        <p:spPr>
          <a:xfrm>
            <a:off x="6723997" y="2664016"/>
            <a:ext cx="0" cy="144000"/>
          </a:xfrm>
          <a:prstGeom prst="line">
            <a:avLst/>
          </a:prstGeom>
          <a:ln w="9525">
            <a:solidFill>
              <a:schemeClr val="accent3"/>
            </a:solidFill>
          </a:ln>
        </p:spPr>
        <p:style>
          <a:lnRef idx="2">
            <a:schemeClr val="accent1"/>
          </a:lnRef>
          <a:fillRef idx="0">
            <a:schemeClr val="accent1"/>
          </a:fillRef>
          <a:effectRef idx="1">
            <a:schemeClr val="accent1"/>
          </a:effectRef>
          <a:fontRef idx="minor">
            <a:schemeClr val="tx1"/>
          </a:fontRef>
        </p:style>
      </p:cxnSp>
      <p:sp>
        <p:nvSpPr>
          <p:cNvPr id="40" name="ZoneTexte 39">
            <a:extLst>
              <a:ext uri="{FF2B5EF4-FFF2-40B4-BE49-F238E27FC236}">
                <a16:creationId xmlns:a16="http://schemas.microsoft.com/office/drawing/2014/main" id="{BA041D09-785A-C703-1892-8F3C9C82F8DB}"/>
              </a:ext>
            </a:extLst>
          </p:cNvPr>
          <p:cNvSpPr txBox="1"/>
          <p:nvPr/>
        </p:nvSpPr>
        <p:spPr>
          <a:xfrm>
            <a:off x="7471673" y="2962268"/>
            <a:ext cx="1191986" cy="215444"/>
          </a:xfrm>
          <a:prstGeom prst="rect">
            <a:avLst/>
          </a:prstGeom>
          <a:noFill/>
        </p:spPr>
        <p:txBody>
          <a:bodyPr wrap="square">
            <a:spAutoFit/>
          </a:bodyPr>
          <a:lstStyle/>
          <a:p>
            <a:r>
              <a:rPr lang="fr-FR" sz="800" dirty="0"/>
              <a:t>50 ans ou plus : </a:t>
            </a:r>
            <a:r>
              <a:rPr lang="fr-FR" sz="800" b="1" dirty="0">
                <a:solidFill>
                  <a:srgbClr val="00B050"/>
                </a:solidFill>
              </a:rPr>
              <a:t>26%</a:t>
            </a:r>
          </a:p>
        </p:txBody>
      </p:sp>
      <p:cxnSp>
        <p:nvCxnSpPr>
          <p:cNvPr id="41" name="Connecteur droit 40">
            <a:extLst>
              <a:ext uri="{FF2B5EF4-FFF2-40B4-BE49-F238E27FC236}">
                <a16:creationId xmlns:a16="http://schemas.microsoft.com/office/drawing/2014/main" id="{4513251B-EAE9-680A-7066-34B560E62204}"/>
              </a:ext>
            </a:extLst>
          </p:cNvPr>
          <p:cNvCxnSpPr>
            <a:cxnSpLocks/>
          </p:cNvCxnSpPr>
          <p:nvPr/>
        </p:nvCxnSpPr>
        <p:spPr>
          <a:xfrm>
            <a:off x="7517883" y="2966952"/>
            <a:ext cx="0" cy="144000"/>
          </a:xfrm>
          <a:prstGeom prst="line">
            <a:avLst/>
          </a:prstGeom>
          <a:ln w="9525">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2" name="Connecteur droit 41">
            <a:extLst>
              <a:ext uri="{FF2B5EF4-FFF2-40B4-BE49-F238E27FC236}">
                <a16:creationId xmlns:a16="http://schemas.microsoft.com/office/drawing/2014/main" id="{30074626-887A-D8C7-0359-696612362AF5}"/>
              </a:ext>
            </a:extLst>
          </p:cNvPr>
          <p:cNvCxnSpPr>
            <a:cxnSpLocks/>
          </p:cNvCxnSpPr>
          <p:nvPr/>
        </p:nvCxnSpPr>
        <p:spPr>
          <a:xfrm>
            <a:off x="3898124" y="2966952"/>
            <a:ext cx="0" cy="144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Connecteur droit 42">
            <a:extLst>
              <a:ext uri="{FF2B5EF4-FFF2-40B4-BE49-F238E27FC236}">
                <a16:creationId xmlns:a16="http://schemas.microsoft.com/office/drawing/2014/main" id="{4E814ACA-A8B5-994D-78E9-419D16A3410D}"/>
              </a:ext>
            </a:extLst>
          </p:cNvPr>
          <p:cNvCxnSpPr>
            <a:cxnSpLocks/>
          </p:cNvCxnSpPr>
          <p:nvPr/>
        </p:nvCxnSpPr>
        <p:spPr>
          <a:xfrm>
            <a:off x="3898124" y="3267707"/>
            <a:ext cx="0" cy="144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F89B3130-3F73-73C2-D248-BAB18115D847}"/>
              </a:ext>
            </a:extLst>
          </p:cNvPr>
          <p:cNvCxnSpPr>
            <a:cxnSpLocks/>
          </p:cNvCxnSpPr>
          <p:nvPr/>
        </p:nvCxnSpPr>
        <p:spPr>
          <a:xfrm>
            <a:off x="7934979" y="3267707"/>
            <a:ext cx="0" cy="144000"/>
          </a:xfrm>
          <a:prstGeom prst="line">
            <a:avLst/>
          </a:prstGeom>
          <a:ln w="9525">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465EF732-6571-8572-DCAE-A18BF3AE2EE8}"/>
              </a:ext>
            </a:extLst>
          </p:cNvPr>
          <p:cNvCxnSpPr>
            <a:cxnSpLocks/>
          </p:cNvCxnSpPr>
          <p:nvPr/>
        </p:nvCxnSpPr>
        <p:spPr>
          <a:xfrm>
            <a:off x="3898124" y="3588552"/>
            <a:ext cx="0" cy="144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1055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43E75-CA93-D82E-D167-743BF64F8907}"/>
              </a:ext>
            </a:extLst>
          </p:cNvPr>
          <p:cNvSpPr>
            <a:spLocks noGrp="1"/>
          </p:cNvSpPr>
          <p:nvPr>
            <p:ph type="title"/>
          </p:nvPr>
        </p:nvSpPr>
        <p:spPr>
          <a:xfrm>
            <a:off x="764447" y="1359157"/>
            <a:ext cx="3899555" cy="2933153"/>
          </a:xfrm>
        </p:spPr>
        <p:txBody>
          <a:bodyPr/>
          <a:lstStyle/>
          <a:p>
            <a:pPr algn="ctr"/>
            <a:r>
              <a:rPr lang="fr-FR" sz="2800" dirty="0"/>
              <a:t>L’économie circulaire, un choix de consommation dont les bénéfices sont tangibles pour les foyers, comme pour les sociétés</a:t>
            </a:r>
          </a:p>
        </p:txBody>
      </p:sp>
      <p:sp>
        <p:nvSpPr>
          <p:cNvPr id="5" name="Espace réservé du texte 4">
            <a:extLst>
              <a:ext uri="{FF2B5EF4-FFF2-40B4-BE49-F238E27FC236}">
                <a16:creationId xmlns:a16="http://schemas.microsoft.com/office/drawing/2014/main" id="{E206AB34-6190-EEF7-29D5-F405435AE3D8}"/>
              </a:ext>
            </a:extLst>
          </p:cNvPr>
          <p:cNvSpPr>
            <a:spLocks noGrp="1"/>
          </p:cNvSpPr>
          <p:nvPr>
            <p:ph type="body" sz="quarter" idx="11"/>
          </p:nvPr>
        </p:nvSpPr>
        <p:spPr/>
        <p:txBody>
          <a:bodyPr/>
          <a:lstStyle/>
          <a:p>
            <a:r>
              <a:rPr lang="fr-FR" dirty="0"/>
              <a:t>4</a:t>
            </a:r>
          </a:p>
        </p:txBody>
      </p:sp>
      <p:sp>
        <p:nvSpPr>
          <p:cNvPr id="4" name="Espace réservé du numéro de diapositive 3">
            <a:extLst>
              <a:ext uri="{FF2B5EF4-FFF2-40B4-BE49-F238E27FC236}">
                <a16:creationId xmlns:a16="http://schemas.microsoft.com/office/drawing/2014/main" id="{AEA756A2-18D3-0D32-359E-97AAEC54D433}"/>
              </a:ext>
            </a:extLst>
          </p:cNvPr>
          <p:cNvSpPr>
            <a:spLocks noGrp="1"/>
          </p:cNvSpPr>
          <p:nvPr>
            <p:ph type="sldNum" sz="quarter" idx="4294967295"/>
          </p:nvPr>
        </p:nvSpPr>
        <p:spPr>
          <a:xfrm>
            <a:off x="8540750" y="4719638"/>
            <a:ext cx="603250" cy="274637"/>
          </a:xfrm>
        </p:spPr>
        <p:txBody>
          <a:bodyPr/>
          <a:lstStyle/>
          <a:p>
            <a:fld id="{21995480-1601-7C4D-95DE-8DD54C94E8C4}" type="slidenum">
              <a:rPr lang="fr-FR" smtClean="0"/>
              <a:pPr/>
              <a:t>14</a:t>
            </a:fld>
            <a:endParaRPr lang="fr-FR" dirty="0"/>
          </a:p>
        </p:txBody>
      </p:sp>
    </p:spTree>
    <p:extLst>
      <p:ext uri="{BB962C8B-B14F-4D97-AF65-F5344CB8AC3E}">
        <p14:creationId xmlns:p14="http://schemas.microsoft.com/office/powerpoint/2010/main" val="9927060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6" y="132347"/>
            <a:ext cx="8284206" cy="639237"/>
          </a:xfrm>
        </p:spPr>
        <p:txBody>
          <a:bodyPr/>
          <a:lstStyle/>
          <a:p>
            <a:r>
              <a:rPr lang="fr-FR" sz="1800" dirty="0">
                <a:solidFill>
                  <a:schemeClr val="accent1"/>
                </a:solidFill>
              </a:rPr>
              <a:t>L’occasion ou le reconditionné, alliés des budgets restreints</a:t>
            </a:r>
            <a:br>
              <a:rPr lang="fr-FR" sz="1800" dirty="0"/>
            </a:br>
            <a:r>
              <a:rPr lang="fr-FR" sz="1800" dirty="0"/>
              <a:t>Une bonne solution pour faire face aux baisses de budget aux yeux des Français, notamment des plus jeunes</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493289" y="4658732"/>
            <a:ext cx="8185198" cy="396647"/>
          </a:xfrm>
          <a:prstGeom prst="rect">
            <a:avLst/>
          </a:prstGeom>
        </p:spPr>
        <p:txBody>
          <a:bodyPr wrap="square">
            <a:spAutoFit/>
          </a:bodyPr>
          <a:lstStyle/>
          <a:p>
            <a:pPr defTabSz="685800">
              <a:lnSpc>
                <a:spcPct val="115000"/>
              </a:lnSpc>
              <a:defRPr/>
            </a:pPr>
            <a:r>
              <a:rPr lang="fr-FR" sz="900" i="1" dirty="0">
                <a:latin typeface="Century Gothic" panose="020F0302020204030204"/>
              </a:rPr>
              <a:t>Q13. Si votre budget venait à diminuer, pensez-vous que vous auriez plus souvent recours à des produits d’occasion ou reconditionnés ? </a:t>
            </a:r>
          </a:p>
          <a:p>
            <a:pPr defTabSz="685800">
              <a:lnSpc>
                <a:spcPct val="115000"/>
              </a:lnSpc>
              <a:defRPr/>
            </a:pPr>
            <a:r>
              <a:rPr lang="fr-FR" sz="900" i="1" dirty="0">
                <a:solidFill>
                  <a:srgbClr val="FFFFFF">
                    <a:lumMod val="50000"/>
                  </a:srgbClr>
                </a:solidFill>
                <a:latin typeface="Century Gothic" panose="020F0302020204030204"/>
              </a:rPr>
              <a:t>Base : Ensemble (n=1005) – Une seule réponse possible </a:t>
            </a:r>
          </a:p>
        </p:txBody>
      </p:sp>
      <p:graphicFrame>
        <p:nvGraphicFramePr>
          <p:cNvPr id="7" name="Graphique 6">
            <a:extLst>
              <a:ext uri="{FF2B5EF4-FFF2-40B4-BE49-F238E27FC236}">
                <a16:creationId xmlns:a16="http://schemas.microsoft.com/office/drawing/2014/main" id="{A51E3D49-202C-2CBB-50B2-CC0141726FF8}"/>
              </a:ext>
            </a:extLst>
          </p:cNvPr>
          <p:cNvGraphicFramePr/>
          <p:nvPr/>
        </p:nvGraphicFramePr>
        <p:xfrm>
          <a:off x="1067007" y="646201"/>
          <a:ext cx="7777734" cy="3960742"/>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a:extLst>
              <a:ext uri="{FF2B5EF4-FFF2-40B4-BE49-F238E27FC236}">
                <a16:creationId xmlns:a16="http://schemas.microsoft.com/office/drawing/2014/main" id="{F2818B95-6F97-4E82-4C08-617085D6064B}"/>
              </a:ext>
            </a:extLst>
          </p:cNvPr>
          <p:cNvSpPr txBox="1"/>
          <p:nvPr/>
        </p:nvSpPr>
        <p:spPr>
          <a:xfrm>
            <a:off x="6616535" y="1409040"/>
            <a:ext cx="995785" cy="954107"/>
          </a:xfrm>
          <a:prstGeom prst="rect">
            <a:avLst/>
          </a:prstGeom>
          <a:noFill/>
        </p:spPr>
        <p:txBody>
          <a:bodyPr wrap="none" rtlCol="0">
            <a:spAutoFit/>
          </a:bodyPr>
          <a:lstStyle/>
          <a:p>
            <a:pPr algn="ctr"/>
            <a:r>
              <a:rPr lang="fr-FR" sz="2800" b="1" dirty="0">
                <a:solidFill>
                  <a:schemeClr val="accent4"/>
                </a:solidFill>
              </a:rPr>
              <a:t>Non </a:t>
            </a:r>
          </a:p>
          <a:p>
            <a:pPr algn="ctr"/>
            <a:r>
              <a:rPr lang="fr-FR" sz="2800" b="1" dirty="0">
                <a:solidFill>
                  <a:schemeClr val="accent4"/>
                </a:solidFill>
              </a:rPr>
              <a:t>21%</a:t>
            </a:r>
          </a:p>
        </p:txBody>
      </p:sp>
      <p:sp>
        <p:nvSpPr>
          <p:cNvPr id="9" name="ZoneTexte 8">
            <a:extLst>
              <a:ext uri="{FF2B5EF4-FFF2-40B4-BE49-F238E27FC236}">
                <a16:creationId xmlns:a16="http://schemas.microsoft.com/office/drawing/2014/main" id="{4E232017-A297-7071-D8E4-E71967968396}"/>
              </a:ext>
            </a:extLst>
          </p:cNvPr>
          <p:cNvSpPr txBox="1"/>
          <p:nvPr/>
        </p:nvSpPr>
        <p:spPr>
          <a:xfrm>
            <a:off x="1916780" y="1361299"/>
            <a:ext cx="894797" cy="954107"/>
          </a:xfrm>
          <a:prstGeom prst="rect">
            <a:avLst/>
          </a:prstGeom>
          <a:noFill/>
        </p:spPr>
        <p:txBody>
          <a:bodyPr wrap="none" rtlCol="0">
            <a:spAutoFit/>
          </a:bodyPr>
          <a:lstStyle/>
          <a:p>
            <a:pPr algn="ctr"/>
            <a:r>
              <a:rPr lang="fr-FR" sz="2800" b="1" dirty="0">
                <a:solidFill>
                  <a:schemeClr val="accent1"/>
                </a:solidFill>
              </a:rPr>
              <a:t>Oui</a:t>
            </a:r>
          </a:p>
          <a:p>
            <a:pPr algn="ctr"/>
            <a:r>
              <a:rPr lang="fr-FR" sz="2800" b="1" dirty="0">
                <a:solidFill>
                  <a:schemeClr val="accent1"/>
                </a:solidFill>
              </a:rPr>
              <a:t>79%</a:t>
            </a:r>
          </a:p>
        </p:txBody>
      </p:sp>
      <p:cxnSp>
        <p:nvCxnSpPr>
          <p:cNvPr id="10" name="Connecteur droit 9">
            <a:extLst>
              <a:ext uri="{FF2B5EF4-FFF2-40B4-BE49-F238E27FC236}">
                <a16:creationId xmlns:a16="http://schemas.microsoft.com/office/drawing/2014/main" id="{E3C78E9C-3D5C-79E9-A830-D2BA297A157E}"/>
              </a:ext>
            </a:extLst>
          </p:cNvPr>
          <p:cNvCxnSpPr/>
          <p:nvPr/>
        </p:nvCxnSpPr>
        <p:spPr>
          <a:xfrm>
            <a:off x="6600207" y="1487719"/>
            <a:ext cx="0" cy="183020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9043660F-74FA-B541-62AC-B58969484B9D}"/>
              </a:ext>
            </a:extLst>
          </p:cNvPr>
          <p:cNvCxnSpPr/>
          <p:nvPr/>
        </p:nvCxnSpPr>
        <p:spPr>
          <a:xfrm>
            <a:off x="2808432" y="1465340"/>
            <a:ext cx="0" cy="18302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ZoneTexte 1">
            <a:extLst>
              <a:ext uri="{FF2B5EF4-FFF2-40B4-BE49-F238E27FC236}">
                <a16:creationId xmlns:a16="http://schemas.microsoft.com/office/drawing/2014/main" id="{FAB7D674-3672-2683-42A9-FDFDAC32A9B7}"/>
              </a:ext>
            </a:extLst>
          </p:cNvPr>
          <p:cNvSpPr txBox="1"/>
          <p:nvPr/>
        </p:nvSpPr>
        <p:spPr>
          <a:xfrm>
            <a:off x="1880687" y="3479170"/>
            <a:ext cx="3562194" cy="646331"/>
          </a:xfrm>
          <a:prstGeom prst="rect">
            <a:avLst/>
          </a:prstGeom>
          <a:noFill/>
        </p:spPr>
        <p:txBody>
          <a:bodyPr wrap="none" rtlCol="0">
            <a:spAutoFit/>
          </a:bodyPr>
          <a:lstStyle/>
          <a:p>
            <a:r>
              <a:rPr lang="fr-FR" sz="900" dirty="0">
                <a:solidFill>
                  <a:schemeClr val="tx2"/>
                </a:solidFill>
              </a:rPr>
              <a:t>Femme : </a:t>
            </a:r>
            <a:r>
              <a:rPr lang="fr-FR" sz="900" b="1" dirty="0">
                <a:solidFill>
                  <a:srgbClr val="00B050"/>
                </a:solidFill>
              </a:rPr>
              <a:t>35%</a:t>
            </a:r>
          </a:p>
          <a:p>
            <a:r>
              <a:rPr lang="fr-FR" sz="900" dirty="0">
                <a:solidFill>
                  <a:schemeClr val="tx2"/>
                </a:solidFill>
              </a:rPr>
              <a:t>Moins de 35 ans : </a:t>
            </a:r>
            <a:r>
              <a:rPr lang="fr-FR" sz="900" b="1" dirty="0">
                <a:solidFill>
                  <a:srgbClr val="00B050"/>
                </a:solidFill>
              </a:rPr>
              <a:t>40%</a:t>
            </a:r>
          </a:p>
          <a:p>
            <a:r>
              <a:rPr lang="fr-FR" sz="900" dirty="0">
                <a:solidFill>
                  <a:schemeClr val="tx2"/>
                </a:solidFill>
              </a:rPr>
              <a:t>CSP+ : </a:t>
            </a:r>
            <a:r>
              <a:rPr lang="fr-FR" sz="900" b="1" dirty="0">
                <a:solidFill>
                  <a:srgbClr val="00B050"/>
                </a:solidFill>
              </a:rPr>
              <a:t>38%</a:t>
            </a:r>
          </a:p>
          <a:p>
            <a:r>
              <a:rPr lang="fr-FR" sz="900" dirty="0"/>
              <a:t>A eu pls fois recours à des pdts issus de l’éco. circulaire : </a:t>
            </a:r>
            <a:r>
              <a:rPr lang="fr-FR" sz="900" b="1" dirty="0">
                <a:solidFill>
                  <a:srgbClr val="00B050"/>
                </a:solidFill>
              </a:rPr>
              <a:t>49%</a:t>
            </a:r>
          </a:p>
        </p:txBody>
      </p:sp>
      <p:cxnSp>
        <p:nvCxnSpPr>
          <p:cNvPr id="5" name="Connecteur droit 4">
            <a:extLst>
              <a:ext uri="{FF2B5EF4-FFF2-40B4-BE49-F238E27FC236}">
                <a16:creationId xmlns:a16="http://schemas.microsoft.com/office/drawing/2014/main" id="{8AEEEF52-83E7-D69C-0FC9-81083AF91C6F}"/>
              </a:ext>
            </a:extLst>
          </p:cNvPr>
          <p:cNvCxnSpPr>
            <a:cxnSpLocks/>
          </p:cNvCxnSpPr>
          <p:nvPr/>
        </p:nvCxnSpPr>
        <p:spPr>
          <a:xfrm flipV="1">
            <a:off x="3250277" y="3467435"/>
            <a:ext cx="346952" cy="24004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Drapeau">
            <a:extLst>
              <a:ext uri="{FF2B5EF4-FFF2-40B4-BE49-F238E27FC236}">
                <a16:creationId xmlns:a16="http://schemas.microsoft.com/office/drawing/2014/main" id="{0D99464C-F138-BDD8-208B-3596FFF6E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2F992353-3861-821A-10A0-574E2FB9C4C7}"/>
              </a:ext>
            </a:extLst>
          </p:cNvPr>
          <p:cNvSpPr txBox="1"/>
          <p:nvPr/>
        </p:nvSpPr>
        <p:spPr>
          <a:xfrm>
            <a:off x="6666227" y="2339830"/>
            <a:ext cx="896399" cy="230832"/>
          </a:xfrm>
          <a:prstGeom prst="rect">
            <a:avLst/>
          </a:prstGeom>
          <a:noFill/>
        </p:spPr>
        <p:txBody>
          <a:bodyPr wrap="none" rtlCol="0">
            <a:spAutoFit/>
          </a:bodyPr>
          <a:lstStyle/>
          <a:p>
            <a:r>
              <a:rPr lang="fr-FR" sz="900" dirty="0">
                <a:solidFill>
                  <a:schemeClr val="tx2"/>
                </a:solidFill>
              </a:rPr>
              <a:t>Vit seul : </a:t>
            </a:r>
            <a:r>
              <a:rPr lang="fr-FR" sz="900" b="1" dirty="0">
                <a:solidFill>
                  <a:srgbClr val="00B050"/>
                </a:solidFill>
              </a:rPr>
              <a:t>28%</a:t>
            </a:r>
          </a:p>
        </p:txBody>
      </p:sp>
      <p:sp>
        <p:nvSpPr>
          <p:cNvPr id="12" name="ZoneTexte 11">
            <a:extLst>
              <a:ext uri="{FF2B5EF4-FFF2-40B4-BE49-F238E27FC236}">
                <a16:creationId xmlns:a16="http://schemas.microsoft.com/office/drawing/2014/main" id="{EE989887-1332-6862-4BB5-3B0434DA3C38}"/>
              </a:ext>
            </a:extLst>
          </p:cNvPr>
          <p:cNvSpPr txBox="1"/>
          <p:nvPr/>
        </p:nvSpPr>
        <p:spPr>
          <a:xfrm>
            <a:off x="902371" y="2339830"/>
            <a:ext cx="1902916" cy="646331"/>
          </a:xfrm>
          <a:prstGeom prst="rect">
            <a:avLst/>
          </a:prstGeom>
          <a:noFill/>
        </p:spPr>
        <p:txBody>
          <a:bodyPr wrap="square" rtlCol="0">
            <a:spAutoFit/>
          </a:bodyPr>
          <a:lstStyle/>
          <a:p>
            <a:r>
              <a:rPr lang="fr-FR" sz="900" dirty="0">
                <a:solidFill>
                  <a:schemeClr val="tx2"/>
                </a:solidFill>
              </a:rPr>
              <a:t>Foyer de 2 pers. ou plus : </a:t>
            </a:r>
            <a:r>
              <a:rPr lang="fr-FR" sz="900" b="1" dirty="0">
                <a:solidFill>
                  <a:srgbClr val="00B050"/>
                </a:solidFill>
              </a:rPr>
              <a:t>82%</a:t>
            </a:r>
          </a:p>
          <a:p>
            <a:r>
              <a:rPr lang="fr-FR" sz="900" dirty="0">
                <a:solidFill>
                  <a:schemeClr val="tx2"/>
                </a:solidFill>
              </a:rPr>
              <a:t>Classes moyennes sup. : </a:t>
            </a:r>
            <a:r>
              <a:rPr lang="fr-FR" sz="900" b="1" dirty="0">
                <a:solidFill>
                  <a:srgbClr val="00B050"/>
                </a:solidFill>
              </a:rPr>
              <a:t>89%</a:t>
            </a:r>
          </a:p>
          <a:p>
            <a:r>
              <a:rPr lang="fr-FR" sz="900" dirty="0"/>
              <a:t>A eu recours à des pdts issus de l’éco. circulaire : </a:t>
            </a:r>
            <a:r>
              <a:rPr lang="fr-FR" sz="900" b="1" dirty="0">
                <a:solidFill>
                  <a:srgbClr val="00B050"/>
                </a:solidFill>
              </a:rPr>
              <a:t>90%</a:t>
            </a:r>
          </a:p>
        </p:txBody>
      </p:sp>
    </p:spTree>
    <p:extLst>
      <p:ext uri="{BB962C8B-B14F-4D97-AF65-F5344CB8AC3E}">
        <p14:creationId xmlns:p14="http://schemas.microsoft.com/office/powerpoint/2010/main" val="17462474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6" y="149124"/>
            <a:ext cx="8284206" cy="564300"/>
          </a:xfrm>
        </p:spPr>
        <p:txBody>
          <a:bodyPr/>
          <a:lstStyle/>
          <a:p>
            <a:r>
              <a:rPr lang="fr-FR" sz="1800" dirty="0">
                <a:solidFill>
                  <a:schemeClr val="accent1"/>
                </a:solidFill>
              </a:rPr>
              <a:t>L’économie circulaire, l’alliance des sobriétés économique et écologique</a:t>
            </a:r>
            <a:br>
              <a:rPr lang="fr-FR" sz="1800" dirty="0"/>
            </a:br>
            <a:r>
              <a:rPr lang="fr-FR" sz="1800" dirty="0"/>
              <a:t>En France, où le sujet du pouvoir d’achat demeure brûlant, l’économie circulaire est avant tout vue comme un moyen de mieux gérer son budget, et ce depuis toujours, bien que la vocation écologique soit très présente</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493289" y="4658732"/>
            <a:ext cx="8185198" cy="396647"/>
          </a:xfrm>
          <a:prstGeom prst="rect">
            <a:avLst/>
          </a:prstGeom>
        </p:spPr>
        <p:txBody>
          <a:bodyPr wrap="square">
            <a:spAutoFit/>
          </a:bodyPr>
          <a:lstStyle/>
          <a:p>
            <a:pPr defTabSz="685800">
              <a:lnSpc>
                <a:spcPct val="115000"/>
              </a:lnSpc>
              <a:defRPr/>
            </a:pPr>
            <a:r>
              <a:rPr lang="fr-FR" sz="900" i="1" dirty="0">
                <a:latin typeface="Century Gothic" panose="020F0302020204030204"/>
              </a:rPr>
              <a:t>Q12. Pour quelle raison principale avez-vous recours à des produits issus de l’économie circulaire ? </a:t>
            </a:r>
          </a:p>
          <a:p>
            <a:pPr defTabSz="685800">
              <a:lnSpc>
                <a:spcPct val="115000"/>
              </a:lnSpc>
              <a:defRPr/>
            </a:pPr>
            <a:r>
              <a:rPr lang="fr-FR" sz="900" i="1" dirty="0">
                <a:solidFill>
                  <a:srgbClr val="FFFFFF">
                    <a:lumMod val="50000"/>
                  </a:srgbClr>
                </a:solidFill>
                <a:latin typeface="Century Gothic" panose="020F0302020204030204"/>
              </a:rPr>
              <a:t>Base : A ceux qui ont acheté des produits issus de l’économie circulaire (n=602) – Une seule réponse possible </a:t>
            </a:r>
          </a:p>
        </p:txBody>
      </p:sp>
      <p:graphicFrame>
        <p:nvGraphicFramePr>
          <p:cNvPr id="5" name="Graphique 4">
            <a:extLst>
              <a:ext uri="{FF2B5EF4-FFF2-40B4-BE49-F238E27FC236}">
                <a16:creationId xmlns:a16="http://schemas.microsoft.com/office/drawing/2014/main" id="{E7606391-8604-C53F-0273-61A961E94459}"/>
              </a:ext>
            </a:extLst>
          </p:cNvPr>
          <p:cNvGraphicFramePr/>
          <p:nvPr/>
        </p:nvGraphicFramePr>
        <p:xfrm>
          <a:off x="1586013" y="1289198"/>
          <a:ext cx="7182197" cy="333903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 coins arrondis 5">
            <a:extLst>
              <a:ext uri="{FF2B5EF4-FFF2-40B4-BE49-F238E27FC236}">
                <a16:creationId xmlns:a16="http://schemas.microsoft.com/office/drawing/2014/main" id="{B3D613E2-5C5D-2026-A759-309B3118E34C}"/>
              </a:ext>
            </a:extLst>
          </p:cNvPr>
          <p:cNvSpPr/>
          <p:nvPr/>
        </p:nvSpPr>
        <p:spPr>
          <a:xfrm>
            <a:off x="1244982" y="1289198"/>
            <a:ext cx="7161107" cy="1662312"/>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0E7E9B92-74B1-F587-60E0-AC78C2B65DF4}"/>
              </a:ext>
            </a:extLst>
          </p:cNvPr>
          <p:cNvSpPr txBox="1"/>
          <p:nvPr/>
        </p:nvSpPr>
        <p:spPr>
          <a:xfrm>
            <a:off x="6578505" y="1426027"/>
            <a:ext cx="1463073" cy="369332"/>
          </a:xfrm>
          <a:prstGeom prst="rect">
            <a:avLst/>
          </a:prstGeom>
          <a:noFill/>
        </p:spPr>
        <p:txBody>
          <a:bodyPr wrap="square">
            <a:spAutoFit/>
          </a:bodyPr>
          <a:lstStyle/>
          <a:p>
            <a:r>
              <a:rPr lang="fr-FR" sz="900" dirty="0">
                <a:solidFill>
                  <a:schemeClr val="tx2"/>
                </a:solidFill>
              </a:rPr>
              <a:t>50 à 64 ans : </a:t>
            </a:r>
            <a:r>
              <a:rPr lang="fr-FR" sz="900" b="1" dirty="0">
                <a:solidFill>
                  <a:srgbClr val="00B050"/>
                </a:solidFill>
              </a:rPr>
              <a:t>45%</a:t>
            </a:r>
          </a:p>
          <a:p>
            <a:r>
              <a:rPr lang="fr-FR" sz="900" dirty="0">
                <a:solidFill>
                  <a:schemeClr val="tx2"/>
                </a:solidFill>
              </a:rPr>
              <a:t>Ouvriers : </a:t>
            </a:r>
            <a:r>
              <a:rPr lang="fr-FR" sz="900" b="1" dirty="0">
                <a:solidFill>
                  <a:srgbClr val="00B050"/>
                </a:solidFill>
              </a:rPr>
              <a:t>47%</a:t>
            </a:r>
          </a:p>
        </p:txBody>
      </p:sp>
      <p:pic>
        <p:nvPicPr>
          <p:cNvPr id="2" name="Picture 2" descr="Drapeau">
            <a:extLst>
              <a:ext uri="{FF2B5EF4-FFF2-40B4-BE49-F238E27FC236}">
                <a16:creationId xmlns:a16="http://schemas.microsoft.com/office/drawing/2014/main" id="{63EA868A-B581-BDAE-0B47-685813B18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E805FA2B-3E71-4CB6-B886-F97CF58BF2D0}"/>
              </a:ext>
            </a:extLst>
          </p:cNvPr>
          <p:cNvSpPr txBox="1"/>
          <p:nvPr/>
        </p:nvSpPr>
        <p:spPr>
          <a:xfrm>
            <a:off x="6061151" y="2537751"/>
            <a:ext cx="2344939" cy="369332"/>
          </a:xfrm>
          <a:prstGeom prst="rect">
            <a:avLst/>
          </a:prstGeom>
          <a:noFill/>
        </p:spPr>
        <p:txBody>
          <a:bodyPr wrap="square">
            <a:spAutoFit/>
          </a:bodyPr>
          <a:lstStyle/>
          <a:p>
            <a:r>
              <a:rPr lang="fr-FR" sz="900" dirty="0">
                <a:solidFill>
                  <a:schemeClr val="tx2"/>
                </a:solidFill>
              </a:rPr>
              <a:t>Homme : </a:t>
            </a:r>
            <a:r>
              <a:rPr lang="fr-FR" sz="900" b="1" dirty="0">
                <a:solidFill>
                  <a:srgbClr val="00B050"/>
                </a:solidFill>
              </a:rPr>
              <a:t>30%</a:t>
            </a:r>
            <a:r>
              <a:rPr lang="fr-FR" sz="900" dirty="0">
                <a:solidFill>
                  <a:schemeClr val="tx2"/>
                </a:solidFill>
              </a:rPr>
              <a:t>   /   35 à 49 ans : </a:t>
            </a:r>
            <a:r>
              <a:rPr lang="fr-FR" sz="900" b="1" dirty="0">
                <a:solidFill>
                  <a:srgbClr val="00B050"/>
                </a:solidFill>
              </a:rPr>
              <a:t>33%</a:t>
            </a:r>
          </a:p>
          <a:p>
            <a:r>
              <a:rPr lang="fr-FR" sz="900" dirty="0">
                <a:solidFill>
                  <a:schemeClr val="tx2"/>
                </a:solidFill>
              </a:rPr>
              <a:t>Hauts revenus : </a:t>
            </a:r>
            <a:r>
              <a:rPr lang="fr-FR" sz="900" b="1" dirty="0">
                <a:solidFill>
                  <a:srgbClr val="00B050"/>
                </a:solidFill>
              </a:rPr>
              <a:t>36%</a:t>
            </a:r>
          </a:p>
        </p:txBody>
      </p:sp>
      <p:sp>
        <p:nvSpPr>
          <p:cNvPr id="11" name="ZoneTexte 10">
            <a:extLst>
              <a:ext uri="{FF2B5EF4-FFF2-40B4-BE49-F238E27FC236}">
                <a16:creationId xmlns:a16="http://schemas.microsoft.com/office/drawing/2014/main" id="{DE0493D1-1522-8FE1-A49F-A31A1134C22C}"/>
              </a:ext>
            </a:extLst>
          </p:cNvPr>
          <p:cNvSpPr txBox="1"/>
          <p:nvPr/>
        </p:nvSpPr>
        <p:spPr>
          <a:xfrm>
            <a:off x="5257800" y="2951510"/>
            <a:ext cx="2646947" cy="646331"/>
          </a:xfrm>
          <a:prstGeom prst="rect">
            <a:avLst/>
          </a:prstGeom>
          <a:noFill/>
        </p:spPr>
        <p:txBody>
          <a:bodyPr wrap="square">
            <a:spAutoFit/>
          </a:bodyPr>
          <a:lstStyle/>
          <a:p>
            <a:r>
              <a:rPr lang="fr-FR" sz="900" dirty="0">
                <a:solidFill>
                  <a:schemeClr val="tx2"/>
                </a:solidFill>
              </a:rPr>
              <a:t>Moins de 35 ans : </a:t>
            </a:r>
            <a:r>
              <a:rPr lang="fr-FR" sz="900" b="1" dirty="0">
                <a:solidFill>
                  <a:srgbClr val="00B050"/>
                </a:solidFill>
              </a:rPr>
              <a:t>20%</a:t>
            </a:r>
          </a:p>
          <a:p>
            <a:r>
              <a:rPr lang="fr-FR" sz="900" dirty="0">
                <a:solidFill>
                  <a:schemeClr val="tx2"/>
                </a:solidFill>
              </a:rPr>
              <a:t>Inactifs (hors retraités) : </a:t>
            </a:r>
            <a:r>
              <a:rPr lang="fr-FR" sz="900" b="1" dirty="0">
                <a:solidFill>
                  <a:srgbClr val="00B050"/>
                </a:solidFill>
              </a:rPr>
              <a:t>21%</a:t>
            </a:r>
          </a:p>
          <a:p>
            <a:r>
              <a:rPr lang="fr-FR" sz="900" dirty="0">
                <a:solidFill>
                  <a:schemeClr val="tx2"/>
                </a:solidFill>
              </a:rPr>
              <a:t>Foyer avec enfants : </a:t>
            </a:r>
            <a:r>
              <a:rPr lang="fr-FR" sz="900" b="1" dirty="0">
                <a:solidFill>
                  <a:srgbClr val="00B050"/>
                </a:solidFill>
              </a:rPr>
              <a:t>15%</a:t>
            </a:r>
          </a:p>
          <a:p>
            <a:r>
              <a:rPr lang="fr-FR" sz="900" dirty="0">
                <a:solidFill>
                  <a:schemeClr val="tx2"/>
                </a:solidFill>
              </a:rPr>
              <a:t>Cat. pauvres : </a:t>
            </a:r>
            <a:r>
              <a:rPr lang="fr-FR" sz="900" b="1" dirty="0">
                <a:solidFill>
                  <a:srgbClr val="00B050"/>
                </a:solidFill>
              </a:rPr>
              <a:t>31%</a:t>
            </a:r>
            <a:r>
              <a:rPr lang="fr-FR" sz="900" dirty="0">
                <a:solidFill>
                  <a:schemeClr val="tx2"/>
                </a:solidFill>
              </a:rPr>
              <a:t> / Cat. modestes : </a:t>
            </a:r>
            <a:r>
              <a:rPr lang="fr-FR" sz="900" b="1" dirty="0">
                <a:solidFill>
                  <a:srgbClr val="00B050"/>
                </a:solidFill>
              </a:rPr>
              <a:t>20%</a:t>
            </a:r>
          </a:p>
        </p:txBody>
      </p:sp>
    </p:spTree>
    <p:extLst>
      <p:ext uri="{BB962C8B-B14F-4D97-AF65-F5344CB8AC3E}">
        <p14:creationId xmlns:p14="http://schemas.microsoft.com/office/powerpoint/2010/main" val="26816943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6" y="149125"/>
            <a:ext cx="8284206" cy="564300"/>
          </a:xfrm>
        </p:spPr>
        <p:txBody>
          <a:bodyPr/>
          <a:lstStyle/>
          <a:p>
            <a:r>
              <a:rPr lang="fr-FR" sz="1800" dirty="0">
                <a:solidFill>
                  <a:schemeClr val="accent1"/>
                </a:solidFill>
              </a:rPr>
              <a:t>Des gains financiers tangibles, mais mesurés dans la pratique</a:t>
            </a:r>
            <a:br>
              <a:rPr lang="fr-FR" sz="1800" dirty="0">
                <a:solidFill>
                  <a:schemeClr val="accent1"/>
                </a:solidFill>
              </a:rPr>
            </a:br>
            <a:r>
              <a:rPr lang="fr-FR" sz="1800" dirty="0"/>
              <a:t>Si l’économie réalisée paraît faible pour la majorité des Français concernés, 1 sur 3 ayant eu recours à l’économie circulaire estiment toutefois avoir été nettement gagnants sur le plan financier, notamment les plus jeunes</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479401" y="4478127"/>
            <a:ext cx="8185198" cy="555921"/>
          </a:xfrm>
          <a:prstGeom prst="rect">
            <a:avLst/>
          </a:prstGeom>
        </p:spPr>
        <p:txBody>
          <a:bodyPr wrap="square">
            <a:spAutoFit/>
          </a:bodyPr>
          <a:lstStyle/>
          <a:p>
            <a:pPr defTabSz="685800">
              <a:lnSpc>
                <a:spcPct val="115000"/>
              </a:lnSpc>
              <a:defRPr/>
            </a:pPr>
            <a:r>
              <a:rPr lang="fr-FR" sz="900" i="1" dirty="0">
                <a:latin typeface="Century Gothic" panose="020F0302020204030204"/>
              </a:rPr>
              <a:t>Q9. Selon vous, au cours des 12 derniers mois, quelle économie estimez-vous avoir réalisée en ayant eu recours à des produits en économie circulaire plutôt que des produits neufs ? Vous avez…</a:t>
            </a:r>
          </a:p>
          <a:p>
            <a:pPr defTabSz="685800">
              <a:lnSpc>
                <a:spcPct val="115000"/>
              </a:lnSpc>
              <a:defRPr/>
            </a:pPr>
            <a:r>
              <a:rPr lang="fr-FR" sz="900" i="1" dirty="0">
                <a:solidFill>
                  <a:srgbClr val="FFFFFF">
                    <a:lumMod val="50000"/>
                  </a:srgbClr>
                </a:solidFill>
                <a:latin typeface="Century Gothic" panose="020F0302020204030204"/>
              </a:rPr>
              <a:t>Base : A ceux qui ont acheté des produits issus de l’économie circulaire (n= 602) – Une seule réponse possible </a:t>
            </a:r>
          </a:p>
        </p:txBody>
      </p:sp>
      <p:graphicFrame>
        <p:nvGraphicFramePr>
          <p:cNvPr id="5" name="Graphique 4">
            <a:extLst>
              <a:ext uri="{FF2B5EF4-FFF2-40B4-BE49-F238E27FC236}">
                <a16:creationId xmlns:a16="http://schemas.microsoft.com/office/drawing/2014/main" id="{E7606391-8604-C53F-0273-61A961E94459}"/>
              </a:ext>
            </a:extLst>
          </p:cNvPr>
          <p:cNvGraphicFramePr/>
          <p:nvPr/>
        </p:nvGraphicFramePr>
        <p:xfrm>
          <a:off x="941279" y="1278720"/>
          <a:ext cx="7182197" cy="3339031"/>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4AC7EDEE-0417-C64E-88EA-5100FF50F02A}"/>
              </a:ext>
            </a:extLst>
          </p:cNvPr>
          <p:cNvSpPr txBox="1"/>
          <p:nvPr/>
        </p:nvSpPr>
        <p:spPr>
          <a:xfrm>
            <a:off x="7231387" y="2467106"/>
            <a:ext cx="1770393" cy="707886"/>
          </a:xfrm>
          <a:prstGeom prst="rect">
            <a:avLst/>
          </a:prstGeom>
          <a:noFill/>
        </p:spPr>
        <p:txBody>
          <a:bodyPr wrap="square">
            <a:spAutoFit/>
          </a:bodyPr>
          <a:lstStyle/>
          <a:p>
            <a:r>
              <a:rPr lang="fr-FR" sz="800" dirty="0">
                <a:solidFill>
                  <a:schemeClr val="tx2"/>
                </a:solidFill>
              </a:rPr>
              <a:t>50 ans ou plus : </a:t>
            </a:r>
            <a:r>
              <a:rPr lang="fr-FR" sz="800" b="1" dirty="0">
                <a:solidFill>
                  <a:srgbClr val="00B050"/>
                </a:solidFill>
              </a:rPr>
              <a:t>63%</a:t>
            </a:r>
          </a:p>
          <a:p>
            <a:r>
              <a:rPr lang="fr-FR" sz="800" dirty="0">
                <a:solidFill>
                  <a:schemeClr val="tx2"/>
                </a:solidFill>
              </a:rPr>
              <a:t>Agglo parisienne : </a:t>
            </a:r>
            <a:r>
              <a:rPr lang="fr-FR" sz="800" b="1" dirty="0">
                <a:solidFill>
                  <a:srgbClr val="00B050"/>
                </a:solidFill>
              </a:rPr>
              <a:t>67%</a:t>
            </a:r>
          </a:p>
          <a:p>
            <a:r>
              <a:rPr lang="fr-FR" sz="800" dirty="0">
                <a:solidFill>
                  <a:schemeClr val="tx2"/>
                </a:solidFill>
              </a:rPr>
              <a:t>Catégories aisées : </a:t>
            </a:r>
            <a:r>
              <a:rPr lang="fr-FR" sz="800" b="1" dirty="0">
                <a:solidFill>
                  <a:srgbClr val="00B050"/>
                </a:solidFill>
              </a:rPr>
              <a:t>69%</a:t>
            </a:r>
          </a:p>
          <a:p>
            <a:r>
              <a:rPr lang="fr-FR" sz="800" dirty="0"/>
              <a:t>A eu une fois recours à des pdts issus de l’éco. circulaire : </a:t>
            </a:r>
            <a:r>
              <a:rPr lang="fr-FR" sz="800" b="1" dirty="0">
                <a:solidFill>
                  <a:srgbClr val="00B050"/>
                </a:solidFill>
              </a:rPr>
              <a:t>77%</a:t>
            </a:r>
          </a:p>
        </p:txBody>
      </p:sp>
      <p:cxnSp>
        <p:nvCxnSpPr>
          <p:cNvPr id="2" name="Connecteur droit 1">
            <a:extLst>
              <a:ext uri="{FF2B5EF4-FFF2-40B4-BE49-F238E27FC236}">
                <a16:creationId xmlns:a16="http://schemas.microsoft.com/office/drawing/2014/main" id="{7DC8D63D-1775-C620-C604-FD0429853E3A}"/>
              </a:ext>
            </a:extLst>
          </p:cNvPr>
          <p:cNvCxnSpPr>
            <a:cxnSpLocks/>
          </p:cNvCxnSpPr>
          <p:nvPr/>
        </p:nvCxnSpPr>
        <p:spPr>
          <a:xfrm>
            <a:off x="1707626" y="2045355"/>
            <a:ext cx="4898572"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35912E8C-C99E-4635-29C1-53EC4FB83AF6}"/>
              </a:ext>
            </a:extLst>
          </p:cNvPr>
          <p:cNvSpPr txBox="1"/>
          <p:nvPr/>
        </p:nvSpPr>
        <p:spPr>
          <a:xfrm>
            <a:off x="6158876" y="2435785"/>
            <a:ext cx="1132969" cy="584775"/>
          </a:xfrm>
          <a:prstGeom prst="rect">
            <a:avLst/>
          </a:prstGeom>
          <a:noFill/>
        </p:spPr>
        <p:txBody>
          <a:bodyPr wrap="square" rtlCol="0">
            <a:spAutoFit/>
          </a:bodyPr>
          <a:lstStyle/>
          <a:p>
            <a:pPr algn="ctr"/>
            <a:r>
              <a:rPr lang="fr-FR" sz="1600" b="1" dirty="0">
                <a:solidFill>
                  <a:schemeClr val="accent4"/>
                </a:solidFill>
              </a:rPr>
              <a:t>ST Peu</a:t>
            </a:r>
          </a:p>
          <a:p>
            <a:pPr algn="ctr"/>
            <a:r>
              <a:rPr lang="fr-FR" sz="1600" b="1" dirty="0">
                <a:solidFill>
                  <a:schemeClr val="accent4"/>
                </a:solidFill>
              </a:rPr>
              <a:t>58%</a:t>
            </a:r>
          </a:p>
        </p:txBody>
      </p:sp>
      <p:pic>
        <p:nvPicPr>
          <p:cNvPr id="6" name="Picture 2" descr="Drapeau">
            <a:extLst>
              <a:ext uri="{FF2B5EF4-FFF2-40B4-BE49-F238E27FC236}">
                <a16:creationId xmlns:a16="http://schemas.microsoft.com/office/drawing/2014/main" id="{B7F8A16F-433C-60C5-2DA3-DF3D12C07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CE0D3007-F3AE-10D9-30F4-B85E10B27CA4}"/>
              </a:ext>
            </a:extLst>
          </p:cNvPr>
          <p:cNvSpPr txBox="1"/>
          <p:nvPr/>
        </p:nvSpPr>
        <p:spPr>
          <a:xfrm>
            <a:off x="5687775" y="1462995"/>
            <a:ext cx="3286137" cy="461665"/>
          </a:xfrm>
          <a:prstGeom prst="rect">
            <a:avLst/>
          </a:prstGeom>
          <a:noFill/>
        </p:spPr>
        <p:txBody>
          <a:bodyPr wrap="square">
            <a:spAutoFit/>
          </a:bodyPr>
          <a:lstStyle/>
          <a:p>
            <a:r>
              <a:rPr lang="fr-FR" sz="800" dirty="0">
                <a:solidFill>
                  <a:schemeClr val="tx2"/>
                </a:solidFill>
              </a:rPr>
              <a:t>Moins de 35 ans : </a:t>
            </a:r>
            <a:r>
              <a:rPr lang="fr-FR" sz="800" b="1" dirty="0">
                <a:solidFill>
                  <a:srgbClr val="00B050"/>
                </a:solidFill>
              </a:rPr>
              <a:t>44%</a:t>
            </a:r>
          </a:p>
          <a:p>
            <a:r>
              <a:rPr lang="fr-FR" sz="800" dirty="0">
                <a:solidFill>
                  <a:schemeClr val="tx2"/>
                </a:solidFill>
              </a:rPr>
              <a:t>Foyer avec enfants : </a:t>
            </a:r>
            <a:r>
              <a:rPr lang="fr-FR" sz="800" b="1" dirty="0">
                <a:solidFill>
                  <a:srgbClr val="00B050"/>
                </a:solidFill>
              </a:rPr>
              <a:t>41%</a:t>
            </a:r>
          </a:p>
          <a:p>
            <a:r>
              <a:rPr lang="fr-FR" sz="800" dirty="0"/>
              <a:t>A eu pls fois recours à des pdts issus de l’éco. circulaire : </a:t>
            </a:r>
            <a:r>
              <a:rPr lang="fr-FR" sz="800" b="1" dirty="0">
                <a:solidFill>
                  <a:srgbClr val="00B050"/>
                </a:solidFill>
              </a:rPr>
              <a:t>42%</a:t>
            </a:r>
          </a:p>
        </p:txBody>
      </p:sp>
      <p:cxnSp>
        <p:nvCxnSpPr>
          <p:cNvPr id="7" name="Connecteur droit 6">
            <a:extLst>
              <a:ext uri="{FF2B5EF4-FFF2-40B4-BE49-F238E27FC236}">
                <a16:creationId xmlns:a16="http://schemas.microsoft.com/office/drawing/2014/main" id="{18DFE339-EC2C-DA2B-9363-0AC37159F963}"/>
              </a:ext>
            </a:extLst>
          </p:cNvPr>
          <p:cNvCxnSpPr/>
          <p:nvPr/>
        </p:nvCxnSpPr>
        <p:spPr>
          <a:xfrm>
            <a:off x="6242803" y="2172563"/>
            <a:ext cx="0" cy="108000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30339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7" y="106619"/>
            <a:ext cx="8284205" cy="550046"/>
          </a:xfrm>
        </p:spPr>
        <p:txBody>
          <a:bodyPr/>
          <a:lstStyle/>
          <a:p>
            <a:r>
              <a:rPr lang="fr-FR" sz="1600" dirty="0">
                <a:solidFill>
                  <a:schemeClr val="accent1"/>
                </a:solidFill>
              </a:rPr>
              <a:t>L’économie circulaire, le choix d’une consommation raisonnable, et raisonnée</a:t>
            </a:r>
            <a:br>
              <a:rPr lang="fr-FR" sz="1600" dirty="0"/>
            </a:br>
            <a:r>
              <a:rPr lang="fr-FR" sz="1600" dirty="0"/>
              <a:t>Pour les Français, le recours à l’économie circulaire se fait pour plusieurs raisons : en tête, la quête de prix moins élevés et de produits de qualité tout en respectant l’environnement</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535650" y="4552250"/>
            <a:ext cx="8185198" cy="555921"/>
          </a:xfrm>
          <a:prstGeom prst="rect">
            <a:avLst/>
          </a:prstGeom>
        </p:spPr>
        <p:txBody>
          <a:bodyPr wrap="square">
            <a:spAutoFit/>
          </a:bodyPr>
          <a:lstStyle/>
          <a:p>
            <a:pPr defTabSz="685800">
              <a:lnSpc>
                <a:spcPct val="115000"/>
              </a:lnSpc>
              <a:defRPr/>
            </a:pPr>
            <a:r>
              <a:rPr lang="fr-FR" sz="900" i="1" dirty="0">
                <a:latin typeface="Century Gothic" panose="020F0302020204030204"/>
              </a:rPr>
              <a:t>Q14. Quand vous choisissez d’avoir recours à un produit issu de l’économie circulaire plutôt qu’un produit neuf, chacune des raisons suivantes est-elle importante ou non dans votre choix ? </a:t>
            </a:r>
          </a:p>
          <a:p>
            <a:pPr defTabSz="685800">
              <a:lnSpc>
                <a:spcPct val="115000"/>
              </a:lnSpc>
              <a:defRPr/>
            </a:pPr>
            <a:r>
              <a:rPr lang="fr-FR" sz="900" i="1" dirty="0">
                <a:solidFill>
                  <a:srgbClr val="FFFFFF">
                    <a:lumMod val="50000"/>
                  </a:srgbClr>
                </a:solidFill>
                <a:latin typeface="Century Gothic" panose="020F0302020204030204"/>
              </a:rPr>
              <a:t>Base : A ceux qui ont acheté des produits en économie circulaire au cours des 12 derniers mois (n=602) – Une seule réponse possible par item </a:t>
            </a:r>
          </a:p>
        </p:txBody>
      </p:sp>
      <p:graphicFrame>
        <p:nvGraphicFramePr>
          <p:cNvPr id="5" name="Graphique 4">
            <a:extLst>
              <a:ext uri="{FF2B5EF4-FFF2-40B4-BE49-F238E27FC236}">
                <a16:creationId xmlns:a16="http://schemas.microsoft.com/office/drawing/2014/main" id="{CB2C63AA-CC9C-D256-45FB-40113FEAA621}"/>
              </a:ext>
            </a:extLst>
          </p:cNvPr>
          <p:cNvGraphicFramePr/>
          <p:nvPr/>
        </p:nvGraphicFramePr>
        <p:xfrm>
          <a:off x="230254" y="995753"/>
          <a:ext cx="6971835" cy="3429148"/>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a:extLst>
              <a:ext uri="{FF2B5EF4-FFF2-40B4-BE49-F238E27FC236}">
                <a16:creationId xmlns:a16="http://schemas.microsoft.com/office/drawing/2014/main" id="{CE38EE42-A581-D84B-B4FC-66E4E0B87AE6}"/>
              </a:ext>
            </a:extLst>
          </p:cNvPr>
          <p:cNvSpPr txBox="1"/>
          <p:nvPr/>
        </p:nvSpPr>
        <p:spPr>
          <a:xfrm>
            <a:off x="6817077" y="730195"/>
            <a:ext cx="1430930" cy="338554"/>
          </a:xfrm>
          <a:prstGeom prst="rect">
            <a:avLst/>
          </a:prstGeom>
          <a:noFill/>
        </p:spPr>
        <p:txBody>
          <a:bodyPr wrap="square" rtlCol="0">
            <a:spAutoFit/>
          </a:bodyPr>
          <a:lstStyle/>
          <a:p>
            <a:pPr algn="ctr"/>
            <a:r>
              <a:rPr lang="fr-FR" sz="1600" b="1" dirty="0">
                <a:solidFill>
                  <a:schemeClr val="accent1"/>
                </a:solidFill>
              </a:rPr>
              <a:t>ST Important </a:t>
            </a:r>
          </a:p>
        </p:txBody>
      </p:sp>
      <p:sp>
        <p:nvSpPr>
          <p:cNvPr id="11" name="ZoneTexte 10">
            <a:extLst>
              <a:ext uri="{FF2B5EF4-FFF2-40B4-BE49-F238E27FC236}">
                <a16:creationId xmlns:a16="http://schemas.microsoft.com/office/drawing/2014/main" id="{BB7CF4AF-7072-CABC-AD03-4FABE2A39BF6}"/>
              </a:ext>
            </a:extLst>
          </p:cNvPr>
          <p:cNvSpPr txBox="1"/>
          <p:nvPr/>
        </p:nvSpPr>
        <p:spPr>
          <a:xfrm>
            <a:off x="7183408" y="1167920"/>
            <a:ext cx="698269" cy="338554"/>
          </a:xfrm>
          <a:prstGeom prst="rect">
            <a:avLst/>
          </a:prstGeom>
          <a:noFill/>
        </p:spPr>
        <p:txBody>
          <a:bodyPr wrap="square" rtlCol="0">
            <a:spAutoFit/>
          </a:bodyPr>
          <a:lstStyle/>
          <a:p>
            <a:pPr algn="ctr"/>
            <a:r>
              <a:rPr lang="fr-FR" sz="1600" b="1" dirty="0">
                <a:solidFill>
                  <a:schemeClr val="accent1"/>
                </a:solidFill>
              </a:rPr>
              <a:t>94%</a:t>
            </a:r>
          </a:p>
        </p:txBody>
      </p:sp>
      <p:sp>
        <p:nvSpPr>
          <p:cNvPr id="12" name="ZoneTexte 11">
            <a:extLst>
              <a:ext uri="{FF2B5EF4-FFF2-40B4-BE49-F238E27FC236}">
                <a16:creationId xmlns:a16="http://schemas.microsoft.com/office/drawing/2014/main" id="{C9BC8ACE-3DE5-08EB-E3A6-F2EA7C81DA60}"/>
              </a:ext>
            </a:extLst>
          </p:cNvPr>
          <p:cNvSpPr txBox="1"/>
          <p:nvPr/>
        </p:nvSpPr>
        <p:spPr>
          <a:xfrm>
            <a:off x="7220815" y="3059512"/>
            <a:ext cx="623455" cy="338554"/>
          </a:xfrm>
          <a:prstGeom prst="rect">
            <a:avLst/>
          </a:prstGeom>
          <a:noFill/>
        </p:spPr>
        <p:txBody>
          <a:bodyPr wrap="square" rtlCol="0">
            <a:spAutoFit/>
          </a:bodyPr>
          <a:lstStyle/>
          <a:p>
            <a:pPr algn="ctr"/>
            <a:r>
              <a:rPr lang="fr-FR" sz="1600" b="1" dirty="0">
                <a:solidFill>
                  <a:schemeClr val="accent1"/>
                </a:solidFill>
              </a:rPr>
              <a:t>83%</a:t>
            </a:r>
          </a:p>
        </p:txBody>
      </p:sp>
      <p:sp>
        <p:nvSpPr>
          <p:cNvPr id="13" name="ZoneTexte 12">
            <a:extLst>
              <a:ext uri="{FF2B5EF4-FFF2-40B4-BE49-F238E27FC236}">
                <a16:creationId xmlns:a16="http://schemas.microsoft.com/office/drawing/2014/main" id="{CE2FAED3-F0C3-ACA2-A937-A15935BDC19F}"/>
              </a:ext>
            </a:extLst>
          </p:cNvPr>
          <p:cNvSpPr txBox="1"/>
          <p:nvPr/>
        </p:nvSpPr>
        <p:spPr>
          <a:xfrm>
            <a:off x="7083256" y="1635566"/>
            <a:ext cx="898572" cy="338554"/>
          </a:xfrm>
          <a:prstGeom prst="rect">
            <a:avLst/>
          </a:prstGeom>
          <a:noFill/>
        </p:spPr>
        <p:txBody>
          <a:bodyPr wrap="square" rtlCol="0">
            <a:spAutoFit/>
          </a:bodyPr>
          <a:lstStyle/>
          <a:p>
            <a:pPr algn="ctr"/>
            <a:r>
              <a:rPr lang="fr-FR" sz="1600" b="1" dirty="0">
                <a:solidFill>
                  <a:schemeClr val="accent1"/>
                </a:solidFill>
              </a:rPr>
              <a:t>91%</a:t>
            </a:r>
          </a:p>
        </p:txBody>
      </p:sp>
      <p:sp>
        <p:nvSpPr>
          <p:cNvPr id="15" name="ZoneTexte 14">
            <a:extLst>
              <a:ext uri="{FF2B5EF4-FFF2-40B4-BE49-F238E27FC236}">
                <a16:creationId xmlns:a16="http://schemas.microsoft.com/office/drawing/2014/main" id="{12BB6809-D157-5355-EF74-BABC7AF44DDF}"/>
              </a:ext>
            </a:extLst>
          </p:cNvPr>
          <p:cNvSpPr txBox="1"/>
          <p:nvPr/>
        </p:nvSpPr>
        <p:spPr>
          <a:xfrm>
            <a:off x="7083256" y="3525415"/>
            <a:ext cx="898572" cy="338554"/>
          </a:xfrm>
          <a:prstGeom prst="rect">
            <a:avLst/>
          </a:prstGeom>
          <a:noFill/>
        </p:spPr>
        <p:txBody>
          <a:bodyPr wrap="square" rtlCol="0">
            <a:spAutoFit/>
          </a:bodyPr>
          <a:lstStyle/>
          <a:p>
            <a:pPr algn="ctr"/>
            <a:r>
              <a:rPr lang="fr-FR" sz="1600" b="1" dirty="0">
                <a:solidFill>
                  <a:schemeClr val="accent1"/>
                </a:solidFill>
              </a:rPr>
              <a:t>60%</a:t>
            </a:r>
          </a:p>
        </p:txBody>
      </p:sp>
      <p:sp>
        <p:nvSpPr>
          <p:cNvPr id="16" name="ZoneTexte 15">
            <a:extLst>
              <a:ext uri="{FF2B5EF4-FFF2-40B4-BE49-F238E27FC236}">
                <a16:creationId xmlns:a16="http://schemas.microsoft.com/office/drawing/2014/main" id="{30F19B4E-0B05-068B-C2FC-E35D92B1C38C}"/>
              </a:ext>
            </a:extLst>
          </p:cNvPr>
          <p:cNvSpPr txBox="1"/>
          <p:nvPr/>
        </p:nvSpPr>
        <p:spPr>
          <a:xfrm>
            <a:off x="7083256" y="2119576"/>
            <a:ext cx="898572" cy="338554"/>
          </a:xfrm>
          <a:prstGeom prst="rect">
            <a:avLst/>
          </a:prstGeom>
          <a:noFill/>
        </p:spPr>
        <p:txBody>
          <a:bodyPr wrap="square" rtlCol="0">
            <a:spAutoFit/>
          </a:bodyPr>
          <a:lstStyle/>
          <a:p>
            <a:pPr algn="ctr"/>
            <a:r>
              <a:rPr lang="fr-FR" sz="1600" b="1" dirty="0">
                <a:solidFill>
                  <a:schemeClr val="accent1"/>
                </a:solidFill>
              </a:rPr>
              <a:t>91%</a:t>
            </a:r>
          </a:p>
        </p:txBody>
      </p:sp>
      <p:sp>
        <p:nvSpPr>
          <p:cNvPr id="17" name="ZoneTexte 16">
            <a:extLst>
              <a:ext uri="{FF2B5EF4-FFF2-40B4-BE49-F238E27FC236}">
                <a16:creationId xmlns:a16="http://schemas.microsoft.com/office/drawing/2014/main" id="{0BB471E5-2600-4EED-D14E-2E4CC6A27816}"/>
              </a:ext>
            </a:extLst>
          </p:cNvPr>
          <p:cNvSpPr txBox="1"/>
          <p:nvPr/>
        </p:nvSpPr>
        <p:spPr>
          <a:xfrm>
            <a:off x="7169681" y="2600747"/>
            <a:ext cx="725722" cy="338554"/>
          </a:xfrm>
          <a:prstGeom prst="rect">
            <a:avLst/>
          </a:prstGeom>
          <a:noFill/>
        </p:spPr>
        <p:txBody>
          <a:bodyPr wrap="square" rtlCol="0">
            <a:spAutoFit/>
          </a:bodyPr>
          <a:lstStyle/>
          <a:p>
            <a:pPr algn="ctr"/>
            <a:r>
              <a:rPr lang="fr-FR" sz="1600" b="1" dirty="0">
                <a:solidFill>
                  <a:schemeClr val="accent1"/>
                </a:solidFill>
              </a:rPr>
              <a:t>84%</a:t>
            </a:r>
          </a:p>
        </p:txBody>
      </p:sp>
      <p:pic>
        <p:nvPicPr>
          <p:cNvPr id="2" name="Picture 2" descr="Drapeau">
            <a:extLst>
              <a:ext uri="{FF2B5EF4-FFF2-40B4-BE49-F238E27FC236}">
                <a16:creationId xmlns:a16="http://schemas.microsoft.com/office/drawing/2014/main" id="{46917AE7-35EB-A030-6CD8-4872F4C543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C2F1D7D-9E47-922F-3B3A-D259A82F614F}"/>
              </a:ext>
            </a:extLst>
          </p:cNvPr>
          <p:cNvSpPr txBox="1"/>
          <p:nvPr/>
        </p:nvSpPr>
        <p:spPr>
          <a:xfrm>
            <a:off x="7855415" y="1204120"/>
            <a:ext cx="1084561" cy="215444"/>
          </a:xfrm>
          <a:prstGeom prst="rect">
            <a:avLst/>
          </a:prstGeom>
          <a:noFill/>
        </p:spPr>
        <p:txBody>
          <a:bodyPr wrap="square">
            <a:spAutoFit/>
          </a:bodyPr>
          <a:lstStyle/>
          <a:p>
            <a:r>
              <a:rPr lang="fr-FR" sz="800" dirty="0"/>
              <a:t>Cadres : </a:t>
            </a:r>
            <a:r>
              <a:rPr lang="fr-FR" sz="800" b="1" dirty="0">
                <a:solidFill>
                  <a:srgbClr val="FF0000"/>
                </a:solidFill>
              </a:rPr>
              <a:t>85%</a:t>
            </a:r>
          </a:p>
        </p:txBody>
      </p:sp>
      <p:sp>
        <p:nvSpPr>
          <p:cNvPr id="10" name="ZoneTexte 9">
            <a:extLst>
              <a:ext uri="{FF2B5EF4-FFF2-40B4-BE49-F238E27FC236}">
                <a16:creationId xmlns:a16="http://schemas.microsoft.com/office/drawing/2014/main" id="{6018FD2D-B82D-8F7D-05C1-1A02D8A8A5CB}"/>
              </a:ext>
            </a:extLst>
          </p:cNvPr>
          <p:cNvSpPr txBox="1"/>
          <p:nvPr/>
        </p:nvSpPr>
        <p:spPr>
          <a:xfrm>
            <a:off x="7855414" y="2986606"/>
            <a:ext cx="1360777" cy="461665"/>
          </a:xfrm>
          <a:prstGeom prst="rect">
            <a:avLst/>
          </a:prstGeom>
          <a:noFill/>
        </p:spPr>
        <p:txBody>
          <a:bodyPr wrap="square">
            <a:spAutoFit/>
          </a:bodyPr>
          <a:lstStyle/>
          <a:p>
            <a:r>
              <a:rPr lang="fr-FR" sz="800" dirty="0"/>
              <a:t>Femmes : </a:t>
            </a:r>
            <a:r>
              <a:rPr lang="fr-FR" sz="800" b="1" dirty="0">
                <a:solidFill>
                  <a:srgbClr val="00B050"/>
                </a:solidFill>
              </a:rPr>
              <a:t>89%</a:t>
            </a:r>
          </a:p>
          <a:p>
            <a:r>
              <a:rPr lang="fr-FR" sz="800" dirty="0"/>
              <a:t>Employés : </a:t>
            </a:r>
            <a:r>
              <a:rPr lang="fr-FR" sz="800" b="1" dirty="0">
                <a:solidFill>
                  <a:srgbClr val="00B050"/>
                </a:solidFill>
              </a:rPr>
              <a:t>90%</a:t>
            </a:r>
          </a:p>
          <a:p>
            <a:r>
              <a:rPr lang="fr-FR" sz="800" dirty="0"/>
              <a:t>Avec enfants : </a:t>
            </a:r>
            <a:r>
              <a:rPr lang="fr-FR" sz="800" b="1" dirty="0">
                <a:solidFill>
                  <a:srgbClr val="00B050"/>
                </a:solidFill>
              </a:rPr>
              <a:t>90%</a:t>
            </a:r>
          </a:p>
        </p:txBody>
      </p:sp>
      <p:sp>
        <p:nvSpPr>
          <p:cNvPr id="18" name="ZoneTexte 17">
            <a:extLst>
              <a:ext uri="{FF2B5EF4-FFF2-40B4-BE49-F238E27FC236}">
                <a16:creationId xmlns:a16="http://schemas.microsoft.com/office/drawing/2014/main" id="{B302382A-748E-E6A4-D75E-83DA78E16EB0}"/>
              </a:ext>
            </a:extLst>
          </p:cNvPr>
          <p:cNvSpPr txBox="1"/>
          <p:nvPr/>
        </p:nvSpPr>
        <p:spPr>
          <a:xfrm>
            <a:off x="7855415" y="1600958"/>
            <a:ext cx="1215231" cy="338554"/>
          </a:xfrm>
          <a:prstGeom prst="rect">
            <a:avLst/>
          </a:prstGeom>
          <a:noFill/>
        </p:spPr>
        <p:txBody>
          <a:bodyPr wrap="square">
            <a:spAutoFit/>
          </a:bodyPr>
          <a:lstStyle/>
          <a:p>
            <a:r>
              <a:rPr lang="fr-FR" sz="800" dirty="0"/>
              <a:t>Femmes : </a:t>
            </a:r>
            <a:r>
              <a:rPr lang="fr-FR" sz="800" b="1" dirty="0">
                <a:solidFill>
                  <a:srgbClr val="00B050"/>
                </a:solidFill>
              </a:rPr>
              <a:t>94%</a:t>
            </a:r>
          </a:p>
          <a:p>
            <a:r>
              <a:rPr lang="fr-FR" sz="800" dirty="0">
                <a:solidFill>
                  <a:schemeClr val="tx2"/>
                </a:solidFill>
              </a:rPr>
              <a:t>18-24 ans : </a:t>
            </a:r>
            <a:r>
              <a:rPr lang="fr-FR" sz="800" b="1" dirty="0">
                <a:solidFill>
                  <a:srgbClr val="FF0000"/>
                </a:solidFill>
              </a:rPr>
              <a:t>78%</a:t>
            </a:r>
          </a:p>
        </p:txBody>
      </p:sp>
      <p:sp>
        <p:nvSpPr>
          <p:cNvPr id="20" name="ZoneTexte 19">
            <a:extLst>
              <a:ext uri="{FF2B5EF4-FFF2-40B4-BE49-F238E27FC236}">
                <a16:creationId xmlns:a16="http://schemas.microsoft.com/office/drawing/2014/main" id="{520E0C18-EF6C-C6DD-56BE-A7B6CDC3A1AB}"/>
              </a:ext>
            </a:extLst>
          </p:cNvPr>
          <p:cNvSpPr txBox="1"/>
          <p:nvPr/>
        </p:nvSpPr>
        <p:spPr>
          <a:xfrm>
            <a:off x="7855415" y="3513050"/>
            <a:ext cx="1288585" cy="461665"/>
          </a:xfrm>
          <a:prstGeom prst="rect">
            <a:avLst/>
          </a:prstGeom>
          <a:noFill/>
        </p:spPr>
        <p:txBody>
          <a:bodyPr wrap="square">
            <a:spAutoFit/>
          </a:bodyPr>
          <a:lstStyle/>
          <a:p>
            <a:r>
              <a:rPr lang="fr-FR" sz="800" dirty="0"/>
              <a:t>&lt;35 ans : </a:t>
            </a:r>
            <a:r>
              <a:rPr lang="fr-FR" sz="800" b="1" dirty="0">
                <a:solidFill>
                  <a:srgbClr val="00B050"/>
                </a:solidFill>
              </a:rPr>
              <a:t>72%</a:t>
            </a:r>
          </a:p>
          <a:p>
            <a:r>
              <a:rPr lang="fr-FR" sz="800" dirty="0"/>
              <a:t>CSP- : </a:t>
            </a:r>
            <a:r>
              <a:rPr lang="fr-FR" sz="800" b="1" dirty="0">
                <a:solidFill>
                  <a:srgbClr val="00B050"/>
                </a:solidFill>
              </a:rPr>
              <a:t>73%</a:t>
            </a:r>
          </a:p>
          <a:p>
            <a:r>
              <a:rPr lang="fr-FR" sz="800" dirty="0"/>
              <a:t>Avec enfants : </a:t>
            </a:r>
            <a:r>
              <a:rPr lang="fr-FR" sz="800" b="1" dirty="0">
                <a:solidFill>
                  <a:srgbClr val="00B050"/>
                </a:solidFill>
              </a:rPr>
              <a:t>69%</a:t>
            </a:r>
          </a:p>
        </p:txBody>
      </p:sp>
      <p:sp>
        <p:nvSpPr>
          <p:cNvPr id="22" name="ZoneTexte 21">
            <a:extLst>
              <a:ext uri="{FF2B5EF4-FFF2-40B4-BE49-F238E27FC236}">
                <a16:creationId xmlns:a16="http://schemas.microsoft.com/office/drawing/2014/main" id="{04BB7D81-37BA-120F-878C-D6419C18D43C}"/>
              </a:ext>
            </a:extLst>
          </p:cNvPr>
          <p:cNvSpPr txBox="1"/>
          <p:nvPr/>
        </p:nvSpPr>
        <p:spPr>
          <a:xfrm>
            <a:off x="7855415" y="2086573"/>
            <a:ext cx="1254548" cy="338554"/>
          </a:xfrm>
          <a:prstGeom prst="rect">
            <a:avLst/>
          </a:prstGeom>
          <a:noFill/>
        </p:spPr>
        <p:txBody>
          <a:bodyPr wrap="square">
            <a:spAutoFit/>
          </a:bodyPr>
          <a:lstStyle/>
          <a:p>
            <a:r>
              <a:rPr lang="fr-FR" sz="800" dirty="0">
                <a:solidFill>
                  <a:schemeClr val="tx2"/>
                </a:solidFill>
              </a:rPr>
              <a:t>Femmes : </a:t>
            </a:r>
            <a:r>
              <a:rPr lang="fr-FR" sz="800" b="1" dirty="0">
                <a:solidFill>
                  <a:srgbClr val="00B050"/>
                </a:solidFill>
              </a:rPr>
              <a:t>95%</a:t>
            </a:r>
          </a:p>
          <a:p>
            <a:r>
              <a:rPr lang="fr-FR" sz="800" dirty="0"/>
              <a:t>35-49 ans : </a:t>
            </a:r>
            <a:r>
              <a:rPr lang="fr-FR" sz="800" b="1" dirty="0">
                <a:solidFill>
                  <a:srgbClr val="00B050"/>
                </a:solidFill>
              </a:rPr>
              <a:t>95%</a:t>
            </a:r>
          </a:p>
        </p:txBody>
      </p:sp>
      <p:sp>
        <p:nvSpPr>
          <p:cNvPr id="24" name="ZoneTexte 23">
            <a:extLst>
              <a:ext uri="{FF2B5EF4-FFF2-40B4-BE49-F238E27FC236}">
                <a16:creationId xmlns:a16="http://schemas.microsoft.com/office/drawing/2014/main" id="{29B14C1E-5F66-5277-93B7-3505AB086D9C}"/>
              </a:ext>
            </a:extLst>
          </p:cNvPr>
          <p:cNvSpPr txBox="1"/>
          <p:nvPr/>
        </p:nvSpPr>
        <p:spPr>
          <a:xfrm>
            <a:off x="7855415" y="2557011"/>
            <a:ext cx="1083273" cy="338554"/>
          </a:xfrm>
          <a:prstGeom prst="rect">
            <a:avLst/>
          </a:prstGeom>
          <a:noFill/>
        </p:spPr>
        <p:txBody>
          <a:bodyPr wrap="square">
            <a:spAutoFit/>
          </a:bodyPr>
          <a:lstStyle/>
          <a:p>
            <a:r>
              <a:rPr lang="fr-FR" sz="800" dirty="0">
                <a:solidFill>
                  <a:schemeClr val="tx2"/>
                </a:solidFill>
              </a:rPr>
              <a:t>Femmes : </a:t>
            </a:r>
            <a:r>
              <a:rPr lang="fr-FR" sz="800" b="1" dirty="0">
                <a:solidFill>
                  <a:srgbClr val="00B050"/>
                </a:solidFill>
              </a:rPr>
              <a:t>87%</a:t>
            </a:r>
          </a:p>
          <a:p>
            <a:r>
              <a:rPr lang="fr-FR" sz="800" dirty="0">
                <a:solidFill>
                  <a:schemeClr val="tx2"/>
                </a:solidFill>
              </a:rPr>
              <a:t>Employés : </a:t>
            </a:r>
            <a:r>
              <a:rPr lang="fr-FR" sz="800" b="1" dirty="0">
                <a:solidFill>
                  <a:srgbClr val="00B050"/>
                </a:solidFill>
              </a:rPr>
              <a:t>90%</a:t>
            </a:r>
          </a:p>
        </p:txBody>
      </p:sp>
      <p:sp>
        <p:nvSpPr>
          <p:cNvPr id="3" name="ZoneTexte 2">
            <a:extLst>
              <a:ext uri="{FF2B5EF4-FFF2-40B4-BE49-F238E27FC236}">
                <a16:creationId xmlns:a16="http://schemas.microsoft.com/office/drawing/2014/main" id="{0F11AF22-0026-2977-4693-452B4F5A3E26}"/>
              </a:ext>
            </a:extLst>
          </p:cNvPr>
          <p:cNvSpPr txBox="1"/>
          <p:nvPr/>
        </p:nvSpPr>
        <p:spPr>
          <a:xfrm>
            <a:off x="7536222" y="1396259"/>
            <a:ext cx="554400" cy="215444"/>
          </a:xfrm>
          <a:prstGeom prst="rect">
            <a:avLst/>
          </a:prstGeom>
          <a:noFill/>
        </p:spPr>
        <p:txBody>
          <a:bodyPr wrap="square" rtlCol="0">
            <a:spAutoFit/>
          </a:bodyPr>
          <a:lstStyle/>
          <a:p>
            <a:pPr algn="ctr"/>
            <a:r>
              <a:rPr lang="fr-FR" sz="800" b="1" dirty="0">
                <a:solidFill>
                  <a:schemeClr val="bg1">
                    <a:lumMod val="65000"/>
                  </a:schemeClr>
                </a:solidFill>
              </a:rPr>
              <a:t>89%</a:t>
            </a:r>
          </a:p>
        </p:txBody>
      </p:sp>
      <p:sp>
        <p:nvSpPr>
          <p:cNvPr id="7" name="ZoneTexte 6">
            <a:extLst>
              <a:ext uri="{FF2B5EF4-FFF2-40B4-BE49-F238E27FC236}">
                <a16:creationId xmlns:a16="http://schemas.microsoft.com/office/drawing/2014/main" id="{BDD6D3AA-BA0D-438D-38DC-79D10D5C8184}"/>
              </a:ext>
            </a:extLst>
          </p:cNvPr>
          <p:cNvSpPr txBox="1"/>
          <p:nvPr/>
        </p:nvSpPr>
        <p:spPr>
          <a:xfrm>
            <a:off x="7536222" y="1857073"/>
            <a:ext cx="554400" cy="200055"/>
          </a:xfrm>
          <a:prstGeom prst="rect">
            <a:avLst/>
          </a:prstGeom>
          <a:noFill/>
        </p:spPr>
        <p:txBody>
          <a:bodyPr wrap="square">
            <a:spAutoFit/>
          </a:bodyPr>
          <a:lstStyle/>
          <a:p>
            <a:pPr algn="ctr"/>
            <a:r>
              <a:rPr kumimoji="0" lang="fr-FR" sz="700" b="1" i="1" u="none" strike="noStrike" kern="1200" cap="none" spc="0" normalizeH="0" baseline="0" noProof="0" dirty="0">
                <a:ln>
                  <a:noFill/>
                </a:ln>
                <a:solidFill>
                  <a:srgbClr val="FFFFFF">
                    <a:lumMod val="65000"/>
                  </a:srgbClr>
                </a:solidFill>
                <a:effectLst/>
                <a:uLnTx/>
                <a:uFillTx/>
                <a:latin typeface="Century Gothic" panose="020F0302020204030204"/>
                <a:ea typeface="+mn-ea"/>
                <a:cs typeface="+mn-cs"/>
              </a:rPr>
              <a:t>New</a:t>
            </a:r>
            <a:endParaRPr lang="fr-FR" sz="800" b="1" dirty="0">
              <a:solidFill>
                <a:schemeClr val="bg1">
                  <a:lumMod val="65000"/>
                </a:schemeClr>
              </a:solidFill>
            </a:endParaRPr>
          </a:p>
        </p:txBody>
      </p:sp>
      <p:sp>
        <p:nvSpPr>
          <p:cNvPr id="14" name="ZoneTexte 13">
            <a:extLst>
              <a:ext uri="{FF2B5EF4-FFF2-40B4-BE49-F238E27FC236}">
                <a16:creationId xmlns:a16="http://schemas.microsoft.com/office/drawing/2014/main" id="{91C14068-A613-FA14-D99E-BBA480425EE4}"/>
              </a:ext>
            </a:extLst>
          </p:cNvPr>
          <p:cNvSpPr txBox="1"/>
          <p:nvPr/>
        </p:nvSpPr>
        <p:spPr>
          <a:xfrm>
            <a:off x="7536222" y="2345549"/>
            <a:ext cx="554400" cy="215444"/>
          </a:xfrm>
          <a:prstGeom prst="rect">
            <a:avLst/>
          </a:prstGeom>
          <a:noFill/>
        </p:spPr>
        <p:txBody>
          <a:bodyPr wrap="square">
            <a:spAutoFit/>
          </a:bodyPr>
          <a:lstStyle/>
          <a:p>
            <a:pPr algn="ctr"/>
            <a:r>
              <a:rPr lang="fr-FR" sz="800" b="1" dirty="0">
                <a:solidFill>
                  <a:schemeClr val="bg1">
                    <a:lumMod val="65000"/>
                  </a:schemeClr>
                </a:solidFill>
              </a:rPr>
              <a:t>86%</a:t>
            </a:r>
          </a:p>
        </p:txBody>
      </p:sp>
      <p:sp>
        <p:nvSpPr>
          <p:cNvPr id="19" name="ZoneTexte 18">
            <a:extLst>
              <a:ext uri="{FF2B5EF4-FFF2-40B4-BE49-F238E27FC236}">
                <a16:creationId xmlns:a16="http://schemas.microsoft.com/office/drawing/2014/main" id="{A9F58EA2-D849-65A1-9BD0-F23FB6553BC6}"/>
              </a:ext>
            </a:extLst>
          </p:cNvPr>
          <p:cNvSpPr txBox="1"/>
          <p:nvPr/>
        </p:nvSpPr>
        <p:spPr>
          <a:xfrm>
            <a:off x="7536222" y="2821158"/>
            <a:ext cx="554400" cy="200055"/>
          </a:xfrm>
          <a:prstGeom prst="rect">
            <a:avLst/>
          </a:prstGeom>
          <a:noFill/>
        </p:spPr>
        <p:txBody>
          <a:bodyPr wrap="square">
            <a:spAutoFit/>
          </a:bodyPr>
          <a:lstStyle/>
          <a:p>
            <a:pPr algn="ctr"/>
            <a:r>
              <a:rPr kumimoji="0" lang="fr-FR" sz="700" b="1" i="1" u="none" strike="noStrike" kern="1200" cap="none" spc="0" normalizeH="0" baseline="0" noProof="0" dirty="0">
                <a:ln>
                  <a:noFill/>
                </a:ln>
                <a:solidFill>
                  <a:srgbClr val="FFFFFF">
                    <a:lumMod val="65000"/>
                  </a:srgbClr>
                </a:solidFill>
                <a:effectLst/>
                <a:uLnTx/>
                <a:uFillTx/>
                <a:latin typeface="Century Gothic" panose="020F0302020204030204"/>
                <a:ea typeface="+mn-ea"/>
                <a:cs typeface="+mn-cs"/>
              </a:rPr>
              <a:t>New</a:t>
            </a:r>
            <a:endParaRPr lang="fr-FR" sz="800" b="1" dirty="0">
              <a:solidFill>
                <a:schemeClr val="bg1">
                  <a:lumMod val="65000"/>
                </a:schemeClr>
              </a:solidFill>
            </a:endParaRPr>
          </a:p>
        </p:txBody>
      </p:sp>
      <p:sp>
        <p:nvSpPr>
          <p:cNvPr id="23" name="ZoneTexte 22">
            <a:extLst>
              <a:ext uri="{FF2B5EF4-FFF2-40B4-BE49-F238E27FC236}">
                <a16:creationId xmlns:a16="http://schemas.microsoft.com/office/drawing/2014/main" id="{56F9AA27-0D19-4007-943D-09D6895E6FCE}"/>
              </a:ext>
            </a:extLst>
          </p:cNvPr>
          <p:cNvSpPr txBox="1"/>
          <p:nvPr/>
        </p:nvSpPr>
        <p:spPr>
          <a:xfrm>
            <a:off x="7536222" y="3276572"/>
            <a:ext cx="554400" cy="200055"/>
          </a:xfrm>
          <a:prstGeom prst="rect">
            <a:avLst/>
          </a:prstGeom>
          <a:noFill/>
        </p:spPr>
        <p:txBody>
          <a:bodyPr wrap="square">
            <a:spAutoFit/>
          </a:bodyPr>
          <a:lstStyle/>
          <a:p>
            <a:pPr algn="ctr"/>
            <a:r>
              <a:rPr lang="fr-FR" sz="700" b="1" i="1" dirty="0">
                <a:solidFill>
                  <a:schemeClr val="bg1">
                    <a:lumMod val="65000"/>
                  </a:schemeClr>
                </a:solidFill>
              </a:rPr>
              <a:t>New</a:t>
            </a:r>
          </a:p>
        </p:txBody>
      </p:sp>
      <p:sp>
        <p:nvSpPr>
          <p:cNvPr id="26" name="ZoneTexte 25">
            <a:extLst>
              <a:ext uri="{FF2B5EF4-FFF2-40B4-BE49-F238E27FC236}">
                <a16:creationId xmlns:a16="http://schemas.microsoft.com/office/drawing/2014/main" id="{2B570045-9257-E635-D9CE-681D46D708BC}"/>
              </a:ext>
            </a:extLst>
          </p:cNvPr>
          <p:cNvSpPr txBox="1"/>
          <p:nvPr/>
        </p:nvSpPr>
        <p:spPr>
          <a:xfrm>
            <a:off x="7536222" y="3739195"/>
            <a:ext cx="554400" cy="215444"/>
          </a:xfrm>
          <a:prstGeom prst="rect">
            <a:avLst/>
          </a:prstGeom>
          <a:noFill/>
        </p:spPr>
        <p:txBody>
          <a:bodyPr wrap="square">
            <a:spAutoFit/>
          </a:bodyPr>
          <a:lstStyle/>
          <a:p>
            <a:pPr algn="ctr"/>
            <a:r>
              <a:rPr lang="fr-FR" sz="800" b="1" dirty="0">
                <a:solidFill>
                  <a:schemeClr val="bg1">
                    <a:lumMod val="65000"/>
                  </a:schemeClr>
                </a:solidFill>
              </a:rPr>
              <a:t>65%</a:t>
            </a:r>
          </a:p>
        </p:txBody>
      </p:sp>
      <p:sp>
        <p:nvSpPr>
          <p:cNvPr id="27" name="ZoneTexte 26">
            <a:extLst>
              <a:ext uri="{FF2B5EF4-FFF2-40B4-BE49-F238E27FC236}">
                <a16:creationId xmlns:a16="http://schemas.microsoft.com/office/drawing/2014/main" id="{B3E7A654-056F-D090-2477-6DD610328C03}"/>
              </a:ext>
            </a:extLst>
          </p:cNvPr>
          <p:cNvSpPr txBox="1"/>
          <p:nvPr/>
        </p:nvSpPr>
        <p:spPr>
          <a:xfrm>
            <a:off x="7106678" y="4190023"/>
            <a:ext cx="1413489" cy="338554"/>
          </a:xfrm>
          <a:prstGeom prst="rect">
            <a:avLst/>
          </a:prstGeom>
          <a:noFill/>
        </p:spPr>
        <p:txBody>
          <a:bodyPr wrap="square">
            <a:spAutoFit/>
          </a:bodyPr>
          <a:lstStyle/>
          <a:p>
            <a:pPr algn="ctr"/>
            <a:r>
              <a:rPr lang="fr-FR" sz="800" b="1" dirty="0">
                <a:solidFill>
                  <a:schemeClr val="bg1">
                    <a:lumMod val="65000"/>
                  </a:schemeClr>
                </a:solidFill>
              </a:rPr>
              <a:t>Histo 2022</a:t>
            </a:r>
          </a:p>
          <a:p>
            <a:pPr algn="ctr"/>
            <a:r>
              <a:rPr lang="fr-FR" sz="800" b="1" u="sng" dirty="0">
                <a:solidFill>
                  <a:schemeClr val="bg1">
                    <a:lumMod val="65000"/>
                  </a:schemeClr>
                </a:solidFill>
              </a:rPr>
              <a:t>Pdts d’occas. / recond.</a:t>
            </a:r>
          </a:p>
        </p:txBody>
      </p:sp>
      <p:pic>
        <p:nvPicPr>
          <p:cNvPr id="28" name="Graphique 27" descr="Flèche vers la droite contour">
            <a:extLst>
              <a:ext uri="{FF2B5EF4-FFF2-40B4-BE49-F238E27FC236}">
                <a16:creationId xmlns:a16="http://schemas.microsoft.com/office/drawing/2014/main" id="{075440A1-257A-E6F5-4618-688EE8E2D5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7674588" y="3968440"/>
            <a:ext cx="252000" cy="252000"/>
          </a:xfrm>
          <a:prstGeom prst="rect">
            <a:avLst/>
          </a:prstGeom>
        </p:spPr>
      </p:pic>
    </p:spTree>
    <p:extLst>
      <p:ext uri="{BB962C8B-B14F-4D97-AF65-F5344CB8AC3E}">
        <p14:creationId xmlns:p14="http://schemas.microsoft.com/office/powerpoint/2010/main" val="18917683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43E75-CA93-D82E-D167-743BF64F8907}"/>
              </a:ext>
            </a:extLst>
          </p:cNvPr>
          <p:cNvSpPr>
            <a:spLocks noGrp="1"/>
          </p:cNvSpPr>
          <p:nvPr>
            <p:ph type="title"/>
          </p:nvPr>
        </p:nvSpPr>
        <p:spPr>
          <a:xfrm>
            <a:off x="672084" y="951346"/>
            <a:ext cx="3899555" cy="3232728"/>
          </a:xfrm>
        </p:spPr>
        <p:txBody>
          <a:bodyPr/>
          <a:lstStyle/>
          <a:p>
            <a:pPr algn="ctr"/>
            <a:r>
              <a:rPr lang="fr-FR" sz="2400" dirty="0"/>
              <a:t>Un potentiel de développement certain…mais un point d’attention sur le prix qui reste un critère phare s’agissant des produits issus de l’économie circulaire</a:t>
            </a:r>
          </a:p>
        </p:txBody>
      </p:sp>
      <p:sp>
        <p:nvSpPr>
          <p:cNvPr id="5" name="Espace réservé du texte 4">
            <a:extLst>
              <a:ext uri="{FF2B5EF4-FFF2-40B4-BE49-F238E27FC236}">
                <a16:creationId xmlns:a16="http://schemas.microsoft.com/office/drawing/2014/main" id="{4E1602E7-361D-401B-E3B6-E265A66D694A}"/>
              </a:ext>
            </a:extLst>
          </p:cNvPr>
          <p:cNvSpPr>
            <a:spLocks noGrp="1"/>
          </p:cNvSpPr>
          <p:nvPr>
            <p:ph type="body" sz="quarter" idx="11"/>
          </p:nvPr>
        </p:nvSpPr>
        <p:spPr/>
        <p:txBody>
          <a:bodyPr/>
          <a:lstStyle/>
          <a:p>
            <a:r>
              <a:rPr lang="fr-FR" dirty="0"/>
              <a:t>5</a:t>
            </a:r>
          </a:p>
        </p:txBody>
      </p:sp>
      <p:sp>
        <p:nvSpPr>
          <p:cNvPr id="4" name="Espace réservé du numéro de diapositive 3">
            <a:extLst>
              <a:ext uri="{FF2B5EF4-FFF2-40B4-BE49-F238E27FC236}">
                <a16:creationId xmlns:a16="http://schemas.microsoft.com/office/drawing/2014/main" id="{AEA756A2-18D3-0D32-359E-97AAEC54D433}"/>
              </a:ext>
            </a:extLst>
          </p:cNvPr>
          <p:cNvSpPr>
            <a:spLocks noGrp="1"/>
          </p:cNvSpPr>
          <p:nvPr>
            <p:ph type="sldNum" sz="quarter" idx="4294967295"/>
          </p:nvPr>
        </p:nvSpPr>
        <p:spPr>
          <a:xfrm>
            <a:off x="8540750" y="4719638"/>
            <a:ext cx="603250" cy="274637"/>
          </a:xfrm>
        </p:spPr>
        <p:txBody>
          <a:bodyPr/>
          <a:lstStyle/>
          <a:p>
            <a:fld id="{21995480-1601-7C4D-95DE-8DD54C94E8C4}" type="slidenum">
              <a:rPr lang="fr-FR" smtClean="0"/>
              <a:pPr/>
              <a:t>19</a:t>
            </a:fld>
            <a:endParaRPr lang="fr-FR" dirty="0"/>
          </a:p>
        </p:txBody>
      </p:sp>
    </p:spTree>
    <p:extLst>
      <p:ext uri="{BB962C8B-B14F-4D97-AF65-F5344CB8AC3E}">
        <p14:creationId xmlns:p14="http://schemas.microsoft.com/office/powerpoint/2010/main" val="1360089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1BC8DD3-2F80-D34C-9879-6AFFB905EC48}"/>
              </a:ext>
            </a:extLst>
          </p:cNvPr>
          <p:cNvSpPr>
            <a:spLocks noGrp="1"/>
          </p:cNvSpPr>
          <p:nvPr>
            <p:ph type="title"/>
          </p:nvPr>
        </p:nvSpPr>
        <p:spPr/>
        <p:txBody>
          <a:bodyPr/>
          <a:lstStyle/>
          <a:p>
            <a:r>
              <a:rPr lang="fr-FR" dirty="0"/>
              <a:t>Méthodologie</a:t>
            </a:r>
          </a:p>
        </p:txBody>
      </p:sp>
      <p:sp>
        <p:nvSpPr>
          <p:cNvPr id="3" name="Espace réservé du numéro de diapositive 2">
            <a:extLst>
              <a:ext uri="{FF2B5EF4-FFF2-40B4-BE49-F238E27FC236}">
                <a16:creationId xmlns:a16="http://schemas.microsoft.com/office/drawing/2014/main" id="{8D75E1F3-EE5D-F44E-A32C-8CC32CFC76E8}"/>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50" name="Rectangle 49"/>
          <p:cNvSpPr/>
          <p:nvPr/>
        </p:nvSpPr>
        <p:spPr>
          <a:xfrm>
            <a:off x="703835" y="1645683"/>
            <a:ext cx="1910074" cy="338554"/>
          </a:xfrm>
          <a:prstGeom prst="rect">
            <a:avLst/>
          </a:prstGeom>
          <a:solidFill>
            <a:schemeClr val="accent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1" normalizeH="0" baseline="0" noProof="0" dirty="0">
                <a:ln>
                  <a:noFill/>
                </a:ln>
                <a:solidFill>
                  <a:srgbClr val="FFFFFF"/>
                </a:solidFill>
                <a:effectLst/>
                <a:uLnTx/>
                <a:uFillTx/>
                <a:latin typeface="Century Gothic" panose="020F0302020204030204"/>
                <a:ea typeface="+mn-ea"/>
                <a:cs typeface="+mn-cs"/>
                <a:sym typeface="Rajdhani Semibold"/>
              </a:rPr>
              <a:t> MODE DE RECUEIL </a:t>
            </a:r>
            <a:endParaRPr kumimoji="0" lang="en-US" sz="16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60" name="TextBox 45"/>
          <p:cNvSpPr txBox="1"/>
          <p:nvPr/>
        </p:nvSpPr>
        <p:spPr>
          <a:xfrm>
            <a:off x="258944" y="2638867"/>
            <a:ext cx="254899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Roboto Light" panose="02000000000000000000" pitchFamily="2" charset="0"/>
                <a:cs typeface="+mn-cs"/>
              </a:rPr>
              <a:t>Questionnaire auto-administré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panose="020F0302020204030204"/>
                <a:ea typeface="Roboto Light" panose="02000000000000000000" pitchFamily="2" charset="0"/>
                <a:cs typeface="+mn-cs"/>
              </a:rPr>
              <a:t>EN LIGNE</a:t>
            </a:r>
          </a:p>
        </p:txBody>
      </p:sp>
      <p:cxnSp>
        <p:nvCxnSpPr>
          <p:cNvPr id="90" name="Straight Connector 109"/>
          <p:cNvCxnSpPr>
            <a:cxnSpLocks/>
          </p:cNvCxnSpPr>
          <p:nvPr/>
        </p:nvCxnSpPr>
        <p:spPr>
          <a:xfrm>
            <a:off x="2978752" y="1657360"/>
            <a:ext cx="0" cy="2448000"/>
          </a:xfrm>
          <a:prstGeom prst="line">
            <a:avLst/>
          </a:prstGeom>
          <a:ln/>
        </p:spPr>
        <p:style>
          <a:lnRef idx="1">
            <a:schemeClr val="accent1"/>
          </a:lnRef>
          <a:fillRef idx="0">
            <a:schemeClr val="accent1"/>
          </a:fillRef>
          <a:effectRef idx="0">
            <a:schemeClr val="accent1"/>
          </a:effectRef>
          <a:fontRef idx="minor">
            <a:schemeClr val="tx1"/>
          </a:fontRef>
        </p:style>
      </p:cxnSp>
      <p:sp>
        <p:nvSpPr>
          <p:cNvPr id="108" name="TextBox 45"/>
          <p:cNvSpPr txBox="1"/>
          <p:nvPr/>
        </p:nvSpPr>
        <p:spPr>
          <a:xfrm>
            <a:off x="5907229" y="2243312"/>
            <a:ext cx="3147802" cy="1323439"/>
          </a:xfrm>
          <a:prstGeom prst="rect">
            <a:avLst/>
          </a:prstGeom>
          <a:noFill/>
        </p:spPr>
        <p:txBody>
          <a:bodyPr wrap="square" rtlCol="0">
            <a:spAutoFit/>
          </a:bodyPr>
          <a:lstStyle/>
          <a:p>
            <a:pPr lvl="0" algn="ctr">
              <a:defRPr/>
            </a:pPr>
            <a:r>
              <a:rPr kumimoji="0" lang="fr-FR" sz="1200" b="0" i="0" u="none" strike="noStrike" kern="1200" cap="none" spc="0" normalizeH="0" baseline="0" noProof="0" dirty="0">
                <a:ln>
                  <a:noFill/>
                </a:ln>
                <a:solidFill>
                  <a:srgbClr val="000000"/>
                </a:solidFill>
                <a:effectLst/>
                <a:uLnTx/>
                <a:uFillTx/>
                <a:latin typeface="Century Gothic" panose="020F0302020204030204"/>
                <a:ea typeface="Roboto Light" panose="02000000000000000000" pitchFamily="2" charset="0"/>
                <a:cs typeface="+mn-cs"/>
              </a:rPr>
              <a:t>Echantillon représentatif des </a:t>
            </a:r>
            <a:br>
              <a:rPr kumimoji="0" lang="fr-FR" sz="1200" b="0" i="0" u="none" strike="noStrike" kern="1200" cap="none" spc="0" normalizeH="0" baseline="0" noProof="0" dirty="0">
                <a:ln>
                  <a:noFill/>
                </a:ln>
                <a:solidFill>
                  <a:srgbClr val="000000"/>
                </a:solidFill>
                <a:effectLst/>
                <a:uLnTx/>
                <a:uFillTx/>
                <a:latin typeface="Century Gothic" panose="020F0302020204030204"/>
                <a:ea typeface="Roboto Light" panose="02000000000000000000" pitchFamily="2" charset="0"/>
                <a:cs typeface="+mn-cs"/>
              </a:rPr>
            </a:br>
            <a:r>
              <a:rPr lang="fr-FR" sz="1200" b="1" dirty="0">
                <a:ea typeface="Roboto Light" panose="02000000000000000000" pitchFamily="2" charset="0"/>
              </a:rPr>
              <a:t>1005</a:t>
            </a:r>
            <a:r>
              <a:rPr lang="fr-FR" sz="1200" dirty="0">
                <a:ea typeface="Roboto Light" panose="02000000000000000000" pitchFamily="2" charset="0"/>
              </a:rPr>
              <a:t> </a:t>
            </a:r>
            <a:r>
              <a:rPr lang="fr-FR" sz="1200" b="1" dirty="0">
                <a:latin typeface="Century Gothic" panose="020F0302020204030204"/>
                <a:ea typeface="Roboto Light" panose="02000000000000000000" pitchFamily="2" charset="0"/>
              </a:rPr>
              <a:t>Français</a:t>
            </a:r>
            <a:r>
              <a:rPr kumimoji="0" lang="fr-FR" sz="1200" b="1" i="0" u="none" strike="noStrike" kern="1200" cap="none" spc="0" normalizeH="0" baseline="0" noProof="0" dirty="0">
                <a:ln>
                  <a:noFill/>
                </a:ln>
                <a:effectLst/>
                <a:uLnTx/>
                <a:uFillTx/>
                <a:latin typeface="Century Gothic" panose="020F0302020204030204"/>
                <a:ea typeface="Roboto Light" panose="02000000000000000000" pitchFamily="2" charset="0"/>
                <a:cs typeface="+mn-cs"/>
              </a:rPr>
              <a:t> de 18 ans et plus.</a:t>
            </a:r>
          </a:p>
          <a:p>
            <a:pPr lvl="0" algn="ctr">
              <a:defRPr/>
            </a:pPr>
            <a:endParaRPr kumimoji="0" lang="fr-FR" sz="1200" i="0" u="none" strike="noStrike" kern="1200" cap="none" spc="0" normalizeH="0" baseline="0" noProof="0" dirty="0">
              <a:ln>
                <a:noFill/>
              </a:ln>
              <a:effectLst/>
              <a:uLnTx/>
              <a:uFillTx/>
              <a:latin typeface="Century Gothic" panose="020F0302020204030204"/>
              <a:ea typeface="Roboto Light" panose="02000000000000000000" pitchFamily="2"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entury Gothic" panose="020F0302020204030204"/>
                <a:ea typeface="Roboto Light" panose="02000000000000000000" pitchFamily="2" charset="0"/>
                <a:cs typeface="+mn-cs"/>
              </a:rPr>
              <a:t>Méthode des quotas basée sur les variables de sexe, âge, profession de la personne interrogée, stratification par région et catégorie d’agglomération</a:t>
            </a:r>
          </a:p>
        </p:txBody>
      </p:sp>
      <p:sp>
        <p:nvSpPr>
          <p:cNvPr id="114" name="Rectangle 113"/>
          <p:cNvSpPr/>
          <p:nvPr/>
        </p:nvSpPr>
        <p:spPr>
          <a:xfrm>
            <a:off x="4342512" y="3342563"/>
            <a:ext cx="702245" cy="307777"/>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41" normalizeH="0" baseline="0" noProof="0" dirty="0">
                <a:ln>
                  <a:noFill/>
                </a:ln>
                <a:solidFill>
                  <a:srgbClr val="FFFFFF"/>
                </a:solidFill>
                <a:effectLst/>
                <a:uLnTx/>
                <a:uFillTx/>
                <a:latin typeface="Century Gothic" panose="020F0302020204030204"/>
                <a:ea typeface="+mn-ea"/>
                <a:cs typeface="+mn-cs"/>
                <a:sym typeface="Rajdhani Semibold"/>
              </a:rPr>
              <a:t>MODE</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grpSp>
        <p:nvGrpSpPr>
          <p:cNvPr id="139" name="Gruppierung 3"/>
          <p:cNvGrpSpPr/>
          <p:nvPr/>
        </p:nvGrpSpPr>
        <p:grpSpPr>
          <a:xfrm>
            <a:off x="3464940" y="2512026"/>
            <a:ext cx="785041" cy="838199"/>
            <a:chOff x="798835" y="957077"/>
            <a:chExt cx="2476754" cy="2644460"/>
          </a:xfrm>
        </p:grpSpPr>
        <p:sp>
          <p:nvSpPr>
            <p:cNvPr id="140" name="Shape 1021"/>
            <p:cNvSpPr/>
            <p:nvPr/>
          </p:nvSpPr>
          <p:spPr>
            <a:xfrm>
              <a:off x="798836" y="1137542"/>
              <a:ext cx="2476753" cy="2463995"/>
            </a:xfrm>
            <a:prstGeom prst="rect">
              <a:avLst/>
            </a:prstGeom>
            <a:noFill/>
            <a:ln w="12700" cap="flat" cmpd="sng">
              <a:solidFill>
                <a:schemeClr val="accent1"/>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pPr>
              <a:endParaRPr kumimoji="0" sz="1100" b="1" i="0" u="none" strike="noStrike" kern="1200" cap="none" spc="-41" normalizeH="0" baseline="0" noProof="0" dirty="0">
                <a:ln>
                  <a:noFill/>
                </a:ln>
                <a:solidFill>
                  <a:srgbClr val="000000"/>
                </a:solidFill>
                <a:effectLst/>
                <a:uLnTx/>
                <a:uFillTx/>
                <a:latin typeface="Century Gothic" panose="020F0302020204030204"/>
                <a:ea typeface="Rajdhani Semibold"/>
                <a:cs typeface="Raleway"/>
                <a:sym typeface="Rajdhani Semibold"/>
              </a:endParaRPr>
            </a:p>
          </p:txBody>
        </p:sp>
        <p:sp>
          <p:nvSpPr>
            <p:cNvPr id="141" name="Shape 1021"/>
            <p:cNvSpPr/>
            <p:nvPr/>
          </p:nvSpPr>
          <p:spPr>
            <a:xfrm>
              <a:off x="798835" y="957077"/>
              <a:ext cx="2476754" cy="1015042"/>
            </a:xfrm>
            <a:prstGeom prst="rect">
              <a:avLst/>
            </a:prstGeom>
            <a:solidFill>
              <a:schemeClr val="bg1"/>
            </a:solidFill>
            <a:ln w="12700" cap="flat">
              <a:solidFill>
                <a:schemeClr val="accent1"/>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pPr>
              <a:r>
                <a:rPr lang="fr-FR" sz="800" b="1" dirty="0">
                  <a:solidFill>
                    <a:srgbClr val="000000"/>
                  </a:solidFill>
                  <a:latin typeface="Century Gothic" panose="020F0302020204030204"/>
                  <a:sym typeface="Rajdhani Semibold"/>
                </a:rPr>
                <a:t>JUILLET </a:t>
              </a:r>
              <a:endParaRPr kumimoji="0" lang="en-US" sz="800" b="1" i="0" u="none" strike="noStrike" kern="1200" cap="none" spc="0" normalizeH="0" baseline="0" noProof="0" dirty="0">
                <a:ln>
                  <a:noFill/>
                </a:ln>
                <a:solidFill>
                  <a:srgbClr val="000000"/>
                </a:solidFill>
                <a:effectLst/>
                <a:uLnTx/>
                <a:uFillTx/>
                <a:latin typeface="Century Gothic" panose="020F0302020204030204"/>
                <a:ea typeface="Rajdhani Semibold"/>
                <a:cs typeface="Raleway"/>
                <a:sym typeface="Rajdhani Semibold"/>
              </a:endParaRPr>
            </a:p>
            <a:p>
              <a:pPr marL="0" marR="0" lvl="0" indent="0" algn="ctr" defTabSz="457200" rtl="0" eaLnBrk="1" fontAlgn="auto" latinLnBrk="0" hangingPunct="1">
                <a:lnSpc>
                  <a:spcPct val="90000"/>
                </a:lnSpc>
                <a:spcBef>
                  <a:spcPts val="0"/>
                </a:spcBef>
                <a:spcAft>
                  <a:spcPts val="0"/>
                </a:spcAft>
                <a:buClrTx/>
                <a:buSzTx/>
                <a:buFontTx/>
                <a:buNone/>
                <a:tabLst/>
                <a:defRPr sz="1800"/>
              </a:pPr>
              <a:r>
                <a:rPr kumimoji="0" lang="en-US" sz="900" b="1" i="0" u="none" strike="noStrike" kern="1200" cap="none" spc="0" normalizeH="0" baseline="0" noProof="0" dirty="0">
                  <a:ln>
                    <a:noFill/>
                  </a:ln>
                  <a:solidFill>
                    <a:srgbClr val="000000"/>
                  </a:solidFill>
                  <a:effectLst/>
                  <a:uLnTx/>
                  <a:uFillTx/>
                  <a:latin typeface="Century Gothic" panose="020F0302020204030204"/>
                  <a:ea typeface="Rajdhani Semibold"/>
                  <a:cs typeface="Raleway"/>
                  <a:sym typeface="Rajdhani Semibold"/>
                </a:rPr>
                <a:t>2023</a:t>
              </a:r>
              <a:endParaRPr kumimoji="0" sz="900" b="1" i="0" u="none" strike="noStrike" kern="1200" cap="none" spc="0" normalizeH="0" baseline="0" noProof="0" dirty="0">
                <a:ln>
                  <a:noFill/>
                </a:ln>
                <a:solidFill>
                  <a:srgbClr val="000000"/>
                </a:solidFill>
                <a:effectLst/>
                <a:uLnTx/>
                <a:uFillTx/>
                <a:latin typeface="Century Gothic" panose="020F0302020204030204"/>
                <a:ea typeface="Rajdhani Semibold"/>
                <a:cs typeface="Raleway"/>
                <a:sym typeface="Rajdhani Semibold"/>
              </a:endParaRPr>
            </a:p>
          </p:txBody>
        </p:sp>
      </p:grpSp>
      <p:sp>
        <p:nvSpPr>
          <p:cNvPr id="142" name="Textfeld 4"/>
          <p:cNvSpPr txBox="1"/>
          <p:nvPr/>
        </p:nvSpPr>
        <p:spPr>
          <a:xfrm>
            <a:off x="3246923" y="2787444"/>
            <a:ext cx="1186118" cy="58477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solidFill>
                    <a:srgbClr val="000000"/>
                  </a:solidFill>
                </a:ln>
                <a:noFill/>
                <a:effectLst/>
                <a:uLnTx/>
                <a:uFillTx/>
                <a:latin typeface="Century Gothic" panose="020F0302020204030204"/>
                <a:ea typeface="+mn-ea"/>
                <a:cs typeface="Tahoma"/>
              </a:rPr>
              <a:t>17</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526" y="2911735"/>
            <a:ext cx="176857" cy="14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3530688" y="1642292"/>
            <a:ext cx="1859035" cy="338554"/>
          </a:xfrm>
          <a:prstGeom prst="rect">
            <a:avLst/>
          </a:prstGeom>
          <a:solidFill>
            <a:schemeClr val="accent1">
              <a:lumMod val="75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1" normalizeH="0" baseline="0" noProof="0" dirty="0">
                <a:ln>
                  <a:noFill/>
                </a:ln>
                <a:solidFill>
                  <a:srgbClr val="FFFFFF"/>
                </a:solidFill>
                <a:effectLst/>
                <a:uLnTx/>
                <a:uFillTx/>
                <a:latin typeface="Century Gothic" panose="020F0302020204030204"/>
                <a:ea typeface="+mn-ea"/>
                <a:cs typeface="+mn-cs"/>
                <a:sym typeface="Rajdhani Semibold"/>
              </a:rPr>
              <a:t>DATES DE TERRAIN</a:t>
            </a:r>
            <a:endParaRPr kumimoji="0" lang="en-US" sz="16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40" name="Rectangle 39"/>
          <p:cNvSpPr/>
          <p:nvPr/>
        </p:nvSpPr>
        <p:spPr>
          <a:xfrm>
            <a:off x="6421140" y="1639727"/>
            <a:ext cx="1910075" cy="338554"/>
          </a:xfrm>
          <a:prstGeom prst="rect">
            <a:avLst/>
          </a:prstGeom>
          <a:solidFill>
            <a:schemeClr val="accent1">
              <a:lumMod val="60000"/>
              <a:lumOff val="4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1" normalizeH="0" baseline="0" noProof="0" dirty="0">
                <a:ln>
                  <a:noFill/>
                </a:ln>
                <a:solidFill>
                  <a:srgbClr val="FFFFFF"/>
                </a:solidFill>
                <a:effectLst/>
                <a:uLnTx/>
                <a:uFillTx/>
                <a:latin typeface="Century Gothic" panose="020F0302020204030204"/>
                <a:ea typeface="+mn-ea"/>
                <a:cs typeface="+mn-cs"/>
                <a:sym typeface="Rajdhani Semibold"/>
              </a:rPr>
              <a:t>CIBLE INT</a:t>
            </a:r>
            <a:r>
              <a:rPr kumimoji="0" lang="fr-FR" sz="1600" b="1" i="0" u="none" strike="noStrike" kern="1200" cap="none" spc="0" normalizeH="0" baseline="0" noProof="0" dirty="0">
                <a:ln>
                  <a:noFill/>
                </a:ln>
                <a:solidFill>
                  <a:srgbClr val="FFFFFF"/>
                </a:solidFill>
                <a:effectLst/>
                <a:uLnTx/>
                <a:uFillTx/>
                <a:latin typeface="Century Gothic" panose="020F0302020204030204"/>
                <a:ea typeface="+mn-ea"/>
                <a:cs typeface="+mn-cs"/>
                <a:sym typeface="Rajdhani Semibold"/>
              </a:rPr>
              <a:t>ER</a:t>
            </a:r>
            <a:r>
              <a:rPr kumimoji="0" lang="en-US" sz="1600" b="1" i="0" u="none" strike="noStrike" kern="1200" cap="none" spc="-41" normalizeH="0" baseline="0" noProof="0" dirty="0">
                <a:ln>
                  <a:noFill/>
                </a:ln>
                <a:solidFill>
                  <a:srgbClr val="FFFFFF"/>
                </a:solidFill>
                <a:effectLst/>
                <a:uLnTx/>
                <a:uFillTx/>
                <a:latin typeface="Century Gothic" panose="020F0302020204030204"/>
                <a:ea typeface="+mn-ea"/>
                <a:cs typeface="+mn-cs"/>
                <a:sym typeface="Rajdhani Semibold"/>
              </a:rPr>
              <a:t>ROG</a:t>
            </a:r>
            <a:r>
              <a:rPr kumimoji="0" lang="fr-FR" sz="1600" b="1" i="0" u="none" strike="noStrike" kern="1200" cap="none" spc="0" normalizeH="0" baseline="0" noProof="0" dirty="0">
                <a:ln>
                  <a:noFill/>
                </a:ln>
                <a:solidFill>
                  <a:srgbClr val="FFFFFF"/>
                </a:solidFill>
                <a:effectLst/>
                <a:uLnTx/>
                <a:uFillTx/>
                <a:latin typeface="Century Gothic" panose="020F0302020204030204"/>
                <a:ea typeface="+mn-ea"/>
                <a:cs typeface="+mn-cs"/>
              </a:rPr>
              <a:t>É</a:t>
            </a:r>
            <a:r>
              <a:rPr kumimoji="0" lang="en-US" sz="1600" b="1" i="0" u="none" strike="noStrike" kern="1200" cap="none" spc="-41" normalizeH="0" baseline="0" noProof="0" dirty="0">
                <a:ln>
                  <a:noFill/>
                </a:ln>
                <a:solidFill>
                  <a:srgbClr val="FFFFFF"/>
                </a:solidFill>
                <a:effectLst/>
                <a:uLnTx/>
                <a:uFillTx/>
                <a:latin typeface="Century Gothic" panose="020F0302020204030204"/>
                <a:ea typeface="+mn-ea"/>
                <a:cs typeface="+mn-cs"/>
                <a:sym typeface="Rajdhani Semibold"/>
              </a:rPr>
              <a:t>E</a:t>
            </a:r>
            <a:endParaRPr kumimoji="0" lang="en-US" sz="16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nvGrpSpPr>
          <p:cNvPr id="44" name="Gruppierung 3"/>
          <p:cNvGrpSpPr/>
          <p:nvPr/>
        </p:nvGrpSpPr>
        <p:grpSpPr>
          <a:xfrm>
            <a:off x="4701116" y="2512020"/>
            <a:ext cx="785041" cy="838199"/>
            <a:chOff x="798835" y="957077"/>
            <a:chExt cx="2476754" cy="2644460"/>
          </a:xfrm>
        </p:grpSpPr>
        <p:sp>
          <p:nvSpPr>
            <p:cNvPr id="46" name="Shape 1021"/>
            <p:cNvSpPr/>
            <p:nvPr/>
          </p:nvSpPr>
          <p:spPr>
            <a:xfrm>
              <a:off x="798836" y="1137542"/>
              <a:ext cx="2476753" cy="2463995"/>
            </a:xfrm>
            <a:prstGeom prst="rect">
              <a:avLst/>
            </a:prstGeom>
            <a:noFill/>
            <a:ln w="12700" cap="flat" cmpd="sng">
              <a:solidFill>
                <a:schemeClr val="accent1"/>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pPr>
              <a:endParaRPr kumimoji="0" sz="1100" b="1" i="0" u="none" strike="noStrike" kern="1200" cap="none" spc="-41" normalizeH="0" baseline="0" noProof="0" dirty="0">
                <a:ln>
                  <a:noFill/>
                </a:ln>
                <a:solidFill>
                  <a:srgbClr val="000000"/>
                </a:solidFill>
                <a:effectLst/>
                <a:uLnTx/>
                <a:uFillTx/>
                <a:latin typeface="Century Gothic" panose="020F0302020204030204"/>
                <a:ea typeface="Rajdhani Semibold"/>
                <a:cs typeface="Raleway"/>
                <a:sym typeface="Rajdhani Semibold"/>
              </a:endParaRPr>
            </a:p>
          </p:txBody>
        </p:sp>
        <p:sp>
          <p:nvSpPr>
            <p:cNvPr id="47" name="Shape 1021"/>
            <p:cNvSpPr/>
            <p:nvPr/>
          </p:nvSpPr>
          <p:spPr>
            <a:xfrm>
              <a:off x="798835" y="957077"/>
              <a:ext cx="2476754" cy="1015042"/>
            </a:xfrm>
            <a:prstGeom prst="rect">
              <a:avLst/>
            </a:prstGeom>
            <a:solidFill>
              <a:schemeClr val="bg1"/>
            </a:solidFill>
            <a:ln w="12700" cap="flat">
              <a:solidFill>
                <a:schemeClr val="accent1"/>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pPr>
              <a:r>
                <a:rPr kumimoji="0" lang="en-US" sz="800" b="1" i="0" u="none" strike="noStrike" kern="1200" cap="none" spc="0" normalizeH="0" baseline="0" noProof="0" dirty="0">
                  <a:ln>
                    <a:noFill/>
                  </a:ln>
                  <a:solidFill>
                    <a:srgbClr val="000000"/>
                  </a:solidFill>
                  <a:effectLst/>
                  <a:uLnTx/>
                  <a:uFillTx/>
                  <a:latin typeface="Century Gothic" panose="020F0302020204030204"/>
                  <a:ea typeface="Rajdhani Semibold"/>
                  <a:cs typeface="Raleway"/>
                  <a:sym typeface="Rajdhani Semibold"/>
                </a:rPr>
                <a:t>JUILLET</a:t>
              </a:r>
            </a:p>
            <a:p>
              <a:pPr marL="0" marR="0" lvl="0" indent="0" algn="ctr" defTabSz="457200" rtl="0" eaLnBrk="1" fontAlgn="auto" latinLnBrk="0" hangingPunct="1">
                <a:lnSpc>
                  <a:spcPct val="90000"/>
                </a:lnSpc>
                <a:spcBef>
                  <a:spcPts val="0"/>
                </a:spcBef>
                <a:spcAft>
                  <a:spcPts val="0"/>
                </a:spcAft>
                <a:buClrTx/>
                <a:buSzTx/>
                <a:buFontTx/>
                <a:buNone/>
                <a:tabLst/>
                <a:defRPr sz="1800"/>
              </a:pPr>
              <a:r>
                <a:rPr kumimoji="0" lang="en-US" sz="900" b="1" i="0" u="none" strike="noStrike" kern="1200" cap="none" spc="0" normalizeH="0" baseline="0" noProof="0" dirty="0">
                  <a:ln>
                    <a:noFill/>
                  </a:ln>
                  <a:solidFill>
                    <a:srgbClr val="000000"/>
                  </a:solidFill>
                  <a:effectLst/>
                  <a:uLnTx/>
                  <a:uFillTx/>
                  <a:latin typeface="Century Gothic" panose="020F0302020204030204"/>
                  <a:ea typeface="Rajdhani Semibold"/>
                  <a:cs typeface="Raleway"/>
                  <a:sym typeface="Rajdhani Semibold"/>
                </a:rPr>
                <a:t>2023</a:t>
              </a:r>
              <a:endParaRPr kumimoji="0" sz="900" b="1" i="0" u="none" strike="noStrike" kern="1200" cap="none" spc="0" normalizeH="0" baseline="0" noProof="0" dirty="0">
                <a:ln>
                  <a:noFill/>
                </a:ln>
                <a:solidFill>
                  <a:srgbClr val="000000"/>
                </a:solidFill>
                <a:effectLst/>
                <a:uLnTx/>
                <a:uFillTx/>
                <a:latin typeface="Century Gothic" panose="020F0302020204030204"/>
                <a:ea typeface="Rajdhani Semibold"/>
                <a:cs typeface="Raleway"/>
                <a:sym typeface="Rajdhani Semibold"/>
              </a:endParaRPr>
            </a:p>
          </p:txBody>
        </p:sp>
      </p:grpSp>
      <p:sp>
        <p:nvSpPr>
          <p:cNvPr id="48" name="Textfeld 4"/>
          <p:cNvSpPr txBox="1"/>
          <p:nvPr/>
        </p:nvSpPr>
        <p:spPr>
          <a:xfrm>
            <a:off x="4483099" y="2787438"/>
            <a:ext cx="1186118" cy="58477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solidFill>
                    <a:srgbClr val="000000"/>
                  </a:solidFill>
                </a:ln>
                <a:noFill/>
                <a:effectLst/>
                <a:uLnTx/>
                <a:uFillTx/>
                <a:latin typeface="Century Gothic" panose="020F0302020204030204"/>
                <a:ea typeface="+mn-ea"/>
                <a:cs typeface="Tahoma"/>
              </a:rPr>
              <a:t>28</a:t>
            </a:r>
          </a:p>
        </p:txBody>
      </p:sp>
      <p:cxnSp>
        <p:nvCxnSpPr>
          <p:cNvPr id="35" name="Straight Connector 109"/>
          <p:cNvCxnSpPr>
            <a:cxnSpLocks/>
          </p:cNvCxnSpPr>
          <p:nvPr/>
        </p:nvCxnSpPr>
        <p:spPr>
          <a:xfrm>
            <a:off x="5888500" y="1657361"/>
            <a:ext cx="0" cy="2448409"/>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812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9" y="53638"/>
            <a:ext cx="8284203" cy="565909"/>
          </a:xfrm>
        </p:spPr>
        <p:txBody>
          <a:bodyPr/>
          <a:lstStyle/>
          <a:p>
            <a:r>
              <a:rPr lang="fr-FR" sz="1600" dirty="0">
                <a:solidFill>
                  <a:schemeClr val="accent1"/>
                </a:solidFill>
              </a:rPr>
              <a:t>Un potentiel de développement porté par l’habillement &amp; la tech</a:t>
            </a:r>
            <a:br>
              <a:rPr lang="fr-FR" sz="1600" dirty="0"/>
            </a:br>
            <a:r>
              <a:rPr lang="fr-FR" sz="1600" dirty="0"/>
              <a:t>En France, la majorité n’ont pas l’intention de changer leurs habitudes afin de privilégier l’achat de produits issus de l’économie circulaire, même si les foyers avec enfants pourraient y avoir recours plus souvent à l’avenir</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593042" y="4567362"/>
            <a:ext cx="8251700" cy="555921"/>
          </a:xfrm>
          <a:prstGeom prst="rect">
            <a:avLst/>
          </a:prstGeom>
        </p:spPr>
        <p:txBody>
          <a:bodyPr wrap="square">
            <a:spAutoFit/>
          </a:bodyPr>
          <a:lstStyle/>
          <a:p>
            <a:pPr defTabSz="685800">
              <a:lnSpc>
                <a:spcPct val="115000"/>
              </a:lnSpc>
              <a:defRPr/>
            </a:pPr>
            <a:r>
              <a:rPr lang="fr-FR" sz="900" i="1" dirty="0">
                <a:latin typeface="Century Gothic" panose="020F0302020204030204"/>
              </a:rPr>
              <a:t>Q7. Au cours des 12 prochains mois, à quelle fréquence pensez-vous que vous choisirez des produits issus de l’économie circulaire plutôt que des produits neufs pour chacune des catégories suivantes ? </a:t>
            </a:r>
          </a:p>
          <a:p>
            <a:pPr defTabSz="685800">
              <a:lnSpc>
                <a:spcPct val="115000"/>
              </a:lnSpc>
              <a:defRPr/>
            </a:pPr>
            <a:r>
              <a:rPr lang="fr-FR" sz="900" i="1" dirty="0">
                <a:solidFill>
                  <a:srgbClr val="FFFFFF">
                    <a:lumMod val="50000"/>
                  </a:srgbClr>
                </a:solidFill>
                <a:latin typeface="Century Gothic" panose="020F0302020204030204"/>
              </a:rPr>
              <a:t>Base : Ensemble (n=1005) – Une seule réponse possible par item </a:t>
            </a:r>
          </a:p>
        </p:txBody>
      </p:sp>
      <p:graphicFrame>
        <p:nvGraphicFramePr>
          <p:cNvPr id="5" name="Graphique 4">
            <a:extLst>
              <a:ext uri="{FF2B5EF4-FFF2-40B4-BE49-F238E27FC236}">
                <a16:creationId xmlns:a16="http://schemas.microsoft.com/office/drawing/2014/main" id="{CA02C0E8-1B37-A05E-8F98-6CDCEF7D4F40}"/>
              </a:ext>
            </a:extLst>
          </p:cNvPr>
          <p:cNvGraphicFramePr/>
          <p:nvPr/>
        </p:nvGraphicFramePr>
        <p:xfrm>
          <a:off x="129872" y="1178970"/>
          <a:ext cx="6840000" cy="3465659"/>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a:extLst>
              <a:ext uri="{FF2B5EF4-FFF2-40B4-BE49-F238E27FC236}">
                <a16:creationId xmlns:a16="http://schemas.microsoft.com/office/drawing/2014/main" id="{4BAFF928-278E-7399-3160-6DB988E29317}"/>
              </a:ext>
            </a:extLst>
          </p:cNvPr>
          <p:cNvSpPr txBox="1"/>
          <p:nvPr/>
        </p:nvSpPr>
        <p:spPr>
          <a:xfrm>
            <a:off x="6758441" y="743234"/>
            <a:ext cx="1051594" cy="492443"/>
          </a:xfrm>
          <a:prstGeom prst="rect">
            <a:avLst/>
          </a:prstGeom>
          <a:noFill/>
        </p:spPr>
        <p:txBody>
          <a:bodyPr wrap="square">
            <a:spAutoFit/>
          </a:bodyPr>
          <a:lstStyle/>
          <a:p>
            <a:pPr algn="ctr"/>
            <a:r>
              <a:rPr lang="fr-FR" sz="1300" b="1" dirty="0">
                <a:solidFill>
                  <a:schemeClr val="accent1"/>
                </a:solidFill>
              </a:rPr>
              <a:t>ST Plus souvent </a:t>
            </a:r>
          </a:p>
        </p:txBody>
      </p:sp>
      <p:sp>
        <p:nvSpPr>
          <p:cNvPr id="8" name="ZoneTexte 7">
            <a:extLst>
              <a:ext uri="{FF2B5EF4-FFF2-40B4-BE49-F238E27FC236}">
                <a16:creationId xmlns:a16="http://schemas.microsoft.com/office/drawing/2014/main" id="{88EA32D8-FAAA-D1FB-F895-79BDF5959117}"/>
              </a:ext>
            </a:extLst>
          </p:cNvPr>
          <p:cNvSpPr txBox="1"/>
          <p:nvPr/>
        </p:nvSpPr>
        <p:spPr>
          <a:xfrm>
            <a:off x="8243713" y="758503"/>
            <a:ext cx="867196" cy="492443"/>
          </a:xfrm>
          <a:prstGeom prst="rect">
            <a:avLst/>
          </a:prstGeom>
          <a:noFill/>
        </p:spPr>
        <p:txBody>
          <a:bodyPr wrap="square">
            <a:spAutoFit/>
          </a:bodyPr>
          <a:lstStyle/>
          <a:p>
            <a:pPr algn="ctr"/>
            <a:r>
              <a:rPr lang="fr-FR" sz="1300" b="1" dirty="0">
                <a:solidFill>
                  <a:schemeClr val="accent4"/>
                </a:solidFill>
              </a:rPr>
              <a:t>ST Moins souvent</a:t>
            </a:r>
          </a:p>
        </p:txBody>
      </p:sp>
      <p:sp>
        <p:nvSpPr>
          <p:cNvPr id="9" name="ZoneTexte 8">
            <a:extLst>
              <a:ext uri="{FF2B5EF4-FFF2-40B4-BE49-F238E27FC236}">
                <a16:creationId xmlns:a16="http://schemas.microsoft.com/office/drawing/2014/main" id="{F7B49B4B-02D2-71EC-0D46-D6B2B333B1E2}"/>
              </a:ext>
            </a:extLst>
          </p:cNvPr>
          <p:cNvSpPr txBox="1"/>
          <p:nvPr/>
        </p:nvSpPr>
        <p:spPr>
          <a:xfrm>
            <a:off x="6929983" y="2536761"/>
            <a:ext cx="708511" cy="276999"/>
          </a:xfrm>
          <a:prstGeom prst="rect">
            <a:avLst/>
          </a:prstGeom>
          <a:noFill/>
        </p:spPr>
        <p:txBody>
          <a:bodyPr wrap="square" rtlCol="0">
            <a:spAutoFit/>
          </a:bodyPr>
          <a:lstStyle/>
          <a:p>
            <a:pPr algn="ctr"/>
            <a:r>
              <a:rPr lang="fr-FR" sz="1200" b="1" dirty="0">
                <a:solidFill>
                  <a:schemeClr val="accent1"/>
                </a:solidFill>
              </a:rPr>
              <a:t>34%</a:t>
            </a:r>
          </a:p>
        </p:txBody>
      </p:sp>
      <p:sp>
        <p:nvSpPr>
          <p:cNvPr id="11" name="ZoneTexte 10">
            <a:extLst>
              <a:ext uri="{FF2B5EF4-FFF2-40B4-BE49-F238E27FC236}">
                <a16:creationId xmlns:a16="http://schemas.microsoft.com/office/drawing/2014/main" id="{26780767-FE77-81E9-45C3-0178806A7C96}"/>
              </a:ext>
            </a:extLst>
          </p:cNvPr>
          <p:cNvSpPr txBox="1"/>
          <p:nvPr/>
        </p:nvSpPr>
        <p:spPr>
          <a:xfrm>
            <a:off x="7006653" y="2217948"/>
            <a:ext cx="555171" cy="276999"/>
          </a:xfrm>
          <a:prstGeom prst="rect">
            <a:avLst/>
          </a:prstGeom>
          <a:noFill/>
        </p:spPr>
        <p:txBody>
          <a:bodyPr wrap="square">
            <a:spAutoFit/>
          </a:bodyPr>
          <a:lstStyle/>
          <a:p>
            <a:pPr algn="ctr"/>
            <a:r>
              <a:rPr lang="fr-FR" sz="1200" b="1" dirty="0">
                <a:solidFill>
                  <a:schemeClr val="accent1"/>
                </a:solidFill>
              </a:rPr>
              <a:t>34%</a:t>
            </a:r>
          </a:p>
        </p:txBody>
      </p:sp>
      <p:sp>
        <p:nvSpPr>
          <p:cNvPr id="13" name="ZoneTexte 12">
            <a:extLst>
              <a:ext uri="{FF2B5EF4-FFF2-40B4-BE49-F238E27FC236}">
                <a16:creationId xmlns:a16="http://schemas.microsoft.com/office/drawing/2014/main" id="{6BEC2BE2-56B1-7B28-0BC1-A05F5A94D92C}"/>
              </a:ext>
            </a:extLst>
          </p:cNvPr>
          <p:cNvSpPr txBox="1"/>
          <p:nvPr/>
        </p:nvSpPr>
        <p:spPr>
          <a:xfrm>
            <a:off x="7010728" y="1580322"/>
            <a:ext cx="547021" cy="276999"/>
          </a:xfrm>
          <a:prstGeom prst="rect">
            <a:avLst/>
          </a:prstGeom>
          <a:noFill/>
        </p:spPr>
        <p:txBody>
          <a:bodyPr wrap="square">
            <a:spAutoFit/>
          </a:bodyPr>
          <a:lstStyle/>
          <a:p>
            <a:pPr algn="ctr"/>
            <a:r>
              <a:rPr lang="fr-FR" sz="1200" b="1" dirty="0">
                <a:solidFill>
                  <a:schemeClr val="accent1"/>
                </a:solidFill>
              </a:rPr>
              <a:t>36%</a:t>
            </a:r>
          </a:p>
        </p:txBody>
      </p:sp>
      <p:sp>
        <p:nvSpPr>
          <p:cNvPr id="17" name="ZoneTexte 16">
            <a:extLst>
              <a:ext uri="{FF2B5EF4-FFF2-40B4-BE49-F238E27FC236}">
                <a16:creationId xmlns:a16="http://schemas.microsoft.com/office/drawing/2014/main" id="{E1211750-C3FF-A745-5E9E-05F20DF7DD66}"/>
              </a:ext>
            </a:extLst>
          </p:cNvPr>
          <p:cNvSpPr txBox="1"/>
          <p:nvPr/>
        </p:nvSpPr>
        <p:spPr>
          <a:xfrm>
            <a:off x="7014817" y="1261509"/>
            <a:ext cx="538843" cy="276999"/>
          </a:xfrm>
          <a:prstGeom prst="rect">
            <a:avLst/>
          </a:prstGeom>
          <a:noFill/>
        </p:spPr>
        <p:txBody>
          <a:bodyPr wrap="square">
            <a:spAutoFit/>
          </a:bodyPr>
          <a:lstStyle/>
          <a:p>
            <a:pPr algn="ctr"/>
            <a:r>
              <a:rPr lang="fr-FR" sz="1200" b="1" dirty="0">
                <a:solidFill>
                  <a:schemeClr val="accent1"/>
                </a:solidFill>
              </a:rPr>
              <a:t>38%</a:t>
            </a:r>
          </a:p>
        </p:txBody>
      </p:sp>
      <p:sp>
        <p:nvSpPr>
          <p:cNvPr id="19" name="ZoneTexte 18">
            <a:extLst>
              <a:ext uri="{FF2B5EF4-FFF2-40B4-BE49-F238E27FC236}">
                <a16:creationId xmlns:a16="http://schemas.microsoft.com/office/drawing/2014/main" id="{E0A5DB47-DB5C-5BD6-EC5C-3C607E5E18F1}"/>
              </a:ext>
            </a:extLst>
          </p:cNvPr>
          <p:cNvSpPr txBox="1"/>
          <p:nvPr/>
        </p:nvSpPr>
        <p:spPr>
          <a:xfrm>
            <a:off x="7010735" y="3812011"/>
            <a:ext cx="547007" cy="276999"/>
          </a:xfrm>
          <a:prstGeom prst="rect">
            <a:avLst/>
          </a:prstGeom>
          <a:noFill/>
        </p:spPr>
        <p:txBody>
          <a:bodyPr wrap="square">
            <a:spAutoFit/>
          </a:bodyPr>
          <a:lstStyle/>
          <a:p>
            <a:pPr algn="ctr"/>
            <a:r>
              <a:rPr lang="fr-FR" sz="1200" b="1" dirty="0">
                <a:solidFill>
                  <a:schemeClr val="accent1"/>
                </a:solidFill>
              </a:rPr>
              <a:t>23%</a:t>
            </a:r>
          </a:p>
        </p:txBody>
      </p:sp>
      <p:sp>
        <p:nvSpPr>
          <p:cNvPr id="21" name="ZoneTexte 20">
            <a:extLst>
              <a:ext uri="{FF2B5EF4-FFF2-40B4-BE49-F238E27FC236}">
                <a16:creationId xmlns:a16="http://schemas.microsoft.com/office/drawing/2014/main" id="{FBF4171D-A213-E908-68B4-D52FC6BB84BD}"/>
              </a:ext>
            </a:extLst>
          </p:cNvPr>
          <p:cNvSpPr txBox="1"/>
          <p:nvPr/>
        </p:nvSpPr>
        <p:spPr>
          <a:xfrm>
            <a:off x="7027063" y="3493200"/>
            <a:ext cx="514350" cy="276999"/>
          </a:xfrm>
          <a:prstGeom prst="rect">
            <a:avLst/>
          </a:prstGeom>
          <a:noFill/>
        </p:spPr>
        <p:txBody>
          <a:bodyPr wrap="square">
            <a:spAutoFit/>
          </a:bodyPr>
          <a:lstStyle/>
          <a:p>
            <a:pPr algn="ctr"/>
            <a:r>
              <a:rPr lang="fr-FR" sz="1200" b="1" dirty="0">
                <a:solidFill>
                  <a:schemeClr val="accent1"/>
                </a:solidFill>
              </a:rPr>
              <a:t>28%</a:t>
            </a:r>
          </a:p>
        </p:txBody>
      </p:sp>
      <p:sp>
        <p:nvSpPr>
          <p:cNvPr id="23" name="ZoneTexte 22">
            <a:extLst>
              <a:ext uri="{FF2B5EF4-FFF2-40B4-BE49-F238E27FC236}">
                <a16:creationId xmlns:a16="http://schemas.microsoft.com/office/drawing/2014/main" id="{07BC4996-7AD3-A9E7-5FE6-57A2C8AAA7A7}"/>
              </a:ext>
            </a:extLst>
          </p:cNvPr>
          <p:cNvSpPr txBox="1"/>
          <p:nvPr/>
        </p:nvSpPr>
        <p:spPr>
          <a:xfrm>
            <a:off x="7027063" y="1899135"/>
            <a:ext cx="514350" cy="276999"/>
          </a:xfrm>
          <a:prstGeom prst="rect">
            <a:avLst/>
          </a:prstGeom>
          <a:noFill/>
        </p:spPr>
        <p:txBody>
          <a:bodyPr wrap="square">
            <a:spAutoFit/>
          </a:bodyPr>
          <a:lstStyle/>
          <a:p>
            <a:pPr algn="ctr"/>
            <a:r>
              <a:rPr lang="fr-FR" sz="1200" b="1" dirty="0">
                <a:solidFill>
                  <a:schemeClr val="accent1"/>
                </a:solidFill>
              </a:rPr>
              <a:t>35%</a:t>
            </a:r>
          </a:p>
        </p:txBody>
      </p:sp>
      <p:sp>
        <p:nvSpPr>
          <p:cNvPr id="25" name="ZoneTexte 24">
            <a:extLst>
              <a:ext uri="{FF2B5EF4-FFF2-40B4-BE49-F238E27FC236}">
                <a16:creationId xmlns:a16="http://schemas.microsoft.com/office/drawing/2014/main" id="{526DE0B1-0B64-AD73-D14C-DDC2961C8340}"/>
              </a:ext>
            </a:extLst>
          </p:cNvPr>
          <p:cNvSpPr txBox="1"/>
          <p:nvPr/>
        </p:nvSpPr>
        <p:spPr>
          <a:xfrm>
            <a:off x="7018899" y="2855574"/>
            <a:ext cx="530679" cy="276999"/>
          </a:xfrm>
          <a:prstGeom prst="rect">
            <a:avLst/>
          </a:prstGeom>
          <a:noFill/>
        </p:spPr>
        <p:txBody>
          <a:bodyPr wrap="square">
            <a:spAutoFit/>
          </a:bodyPr>
          <a:lstStyle/>
          <a:p>
            <a:pPr algn="ctr"/>
            <a:r>
              <a:rPr lang="fr-FR" sz="1200" b="1" dirty="0">
                <a:solidFill>
                  <a:schemeClr val="accent1"/>
                </a:solidFill>
              </a:rPr>
              <a:t>31%</a:t>
            </a:r>
          </a:p>
        </p:txBody>
      </p:sp>
      <p:sp>
        <p:nvSpPr>
          <p:cNvPr id="27" name="ZoneTexte 26">
            <a:extLst>
              <a:ext uri="{FF2B5EF4-FFF2-40B4-BE49-F238E27FC236}">
                <a16:creationId xmlns:a16="http://schemas.microsoft.com/office/drawing/2014/main" id="{2480CAE4-E253-8680-42BA-5EF7A9331B2F}"/>
              </a:ext>
            </a:extLst>
          </p:cNvPr>
          <p:cNvSpPr txBox="1"/>
          <p:nvPr/>
        </p:nvSpPr>
        <p:spPr>
          <a:xfrm>
            <a:off x="6978078" y="3174387"/>
            <a:ext cx="612321" cy="276999"/>
          </a:xfrm>
          <a:prstGeom prst="rect">
            <a:avLst/>
          </a:prstGeom>
          <a:noFill/>
        </p:spPr>
        <p:txBody>
          <a:bodyPr wrap="square">
            <a:spAutoFit/>
          </a:bodyPr>
          <a:lstStyle/>
          <a:p>
            <a:pPr algn="ctr"/>
            <a:r>
              <a:rPr lang="fr-FR" sz="1200" b="1" dirty="0">
                <a:solidFill>
                  <a:schemeClr val="accent1"/>
                </a:solidFill>
              </a:rPr>
              <a:t>31%</a:t>
            </a:r>
          </a:p>
        </p:txBody>
      </p:sp>
      <p:sp>
        <p:nvSpPr>
          <p:cNvPr id="29" name="ZoneTexte 28">
            <a:extLst>
              <a:ext uri="{FF2B5EF4-FFF2-40B4-BE49-F238E27FC236}">
                <a16:creationId xmlns:a16="http://schemas.microsoft.com/office/drawing/2014/main" id="{F5984402-7D7A-65E9-9A07-BBEEF461861D}"/>
              </a:ext>
            </a:extLst>
          </p:cNvPr>
          <p:cNvSpPr txBox="1"/>
          <p:nvPr/>
        </p:nvSpPr>
        <p:spPr>
          <a:xfrm>
            <a:off x="8403808" y="1261509"/>
            <a:ext cx="547007" cy="276999"/>
          </a:xfrm>
          <a:prstGeom prst="rect">
            <a:avLst/>
          </a:prstGeom>
          <a:noFill/>
        </p:spPr>
        <p:txBody>
          <a:bodyPr wrap="square">
            <a:spAutoFit/>
          </a:bodyPr>
          <a:lstStyle/>
          <a:p>
            <a:pPr algn="ctr"/>
            <a:r>
              <a:rPr lang="fr-FR" sz="1200" b="1" dirty="0">
                <a:solidFill>
                  <a:schemeClr val="accent4"/>
                </a:solidFill>
              </a:rPr>
              <a:t>10%</a:t>
            </a:r>
          </a:p>
        </p:txBody>
      </p:sp>
      <p:sp>
        <p:nvSpPr>
          <p:cNvPr id="31" name="ZoneTexte 30">
            <a:extLst>
              <a:ext uri="{FF2B5EF4-FFF2-40B4-BE49-F238E27FC236}">
                <a16:creationId xmlns:a16="http://schemas.microsoft.com/office/drawing/2014/main" id="{B49038DD-FB38-A794-280F-7B7424274753}"/>
              </a:ext>
            </a:extLst>
          </p:cNvPr>
          <p:cNvSpPr txBox="1"/>
          <p:nvPr/>
        </p:nvSpPr>
        <p:spPr>
          <a:xfrm>
            <a:off x="8420136" y="1580322"/>
            <a:ext cx="514350" cy="276999"/>
          </a:xfrm>
          <a:prstGeom prst="rect">
            <a:avLst/>
          </a:prstGeom>
          <a:noFill/>
        </p:spPr>
        <p:txBody>
          <a:bodyPr wrap="square">
            <a:spAutoFit/>
          </a:bodyPr>
          <a:lstStyle/>
          <a:p>
            <a:pPr algn="ctr"/>
            <a:r>
              <a:rPr lang="fr-FR" sz="1200" b="1" dirty="0">
                <a:solidFill>
                  <a:schemeClr val="accent4"/>
                </a:solidFill>
              </a:rPr>
              <a:t>10%</a:t>
            </a:r>
          </a:p>
        </p:txBody>
      </p:sp>
      <p:sp>
        <p:nvSpPr>
          <p:cNvPr id="33" name="ZoneTexte 32">
            <a:extLst>
              <a:ext uri="{FF2B5EF4-FFF2-40B4-BE49-F238E27FC236}">
                <a16:creationId xmlns:a16="http://schemas.microsoft.com/office/drawing/2014/main" id="{AADAF4B1-4BCC-9AEE-B7AE-4668BDAB60F4}"/>
              </a:ext>
            </a:extLst>
          </p:cNvPr>
          <p:cNvSpPr txBox="1"/>
          <p:nvPr/>
        </p:nvSpPr>
        <p:spPr>
          <a:xfrm>
            <a:off x="8383397" y="1899135"/>
            <a:ext cx="587829" cy="276999"/>
          </a:xfrm>
          <a:prstGeom prst="rect">
            <a:avLst/>
          </a:prstGeom>
          <a:noFill/>
        </p:spPr>
        <p:txBody>
          <a:bodyPr wrap="square">
            <a:spAutoFit/>
          </a:bodyPr>
          <a:lstStyle/>
          <a:p>
            <a:pPr algn="ctr"/>
            <a:r>
              <a:rPr lang="fr-FR" sz="1200" b="1" dirty="0">
                <a:solidFill>
                  <a:schemeClr val="accent4"/>
                </a:solidFill>
              </a:rPr>
              <a:t>10%</a:t>
            </a:r>
          </a:p>
        </p:txBody>
      </p:sp>
      <p:sp>
        <p:nvSpPr>
          <p:cNvPr id="35" name="ZoneTexte 34">
            <a:extLst>
              <a:ext uri="{FF2B5EF4-FFF2-40B4-BE49-F238E27FC236}">
                <a16:creationId xmlns:a16="http://schemas.microsoft.com/office/drawing/2014/main" id="{722A454A-9E09-0B88-11CE-40E2466F0853}"/>
              </a:ext>
            </a:extLst>
          </p:cNvPr>
          <p:cNvSpPr txBox="1"/>
          <p:nvPr/>
        </p:nvSpPr>
        <p:spPr>
          <a:xfrm>
            <a:off x="8399726" y="2217948"/>
            <a:ext cx="555171" cy="276999"/>
          </a:xfrm>
          <a:prstGeom prst="rect">
            <a:avLst/>
          </a:prstGeom>
          <a:noFill/>
        </p:spPr>
        <p:txBody>
          <a:bodyPr wrap="square">
            <a:spAutoFit/>
          </a:bodyPr>
          <a:lstStyle/>
          <a:p>
            <a:pPr algn="ctr"/>
            <a:r>
              <a:rPr lang="fr-FR" sz="1200" b="1" dirty="0">
                <a:solidFill>
                  <a:schemeClr val="accent4"/>
                </a:solidFill>
              </a:rPr>
              <a:t>11%</a:t>
            </a:r>
          </a:p>
        </p:txBody>
      </p:sp>
      <p:sp>
        <p:nvSpPr>
          <p:cNvPr id="37" name="ZoneTexte 36">
            <a:extLst>
              <a:ext uri="{FF2B5EF4-FFF2-40B4-BE49-F238E27FC236}">
                <a16:creationId xmlns:a16="http://schemas.microsoft.com/office/drawing/2014/main" id="{9D5FE4E1-1351-1622-BDA3-DF2CF642737F}"/>
              </a:ext>
            </a:extLst>
          </p:cNvPr>
          <p:cNvSpPr txBox="1"/>
          <p:nvPr/>
        </p:nvSpPr>
        <p:spPr>
          <a:xfrm>
            <a:off x="8395643" y="2536761"/>
            <a:ext cx="563336" cy="276999"/>
          </a:xfrm>
          <a:prstGeom prst="rect">
            <a:avLst/>
          </a:prstGeom>
          <a:noFill/>
        </p:spPr>
        <p:txBody>
          <a:bodyPr wrap="square">
            <a:spAutoFit/>
          </a:bodyPr>
          <a:lstStyle/>
          <a:p>
            <a:pPr algn="ctr"/>
            <a:r>
              <a:rPr lang="fr-FR" sz="1200" b="1" dirty="0">
                <a:solidFill>
                  <a:schemeClr val="accent4"/>
                </a:solidFill>
              </a:rPr>
              <a:t>11%</a:t>
            </a:r>
          </a:p>
        </p:txBody>
      </p:sp>
      <p:sp>
        <p:nvSpPr>
          <p:cNvPr id="39" name="ZoneTexte 38">
            <a:extLst>
              <a:ext uri="{FF2B5EF4-FFF2-40B4-BE49-F238E27FC236}">
                <a16:creationId xmlns:a16="http://schemas.microsoft.com/office/drawing/2014/main" id="{602B0838-0E0E-84B0-7A21-33B8A40DFE23}"/>
              </a:ext>
            </a:extLst>
          </p:cNvPr>
          <p:cNvSpPr txBox="1"/>
          <p:nvPr/>
        </p:nvSpPr>
        <p:spPr>
          <a:xfrm>
            <a:off x="8411972" y="2855574"/>
            <a:ext cx="530679" cy="276999"/>
          </a:xfrm>
          <a:prstGeom prst="rect">
            <a:avLst/>
          </a:prstGeom>
          <a:noFill/>
        </p:spPr>
        <p:txBody>
          <a:bodyPr wrap="square">
            <a:spAutoFit/>
          </a:bodyPr>
          <a:lstStyle/>
          <a:p>
            <a:pPr algn="ctr"/>
            <a:r>
              <a:rPr lang="fr-FR" sz="1200" b="1" dirty="0">
                <a:solidFill>
                  <a:schemeClr val="accent4"/>
                </a:solidFill>
              </a:rPr>
              <a:t>9%</a:t>
            </a:r>
          </a:p>
        </p:txBody>
      </p:sp>
      <p:sp>
        <p:nvSpPr>
          <p:cNvPr id="41" name="ZoneTexte 40">
            <a:extLst>
              <a:ext uri="{FF2B5EF4-FFF2-40B4-BE49-F238E27FC236}">
                <a16:creationId xmlns:a16="http://schemas.microsoft.com/office/drawing/2014/main" id="{B3698B37-74E3-B479-560D-9CD5F272E98C}"/>
              </a:ext>
            </a:extLst>
          </p:cNvPr>
          <p:cNvSpPr txBox="1"/>
          <p:nvPr/>
        </p:nvSpPr>
        <p:spPr>
          <a:xfrm>
            <a:off x="8428301" y="3174387"/>
            <a:ext cx="498021" cy="276999"/>
          </a:xfrm>
          <a:prstGeom prst="rect">
            <a:avLst/>
          </a:prstGeom>
          <a:noFill/>
        </p:spPr>
        <p:txBody>
          <a:bodyPr wrap="square">
            <a:spAutoFit/>
          </a:bodyPr>
          <a:lstStyle/>
          <a:p>
            <a:pPr algn="ctr"/>
            <a:r>
              <a:rPr lang="fr-FR" sz="1200" b="1" dirty="0">
                <a:solidFill>
                  <a:schemeClr val="accent4"/>
                </a:solidFill>
              </a:rPr>
              <a:t>11%</a:t>
            </a:r>
          </a:p>
        </p:txBody>
      </p:sp>
      <p:sp>
        <p:nvSpPr>
          <p:cNvPr id="43" name="ZoneTexte 42">
            <a:extLst>
              <a:ext uri="{FF2B5EF4-FFF2-40B4-BE49-F238E27FC236}">
                <a16:creationId xmlns:a16="http://schemas.microsoft.com/office/drawing/2014/main" id="{C8E1E191-C444-F6DC-5D1C-4941E5FC4AD6}"/>
              </a:ext>
            </a:extLst>
          </p:cNvPr>
          <p:cNvSpPr txBox="1"/>
          <p:nvPr/>
        </p:nvSpPr>
        <p:spPr>
          <a:xfrm>
            <a:off x="8375233" y="3493200"/>
            <a:ext cx="604157" cy="276999"/>
          </a:xfrm>
          <a:prstGeom prst="rect">
            <a:avLst/>
          </a:prstGeom>
          <a:noFill/>
        </p:spPr>
        <p:txBody>
          <a:bodyPr wrap="square">
            <a:spAutoFit/>
          </a:bodyPr>
          <a:lstStyle/>
          <a:p>
            <a:pPr algn="ctr"/>
            <a:r>
              <a:rPr lang="fr-FR" sz="1200" b="1" dirty="0">
                <a:solidFill>
                  <a:schemeClr val="accent4"/>
                </a:solidFill>
              </a:rPr>
              <a:t>10%</a:t>
            </a:r>
          </a:p>
        </p:txBody>
      </p:sp>
      <p:sp>
        <p:nvSpPr>
          <p:cNvPr id="45" name="ZoneTexte 44">
            <a:extLst>
              <a:ext uri="{FF2B5EF4-FFF2-40B4-BE49-F238E27FC236}">
                <a16:creationId xmlns:a16="http://schemas.microsoft.com/office/drawing/2014/main" id="{F2112B74-8D31-D753-218F-1442E80A884A}"/>
              </a:ext>
            </a:extLst>
          </p:cNvPr>
          <p:cNvSpPr txBox="1"/>
          <p:nvPr/>
        </p:nvSpPr>
        <p:spPr>
          <a:xfrm>
            <a:off x="8391561" y="3812011"/>
            <a:ext cx="571500" cy="276999"/>
          </a:xfrm>
          <a:prstGeom prst="rect">
            <a:avLst/>
          </a:prstGeom>
          <a:noFill/>
        </p:spPr>
        <p:txBody>
          <a:bodyPr wrap="square">
            <a:spAutoFit/>
          </a:bodyPr>
          <a:lstStyle/>
          <a:p>
            <a:pPr algn="ctr"/>
            <a:r>
              <a:rPr lang="fr-FR" sz="1200" b="1" dirty="0">
                <a:solidFill>
                  <a:schemeClr val="accent4"/>
                </a:solidFill>
              </a:rPr>
              <a:t>10%</a:t>
            </a:r>
          </a:p>
        </p:txBody>
      </p:sp>
      <p:pic>
        <p:nvPicPr>
          <p:cNvPr id="2" name="Picture 2" descr="Drapeau">
            <a:extLst>
              <a:ext uri="{FF2B5EF4-FFF2-40B4-BE49-F238E27FC236}">
                <a16:creationId xmlns:a16="http://schemas.microsoft.com/office/drawing/2014/main" id="{ED7EDFA3-16B3-382E-D4AE-31848F97A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16C1294-5BA7-A082-B073-ED0C2CF58CCF}"/>
              </a:ext>
            </a:extLst>
          </p:cNvPr>
          <p:cNvSpPr txBox="1"/>
          <p:nvPr/>
        </p:nvSpPr>
        <p:spPr>
          <a:xfrm>
            <a:off x="7428903" y="821181"/>
            <a:ext cx="1051594" cy="461665"/>
          </a:xfrm>
          <a:prstGeom prst="rect">
            <a:avLst/>
          </a:prstGeom>
          <a:noFill/>
        </p:spPr>
        <p:txBody>
          <a:bodyPr wrap="square">
            <a:spAutoFit/>
          </a:bodyPr>
          <a:lstStyle/>
          <a:p>
            <a:pPr algn="ctr"/>
            <a:r>
              <a:rPr lang="fr-FR" sz="800" b="1" dirty="0">
                <a:solidFill>
                  <a:schemeClr val="accent6"/>
                </a:solidFill>
              </a:rPr>
              <a:t>Foyer</a:t>
            </a:r>
          </a:p>
          <a:p>
            <a:pPr algn="ctr"/>
            <a:r>
              <a:rPr lang="fr-FR" sz="800" b="1" dirty="0">
                <a:solidFill>
                  <a:schemeClr val="accent6"/>
                </a:solidFill>
              </a:rPr>
              <a:t>avec</a:t>
            </a:r>
          </a:p>
          <a:p>
            <a:pPr algn="ctr"/>
            <a:r>
              <a:rPr lang="fr-FR" sz="800" b="1" dirty="0">
                <a:solidFill>
                  <a:schemeClr val="accent6"/>
                </a:solidFill>
              </a:rPr>
              <a:t>enfants</a:t>
            </a:r>
          </a:p>
        </p:txBody>
      </p:sp>
      <p:sp>
        <p:nvSpPr>
          <p:cNvPr id="12" name="ZoneTexte 11">
            <a:extLst>
              <a:ext uri="{FF2B5EF4-FFF2-40B4-BE49-F238E27FC236}">
                <a16:creationId xmlns:a16="http://schemas.microsoft.com/office/drawing/2014/main" id="{67D74010-C7B0-6D05-75B3-C9ACD2EF24C4}"/>
              </a:ext>
            </a:extLst>
          </p:cNvPr>
          <p:cNvSpPr txBox="1"/>
          <p:nvPr/>
        </p:nvSpPr>
        <p:spPr>
          <a:xfrm>
            <a:off x="7600445" y="1291987"/>
            <a:ext cx="708511" cy="230832"/>
          </a:xfrm>
          <a:prstGeom prst="rect">
            <a:avLst/>
          </a:prstGeom>
          <a:noFill/>
        </p:spPr>
        <p:txBody>
          <a:bodyPr wrap="square" rtlCol="0">
            <a:spAutoFit/>
          </a:bodyPr>
          <a:lstStyle/>
          <a:p>
            <a:pPr algn="ctr"/>
            <a:r>
              <a:rPr lang="fr-FR" sz="900" b="1" dirty="0">
                <a:solidFill>
                  <a:schemeClr val="accent6"/>
                </a:solidFill>
              </a:rPr>
              <a:t>46%</a:t>
            </a:r>
          </a:p>
        </p:txBody>
      </p:sp>
      <p:sp>
        <p:nvSpPr>
          <p:cNvPr id="15" name="ZoneTexte 14">
            <a:extLst>
              <a:ext uri="{FF2B5EF4-FFF2-40B4-BE49-F238E27FC236}">
                <a16:creationId xmlns:a16="http://schemas.microsoft.com/office/drawing/2014/main" id="{A442B7AF-24AA-ADAC-D6F9-3EC7ED3F9675}"/>
              </a:ext>
            </a:extLst>
          </p:cNvPr>
          <p:cNvSpPr txBox="1"/>
          <p:nvPr/>
        </p:nvSpPr>
        <p:spPr>
          <a:xfrm>
            <a:off x="7677115" y="1608417"/>
            <a:ext cx="555171" cy="230832"/>
          </a:xfrm>
          <a:prstGeom prst="rect">
            <a:avLst/>
          </a:prstGeom>
          <a:noFill/>
        </p:spPr>
        <p:txBody>
          <a:bodyPr wrap="square">
            <a:spAutoFit/>
          </a:bodyPr>
          <a:lstStyle/>
          <a:p>
            <a:pPr algn="ctr"/>
            <a:r>
              <a:rPr lang="fr-FR" sz="900" b="1" dirty="0">
                <a:solidFill>
                  <a:schemeClr val="accent6"/>
                </a:solidFill>
              </a:rPr>
              <a:t>45%</a:t>
            </a:r>
          </a:p>
        </p:txBody>
      </p:sp>
      <p:sp>
        <p:nvSpPr>
          <p:cNvPr id="18" name="ZoneTexte 17">
            <a:extLst>
              <a:ext uri="{FF2B5EF4-FFF2-40B4-BE49-F238E27FC236}">
                <a16:creationId xmlns:a16="http://schemas.microsoft.com/office/drawing/2014/main" id="{58E8A264-CE5C-1550-A02A-D142963DE605}"/>
              </a:ext>
            </a:extLst>
          </p:cNvPr>
          <p:cNvSpPr txBox="1"/>
          <p:nvPr/>
        </p:nvSpPr>
        <p:spPr>
          <a:xfrm>
            <a:off x="7681190" y="1924847"/>
            <a:ext cx="547021" cy="230832"/>
          </a:xfrm>
          <a:prstGeom prst="rect">
            <a:avLst/>
          </a:prstGeom>
          <a:noFill/>
        </p:spPr>
        <p:txBody>
          <a:bodyPr wrap="square">
            <a:spAutoFit/>
          </a:bodyPr>
          <a:lstStyle/>
          <a:p>
            <a:pPr algn="ctr"/>
            <a:r>
              <a:rPr lang="fr-FR" sz="900" b="1" dirty="0">
                <a:solidFill>
                  <a:schemeClr val="accent6"/>
                </a:solidFill>
              </a:rPr>
              <a:t>44%</a:t>
            </a:r>
          </a:p>
        </p:txBody>
      </p:sp>
      <p:sp>
        <p:nvSpPr>
          <p:cNvPr id="22" name="ZoneTexte 21">
            <a:extLst>
              <a:ext uri="{FF2B5EF4-FFF2-40B4-BE49-F238E27FC236}">
                <a16:creationId xmlns:a16="http://schemas.microsoft.com/office/drawing/2014/main" id="{13DE7CE7-17B6-4E95-4489-B32C4DBC29E0}"/>
              </a:ext>
            </a:extLst>
          </p:cNvPr>
          <p:cNvSpPr txBox="1"/>
          <p:nvPr/>
        </p:nvSpPr>
        <p:spPr>
          <a:xfrm>
            <a:off x="7685279" y="2241277"/>
            <a:ext cx="538843" cy="230832"/>
          </a:xfrm>
          <a:prstGeom prst="rect">
            <a:avLst/>
          </a:prstGeom>
          <a:noFill/>
        </p:spPr>
        <p:txBody>
          <a:bodyPr wrap="square">
            <a:spAutoFit/>
          </a:bodyPr>
          <a:lstStyle/>
          <a:p>
            <a:pPr algn="ctr"/>
            <a:r>
              <a:rPr lang="fr-FR" sz="900" b="1" dirty="0">
                <a:solidFill>
                  <a:schemeClr val="accent6"/>
                </a:solidFill>
              </a:rPr>
              <a:t>42%</a:t>
            </a:r>
          </a:p>
        </p:txBody>
      </p:sp>
      <p:sp>
        <p:nvSpPr>
          <p:cNvPr id="26" name="ZoneTexte 25">
            <a:extLst>
              <a:ext uri="{FF2B5EF4-FFF2-40B4-BE49-F238E27FC236}">
                <a16:creationId xmlns:a16="http://schemas.microsoft.com/office/drawing/2014/main" id="{F25EA713-387C-3B59-2FB7-7DDA90AD70D9}"/>
              </a:ext>
            </a:extLst>
          </p:cNvPr>
          <p:cNvSpPr txBox="1"/>
          <p:nvPr/>
        </p:nvSpPr>
        <p:spPr>
          <a:xfrm>
            <a:off x="7681197" y="2572503"/>
            <a:ext cx="547007" cy="230832"/>
          </a:xfrm>
          <a:prstGeom prst="rect">
            <a:avLst/>
          </a:prstGeom>
          <a:noFill/>
        </p:spPr>
        <p:txBody>
          <a:bodyPr wrap="square">
            <a:spAutoFit/>
          </a:bodyPr>
          <a:lstStyle/>
          <a:p>
            <a:pPr algn="ctr"/>
            <a:r>
              <a:rPr lang="fr-FR" sz="900" b="1" dirty="0">
                <a:solidFill>
                  <a:schemeClr val="accent6"/>
                </a:solidFill>
              </a:rPr>
              <a:t>42%</a:t>
            </a:r>
          </a:p>
        </p:txBody>
      </p:sp>
      <p:sp>
        <p:nvSpPr>
          <p:cNvPr id="30" name="ZoneTexte 29">
            <a:extLst>
              <a:ext uri="{FF2B5EF4-FFF2-40B4-BE49-F238E27FC236}">
                <a16:creationId xmlns:a16="http://schemas.microsoft.com/office/drawing/2014/main" id="{B9E0302B-2642-FD46-D9B2-78FDB67142C9}"/>
              </a:ext>
            </a:extLst>
          </p:cNvPr>
          <p:cNvSpPr txBox="1"/>
          <p:nvPr/>
        </p:nvSpPr>
        <p:spPr>
          <a:xfrm>
            <a:off x="7697525" y="2869588"/>
            <a:ext cx="514350" cy="230832"/>
          </a:xfrm>
          <a:prstGeom prst="rect">
            <a:avLst/>
          </a:prstGeom>
          <a:noFill/>
        </p:spPr>
        <p:txBody>
          <a:bodyPr wrap="square">
            <a:spAutoFit/>
          </a:bodyPr>
          <a:lstStyle/>
          <a:p>
            <a:pPr algn="ctr"/>
            <a:r>
              <a:rPr lang="fr-FR" sz="900" b="1" dirty="0">
                <a:solidFill>
                  <a:schemeClr val="accent6"/>
                </a:solidFill>
              </a:rPr>
              <a:t>47%</a:t>
            </a:r>
          </a:p>
        </p:txBody>
      </p:sp>
      <p:sp>
        <p:nvSpPr>
          <p:cNvPr id="34" name="ZoneTexte 33">
            <a:extLst>
              <a:ext uri="{FF2B5EF4-FFF2-40B4-BE49-F238E27FC236}">
                <a16:creationId xmlns:a16="http://schemas.microsoft.com/office/drawing/2014/main" id="{4E9A0B5F-A6F3-0C1B-CB57-077053D7FF9A}"/>
              </a:ext>
            </a:extLst>
          </p:cNvPr>
          <p:cNvSpPr txBox="1"/>
          <p:nvPr/>
        </p:nvSpPr>
        <p:spPr>
          <a:xfrm>
            <a:off x="7697525" y="3208396"/>
            <a:ext cx="514350" cy="230832"/>
          </a:xfrm>
          <a:prstGeom prst="rect">
            <a:avLst/>
          </a:prstGeom>
          <a:noFill/>
        </p:spPr>
        <p:txBody>
          <a:bodyPr wrap="square">
            <a:spAutoFit/>
          </a:bodyPr>
          <a:lstStyle/>
          <a:p>
            <a:pPr algn="ctr"/>
            <a:r>
              <a:rPr lang="fr-FR" sz="900" b="1" dirty="0">
                <a:solidFill>
                  <a:schemeClr val="accent6"/>
                </a:solidFill>
              </a:rPr>
              <a:t>41%</a:t>
            </a:r>
          </a:p>
        </p:txBody>
      </p:sp>
      <p:sp>
        <p:nvSpPr>
          <p:cNvPr id="38" name="ZoneTexte 37">
            <a:extLst>
              <a:ext uri="{FF2B5EF4-FFF2-40B4-BE49-F238E27FC236}">
                <a16:creationId xmlns:a16="http://schemas.microsoft.com/office/drawing/2014/main" id="{20D17D77-E19C-93FF-F49F-CD16B78C8C83}"/>
              </a:ext>
            </a:extLst>
          </p:cNvPr>
          <p:cNvSpPr txBox="1"/>
          <p:nvPr/>
        </p:nvSpPr>
        <p:spPr>
          <a:xfrm>
            <a:off x="7689361" y="3517774"/>
            <a:ext cx="530679" cy="230832"/>
          </a:xfrm>
          <a:prstGeom prst="rect">
            <a:avLst/>
          </a:prstGeom>
          <a:noFill/>
        </p:spPr>
        <p:txBody>
          <a:bodyPr wrap="square">
            <a:spAutoFit/>
          </a:bodyPr>
          <a:lstStyle/>
          <a:p>
            <a:pPr algn="ctr"/>
            <a:r>
              <a:rPr lang="fr-FR" sz="900" b="1" dirty="0">
                <a:solidFill>
                  <a:schemeClr val="accent6"/>
                </a:solidFill>
              </a:rPr>
              <a:t>36%</a:t>
            </a:r>
          </a:p>
        </p:txBody>
      </p:sp>
      <p:sp>
        <p:nvSpPr>
          <p:cNvPr id="44" name="ZoneTexte 43">
            <a:extLst>
              <a:ext uri="{FF2B5EF4-FFF2-40B4-BE49-F238E27FC236}">
                <a16:creationId xmlns:a16="http://schemas.microsoft.com/office/drawing/2014/main" id="{A241E218-E7A0-6149-43E6-519EEB9D35B9}"/>
              </a:ext>
            </a:extLst>
          </p:cNvPr>
          <p:cNvSpPr txBox="1"/>
          <p:nvPr/>
        </p:nvSpPr>
        <p:spPr>
          <a:xfrm>
            <a:off x="7648540" y="3827430"/>
            <a:ext cx="612321" cy="230832"/>
          </a:xfrm>
          <a:prstGeom prst="rect">
            <a:avLst/>
          </a:prstGeom>
          <a:noFill/>
        </p:spPr>
        <p:txBody>
          <a:bodyPr wrap="square">
            <a:spAutoFit/>
          </a:bodyPr>
          <a:lstStyle/>
          <a:p>
            <a:pPr algn="ctr"/>
            <a:r>
              <a:rPr lang="fr-FR" sz="900" b="1" dirty="0">
                <a:solidFill>
                  <a:schemeClr val="accent6"/>
                </a:solidFill>
              </a:rPr>
              <a:t>35%</a:t>
            </a:r>
          </a:p>
        </p:txBody>
      </p:sp>
      <p:sp>
        <p:nvSpPr>
          <p:cNvPr id="46" name="Rectangle : coins arrondis 45">
            <a:extLst>
              <a:ext uri="{FF2B5EF4-FFF2-40B4-BE49-F238E27FC236}">
                <a16:creationId xmlns:a16="http://schemas.microsoft.com/office/drawing/2014/main" id="{BDD34826-FA35-83B3-4A1B-3497A67C6C68}"/>
              </a:ext>
            </a:extLst>
          </p:cNvPr>
          <p:cNvSpPr/>
          <p:nvPr/>
        </p:nvSpPr>
        <p:spPr>
          <a:xfrm>
            <a:off x="7768465" y="1297402"/>
            <a:ext cx="360000" cy="2760860"/>
          </a:xfrm>
          <a:prstGeom prst="roundRect">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48" name="Connecteur droit 47">
            <a:extLst>
              <a:ext uri="{FF2B5EF4-FFF2-40B4-BE49-F238E27FC236}">
                <a16:creationId xmlns:a16="http://schemas.microsoft.com/office/drawing/2014/main" id="{9667EF6D-0176-B59E-86BE-A9AC6613D239}"/>
              </a:ext>
            </a:extLst>
          </p:cNvPr>
          <p:cNvCxnSpPr/>
          <p:nvPr/>
        </p:nvCxnSpPr>
        <p:spPr>
          <a:xfrm>
            <a:off x="8259181" y="1176172"/>
            <a:ext cx="0" cy="2808000"/>
          </a:xfrm>
          <a:prstGeom prst="line">
            <a:avLst/>
          </a:prstGeom>
          <a:ln w="635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3" name="ZoneTexte 2">
            <a:extLst>
              <a:ext uri="{FF2B5EF4-FFF2-40B4-BE49-F238E27FC236}">
                <a16:creationId xmlns:a16="http://schemas.microsoft.com/office/drawing/2014/main" id="{2AB5AE64-CDEE-9EC6-6874-274A000A853B}"/>
              </a:ext>
            </a:extLst>
          </p:cNvPr>
          <p:cNvSpPr txBox="1"/>
          <p:nvPr/>
        </p:nvSpPr>
        <p:spPr>
          <a:xfrm>
            <a:off x="7259496" y="1396259"/>
            <a:ext cx="554400" cy="215444"/>
          </a:xfrm>
          <a:prstGeom prst="rect">
            <a:avLst/>
          </a:prstGeom>
          <a:noFill/>
        </p:spPr>
        <p:txBody>
          <a:bodyPr wrap="square" rtlCol="0">
            <a:spAutoFit/>
          </a:bodyPr>
          <a:lstStyle/>
          <a:p>
            <a:pPr algn="ctr"/>
            <a:r>
              <a:rPr lang="fr-FR" sz="800" b="1" dirty="0">
                <a:solidFill>
                  <a:schemeClr val="bg1">
                    <a:lumMod val="65000"/>
                  </a:schemeClr>
                </a:solidFill>
              </a:rPr>
              <a:t>32%</a:t>
            </a:r>
          </a:p>
        </p:txBody>
      </p:sp>
      <p:sp>
        <p:nvSpPr>
          <p:cNvPr id="10" name="ZoneTexte 9">
            <a:extLst>
              <a:ext uri="{FF2B5EF4-FFF2-40B4-BE49-F238E27FC236}">
                <a16:creationId xmlns:a16="http://schemas.microsoft.com/office/drawing/2014/main" id="{3D1307B8-727F-294C-8697-53FCF185F336}"/>
              </a:ext>
            </a:extLst>
          </p:cNvPr>
          <p:cNvSpPr txBox="1"/>
          <p:nvPr/>
        </p:nvSpPr>
        <p:spPr>
          <a:xfrm>
            <a:off x="7259496" y="1712689"/>
            <a:ext cx="554400" cy="215444"/>
          </a:xfrm>
          <a:prstGeom prst="rect">
            <a:avLst/>
          </a:prstGeom>
          <a:noFill/>
        </p:spPr>
        <p:txBody>
          <a:bodyPr wrap="square">
            <a:spAutoFit/>
          </a:bodyPr>
          <a:lstStyle/>
          <a:p>
            <a:pPr algn="ctr"/>
            <a:r>
              <a:rPr lang="fr-FR" sz="800" b="1" dirty="0">
                <a:solidFill>
                  <a:schemeClr val="bg1">
                    <a:lumMod val="65000"/>
                  </a:schemeClr>
                </a:solidFill>
              </a:rPr>
              <a:t>29%</a:t>
            </a:r>
          </a:p>
        </p:txBody>
      </p:sp>
      <p:sp>
        <p:nvSpPr>
          <p:cNvPr id="14" name="ZoneTexte 13">
            <a:extLst>
              <a:ext uri="{FF2B5EF4-FFF2-40B4-BE49-F238E27FC236}">
                <a16:creationId xmlns:a16="http://schemas.microsoft.com/office/drawing/2014/main" id="{541866D5-3B72-AC58-03D5-E8B93B1DA7EB}"/>
              </a:ext>
            </a:extLst>
          </p:cNvPr>
          <p:cNvSpPr txBox="1"/>
          <p:nvPr/>
        </p:nvSpPr>
        <p:spPr>
          <a:xfrm>
            <a:off x="7259496" y="2029119"/>
            <a:ext cx="554400" cy="21544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FFFFFF">
                    <a:lumMod val="65000"/>
                  </a:srgbClr>
                </a:solidFill>
                <a:effectLst/>
                <a:uLnTx/>
                <a:uFillTx/>
                <a:latin typeface="Century Gothic" panose="020F0302020204030204"/>
                <a:ea typeface="+mn-ea"/>
                <a:cs typeface="+mn-cs"/>
              </a:rPr>
              <a:t>32%</a:t>
            </a:r>
          </a:p>
        </p:txBody>
      </p:sp>
      <p:sp>
        <p:nvSpPr>
          <p:cNvPr id="16" name="ZoneTexte 15">
            <a:extLst>
              <a:ext uri="{FF2B5EF4-FFF2-40B4-BE49-F238E27FC236}">
                <a16:creationId xmlns:a16="http://schemas.microsoft.com/office/drawing/2014/main" id="{F8F997AB-4197-9A65-BDA4-F2EE11E3A5B8}"/>
              </a:ext>
            </a:extLst>
          </p:cNvPr>
          <p:cNvSpPr txBox="1"/>
          <p:nvPr/>
        </p:nvSpPr>
        <p:spPr>
          <a:xfrm>
            <a:off x="7259496" y="2345549"/>
            <a:ext cx="554400" cy="215444"/>
          </a:xfrm>
          <a:prstGeom prst="rect">
            <a:avLst/>
          </a:prstGeom>
          <a:noFill/>
        </p:spPr>
        <p:txBody>
          <a:bodyPr wrap="square">
            <a:spAutoFit/>
          </a:bodyPr>
          <a:lstStyle/>
          <a:p>
            <a:pPr algn="ctr"/>
            <a:r>
              <a:rPr lang="fr-FR" sz="800" b="1" dirty="0">
                <a:solidFill>
                  <a:schemeClr val="bg1">
                    <a:lumMod val="65000"/>
                  </a:schemeClr>
                </a:solidFill>
              </a:rPr>
              <a:t>32%</a:t>
            </a:r>
          </a:p>
        </p:txBody>
      </p:sp>
      <p:sp>
        <p:nvSpPr>
          <p:cNvPr id="20" name="ZoneTexte 19">
            <a:extLst>
              <a:ext uri="{FF2B5EF4-FFF2-40B4-BE49-F238E27FC236}">
                <a16:creationId xmlns:a16="http://schemas.microsoft.com/office/drawing/2014/main" id="{ABC075D6-7EA5-1EDF-612C-9A3B243A9871}"/>
              </a:ext>
            </a:extLst>
          </p:cNvPr>
          <p:cNvSpPr txBox="1"/>
          <p:nvPr/>
        </p:nvSpPr>
        <p:spPr>
          <a:xfrm>
            <a:off x="7259496" y="2676775"/>
            <a:ext cx="554400" cy="215444"/>
          </a:xfrm>
          <a:prstGeom prst="rect">
            <a:avLst/>
          </a:prstGeom>
          <a:noFill/>
        </p:spPr>
        <p:txBody>
          <a:bodyPr wrap="square">
            <a:spAutoFit/>
          </a:bodyPr>
          <a:lstStyle/>
          <a:p>
            <a:pPr algn="ctr"/>
            <a:r>
              <a:rPr lang="fr-FR" sz="800" b="1" dirty="0">
                <a:solidFill>
                  <a:schemeClr val="bg1">
                    <a:lumMod val="65000"/>
                  </a:schemeClr>
                </a:solidFill>
              </a:rPr>
              <a:t>32%</a:t>
            </a:r>
          </a:p>
        </p:txBody>
      </p:sp>
      <p:sp>
        <p:nvSpPr>
          <p:cNvPr id="24" name="ZoneTexte 23">
            <a:extLst>
              <a:ext uri="{FF2B5EF4-FFF2-40B4-BE49-F238E27FC236}">
                <a16:creationId xmlns:a16="http://schemas.microsoft.com/office/drawing/2014/main" id="{0B1939A5-F07E-AE91-3979-B26381D8E89D}"/>
              </a:ext>
            </a:extLst>
          </p:cNvPr>
          <p:cNvSpPr txBox="1"/>
          <p:nvPr/>
        </p:nvSpPr>
        <p:spPr>
          <a:xfrm>
            <a:off x="7259496" y="2973860"/>
            <a:ext cx="554400" cy="215444"/>
          </a:xfrm>
          <a:prstGeom prst="rect">
            <a:avLst/>
          </a:prstGeom>
          <a:noFill/>
        </p:spPr>
        <p:txBody>
          <a:bodyPr wrap="square">
            <a:spAutoFit/>
          </a:bodyPr>
          <a:lstStyle/>
          <a:p>
            <a:pPr algn="ctr"/>
            <a:r>
              <a:rPr lang="fr-FR" sz="800" b="1" dirty="0">
                <a:solidFill>
                  <a:schemeClr val="bg1">
                    <a:lumMod val="65000"/>
                  </a:schemeClr>
                </a:solidFill>
              </a:rPr>
              <a:t>30%</a:t>
            </a:r>
          </a:p>
        </p:txBody>
      </p:sp>
      <p:sp>
        <p:nvSpPr>
          <p:cNvPr id="28" name="ZoneTexte 27">
            <a:extLst>
              <a:ext uri="{FF2B5EF4-FFF2-40B4-BE49-F238E27FC236}">
                <a16:creationId xmlns:a16="http://schemas.microsoft.com/office/drawing/2014/main" id="{33BCE530-9469-4085-BC1E-1DCC5890DE55}"/>
              </a:ext>
            </a:extLst>
          </p:cNvPr>
          <p:cNvSpPr txBox="1"/>
          <p:nvPr/>
        </p:nvSpPr>
        <p:spPr>
          <a:xfrm>
            <a:off x="7259496" y="3312668"/>
            <a:ext cx="554400" cy="215444"/>
          </a:xfrm>
          <a:prstGeom prst="rect">
            <a:avLst/>
          </a:prstGeom>
          <a:noFill/>
        </p:spPr>
        <p:txBody>
          <a:bodyPr wrap="square">
            <a:spAutoFit/>
          </a:bodyPr>
          <a:lstStyle/>
          <a:p>
            <a:pPr algn="ctr"/>
            <a:r>
              <a:rPr lang="fr-FR" sz="800" b="1" dirty="0">
                <a:solidFill>
                  <a:schemeClr val="bg1">
                    <a:lumMod val="65000"/>
                  </a:schemeClr>
                </a:solidFill>
              </a:rPr>
              <a:t>28%</a:t>
            </a:r>
          </a:p>
        </p:txBody>
      </p:sp>
      <p:sp>
        <p:nvSpPr>
          <p:cNvPr id="32" name="ZoneTexte 31">
            <a:extLst>
              <a:ext uri="{FF2B5EF4-FFF2-40B4-BE49-F238E27FC236}">
                <a16:creationId xmlns:a16="http://schemas.microsoft.com/office/drawing/2014/main" id="{062A3218-BCDB-11E7-F625-344424277FC6}"/>
              </a:ext>
            </a:extLst>
          </p:cNvPr>
          <p:cNvSpPr txBox="1"/>
          <p:nvPr/>
        </p:nvSpPr>
        <p:spPr>
          <a:xfrm>
            <a:off x="7259496" y="3622046"/>
            <a:ext cx="554400" cy="215444"/>
          </a:xfrm>
          <a:prstGeom prst="rect">
            <a:avLst/>
          </a:prstGeom>
          <a:noFill/>
        </p:spPr>
        <p:txBody>
          <a:bodyPr wrap="square">
            <a:spAutoFit/>
          </a:bodyPr>
          <a:lstStyle/>
          <a:p>
            <a:pPr algn="ctr"/>
            <a:r>
              <a:rPr lang="fr-FR" sz="800" b="1" dirty="0">
                <a:solidFill>
                  <a:schemeClr val="bg1">
                    <a:lumMod val="65000"/>
                  </a:schemeClr>
                </a:solidFill>
              </a:rPr>
              <a:t>25%</a:t>
            </a:r>
          </a:p>
        </p:txBody>
      </p:sp>
      <p:sp>
        <p:nvSpPr>
          <p:cNvPr id="36" name="ZoneTexte 35">
            <a:extLst>
              <a:ext uri="{FF2B5EF4-FFF2-40B4-BE49-F238E27FC236}">
                <a16:creationId xmlns:a16="http://schemas.microsoft.com/office/drawing/2014/main" id="{B79AE81B-17ED-27D2-FDE5-FDAE872FC65E}"/>
              </a:ext>
            </a:extLst>
          </p:cNvPr>
          <p:cNvSpPr txBox="1"/>
          <p:nvPr/>
        </p:nvSpPr>
        <p:spPr>
          <a:xfrm>
            <a:off x="7259496" y="3931702"/>
            <a:ext cx="554400" cy="215444"/>
          </a:xfrm>
          <a:prstGeom prst="rect">
            <a:avLst/>
          </a:prstGeom>
          <a:noFill/>
        </p:spPr>
        <p:txBody>
          <a:bodyPr wrap="square">
            <a:spAutoFit/>
          </a:bodyPr>
          <a:lstStyle/>
          <a:p>
            <a:pPr algn="ctr"/>
            <a:r>
              <a:rPr lang="fr-FR" sz="800" b="1" dirty="0">
                <a:solidFill>
                  <a:schemeClr val="bg1">
                    <a:lumMod val="65000"/>
                  </a:schemeClr>
                </a:solidFill>
              </a:rPr>
              <a:t>22%</a:t>
            </a:r>
          </a:p>
        </p:txBody>
      </p:sp>
      <p:sp>
        <p:nvSpPr>
          <p:cNvPr id="40" name="ZoneTexte 39">
            <a:extLst>
              <a:ext uri="{FF2B5EF4-FFF2-40B4-BE49-F238E27FC236}">
                <a16:creationId xmlns:a16="http://schemas.microsoft.com/office/drawing/2014/main" id="{68151A15-A389-F7A5-769A-F5F12A1B4845}"/>
              </a:ext>
            </a:extLst>
          </p:cNvPr>
          <p:cNvSpPr txBox="1"/>
          <p:nvPr/>
        </p:nvSpPr>
        <p:spPr>
          <a:xfrm>
            <a:off x="6829952" y="4238151"/>
            <a:ext cx="1413489" cy="338554"/>
          </a:xfrm>
          <a:prstGeom prst="rect">
            <a:avLst/>
          </a:prstGeom>
          <a:noFill/>
        </p:spPr>
        <p:txBody>
          <a:bodyPr wrap="square">
            <a:spAutoFit/>
          </a:bodyPr>
          <a:lstStyle/>
          <a:p>
            <a:pPr algn="ctr"/>
            <a:r>
              <a:rPr lang="fr-FR" sz="800" b="1" dirty="0">
                <a:solidFill>
                  <a:schemeClr val="bg1">
                    <a:lumMod val="65000"/>
                  </a:schemeClr>
                </a:solidFill>
              </a:rPr>
              <a:t>Histo 2022</a:t>
            </a:r>
          </a:p>
          <a:p>
            <a:pPr algn="ctr"/>
            <a:r>
              <a:rPr lang="fr-FR" sz="800" b="1" u="sng" dirty="0">
                <a:solidFill>
                  <a:schemeClr val="bg1">
                    <a:lumMod val="65000"/>
                  </a:schemeClr>
                </a:solidFill>
              </a:rPr>
              <a:t>Pdts d’occas. / recond.</a:t>
            </a:r>
          </a:p>
        </p:txBody>
      </p:sp>
      <p:pic>
        <p:nvPicPr>
          <p:cNvPr id="49" name="Graphique 48" descr="Flèche vers la droite contour">
            <a:extLst>
              <a:ext uri="{FF2B5EF4-FFF2-40B4-BE49-F238E27FC236}">
                <a16:creationId xmlns:a16="http://schemas.microsoft.com/office/drawing/2014/main" id="{7D3D60AE-C224-2B0C-D543-13D78EDAD5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7421926" y="4124664"/>
            <a:ext cx="180000" cy="180000"/>
          </a:xfrm>
          <a:prstGeom prst="rect">
            <a:avLst/>
          </a:prstGeom>
        </p:spPr>
      </p:pic>
    </p:spTree>
    <p:extLst>
      <p:ext uri="{BB962C8B-B14F-4D97-AF65-F5344CB8AC3E}">
        <p14:creationId xmlns:p14="http://schemas.microsoft.com/office/powerpoint/2010/main" val="4771535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7" y="154582"/>
            <a:ext cx="8170748" cy="558842"/>
          </a:xfrm>
        </p:spPr>
        <p:txBody>
          <a:bodyPr/>
          <a:lstStyle/>
          <a:p>
            <a:r>
              <a:rPr lang="fr-FR" sz="1800" dirty="0">
                <a:solidFill>
                  <a:schemeClr val="accent1"/>
                </a:solidFill>
              </a:rPr>
              <a:t>Mais le prix demeure au cœur des points d’attention </a:t>
            </a:r>
            <a:br>
              <a:rPr lang="fr-FR" sz="1800" dirty="0">
                <a:solidFill>
                  <a:schemeClr val="accent1"/>
                </a:solidFill>
              </a:rPr>
            </a:br>
            <a:r>
              <a:rPr lang="fr-FR" sz="1800" dirty="0"/>
              <a:t>Au contraire, des prix trop proches du neuf serait le principal frein de l’ensemble des Français pour choisir la voie de l’économie circulaire</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515291" y="4524805"/>
            <a:ext cx="8337763" cy="715196"/>
          </a:xfrm>
          <a:prstGeom prst="rect">
            <a:avLst/>
          </a:prstGeom>
        </p:spPr>
        <p:txBody>
          <a:bodyPr wrap="square">
            <a:spAutoFit/>
          </a:bodyPr>
          <a:lstStyle/>
          <a:p>
            <a:pPr defTabSz="685800">
              <a:lnSpc>
                <a:spcPct val="115000"/>
              </a:lnSpc>
              <a:defRPr/>
            </a:pPr>
            <a:r>
              <a:rPr lang="fr-FR" sz="900" i="1" dirty="0">
                <a:solidFill>
                  <a:schemeClr val="tx2"/>
                </a:solidFill>
                <a:latin typeface="Century Gothic" panose="020F0302020204030204"/>
              </a:rPr>
              <a:t>Q15. Quelles raisons principales vous feraient renoncer à acheter un produit issu de l’économie circulaire plutôt qu’un produit neuf ? En premier ? En second ? En troisième ? </a:t>
            </a:r>
          </a:p>
          <a:p>
            <a:pPr defTabSz="685800">
              <a:lnSpc>
                <a:spcPct val="115000"/>
              </a:lnSpc>
              <a:defRPr/>
            </a:pPr>
            <a:r>
              <a:rPr lang="fr-FR" sz="900" i="1" dirty="0">
                <a:solidFill>
                  <a:srgbClr val="FFFFFF">
                    <a:lumMod val="50000"/>
                  </a:srgbClr>
                </a:solidFill>
                <a:latin typeface="Century Gothic" panose="020F0302020204030204"/>
              </a:rPr>
              <a:t>Base : Ensemble (n=1005) – Trois réponses possibles </a:t>
            </a:r>
          </a:p>
          <a:p>
            <a:pPr defTabSz="685800">
              <a:lnSpc>
                <a:spcPct val="115000"/>
              </a:lnSpc>
              <a:defRPr/>
            </a:pPr>
            <a:endParaRPr lang="fr-FR" sz="900" i="1" dirty="0">
              <a:solidFill>
                <a:schemeClr val="tx2"/>
              </a:solidFill>
              <a:latin typeface="Century Gothic" panose="020F0302020204030204"/>
            </a:endParaRPr>
          </a:p>
        </p:txBody>
      </p:sp>
      <p:graphicFrame>
        <p:nvGraphicFramePr>
          <p:cNvPr id="5" name="Graphique 4">
            <a:extLst>
              <a:ext uri="{FF2B5EF4-FFF2-40B4-BE49-F238E27FC236}">
                <a16:creationId xmlns:a16="http://schemas.microsoft.com/office/drawing/2014/main" id="{E75FC839-B81E-9A77-964F-6C3FB6BAFDB2}"/>
              </a:ext>
            </a:extLst>
          </p:cNvPr>
          <p:cNvGraphicFramePr/>
          <p:nvPr>
            <p:extLst>
              <p:ext uri="{D42A27DB-BD31-4B8C-83A1-F6EECF244321}">
                <p14:modId xmlns:p14="http://schemas.microsoft.com/office/powerpoint/2010/main" val="1872211045"/>
              </p:ext>
            </p:extLst>
          </p:nvPr>
        </p:nvGraphicFramePr>
        <p:xfrm>
          <a:off x="183393" y="1082016"/>
          <a:ext cx="7379420" cy="297787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 coins arrondis 10">
            <a:extLst>
              <a:ext uri="{FF2B5EF4-FFF2-40B4-BE49-F238E27FC236}">
                <a16:creationId xmlns:a16="http://schemas.microsoft.com/office/drawing/2014/main" id="{16E0402F-8730-5E7F-9410-3464149E68BC}"/>
              </a:ext>
            </a:extLst>
          </p:cNvPr>
          <p:cNvSpPr/>
          <p:nvPr/>
        </p:nvSpPr>
        <p:spPr>
          <a:xfrm>
            <a:off x="183393" y="1067040"/>
            <a:ext cx="8039174" cy="1088332"/>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nvGrpSpPr>
          <p:cNvPr id="2" name="Groupe 1">
            <a:extLst>
              <a:ext uri="{FF2B5EF4-FFF2-40B4-BE49-F238E27FC236}">
                <a16:creationId xmlns:a16="http://schemas.microsoft.com/office/drawing/2014/main" id="{7F540DAD-4061-22FA-46EA-D3038D66D4BE}"/>
              </a:ext>
            </a:extLst>
          </p:cNvPr>
          <p:cNvGrpSpPr/>
          <p:nvPr/>
        </p:nvGrpSpPr>
        <p:grpSpPr>
          <a:xfrm>
            <a:off x="6617252" y="4065218"/>
            <a:ext cx="2011457" cy="332836"/>
            <a:chOff x="8605962" y="5744699"/>
            <a:chExt cx="2011457" cy="332836"/>
          </a:xfrm>
        </p:grpSpPr>
        <p:sp>
          <p:nvSpPr>
            <p:cNvPr id="3" name="Espace réservé du texte 8">
              <a:extLst>
                <a:ext uri="{FF2B5EF4-FFF2-40B4-BE49-F238E27FC236}">
                  <a16:creationId xmlns:a16="http://schemas.microsoft.com/office/drawing/2014/main" id="{15E46F75-C13F-7171-38AD-DF16BF6DABC5}"/>
                </a:ext>
              </a:extLst>
            </p:cNvPr>
            <p:cNvSpPr txBox="1">
              <a:spLocks/>
            </p:cNvSpPr>
            <p:nvPr/>
          </p:nvSpPr>
          <p:spPr>
            <a:xfrm>
              <a:off x="9551523" y="5744699"/>
              <a:ext cx="1065896" cy="332836"/>
            </a:xfrm>
            <a:prstGeom prst="rect">
              <a:avLst/>
            </a:prstGeom>
          </p:spPr>
          <p:txBody>
            <a:bodyPr anchor="ctr">
              <a:noAutofit/>
            </a:bodyPr>
            <a:lstStyle/>
            <a:p>
              <a:pPr algn="ctr"/>
              <a:r>
                <a:rPr lang="fr-FR" sz="1100" dirty="0">
                  <a:solidFill>
                    <a:schemeClr val="tx1">
                      <a:lumMod val="50000"/>
                      <a:lumOff val="50000"/>
                    </a:schemeClr>
                  </a:solidFill>
                  <a:latin typeface="Arial" panose="020B0604020202020204" pitchFamily="34" charset="0"/>
                  <a:cs typeface="Arial" panose="020B0604020202020204" pitchFamily="34" charset="0"/>
                </a:rPr>
                <a:t>Au total</a:t>
              </a:r>
              <a:endParaRPr lang="fr-FR" sz="11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Espace réservé du texte 8">
              <a:extLst>
                <a:ext uri="{FF2B5EF4-FFF2-40B4-BE49-F238E27FC236}">
                  <a16:creationId xmlns:a16="http://schemas.microsoft.com/office/drawing/2014/main" id="{42FDD73D-3F03-18EB-1307-63EC541DC065}"/>
                </a:ext>
              </a:extLst>
            </p:cNvPr>
            <p:cNvSpPr txBox="1">
              <a:spLocks/>
            </p:cNvSpPr>
            <p:nvPr/>
          </p:nvSpPr>
          <p:spPr>
            <a:xfrm>
              <a:off x="8605962" y="5744699"/>
              <a:ext cx="1065896" cy="332836"/>
            </a:xfrm>
            <a:prstGeom prst="rect">
              <a:avLst/>
            </a:prstGeom>
          </p:spPr>
          <p:txBody>
            <a:bodyPr anchor="ctr">
              <a:noAutofit/>
            </a:bodyPr>
            <a:lstStyle/>
            <a:p>
              <a:pPr algn="ctr"/>
              <a:r>
                <a:rPr lang="fr-FR" sz="1100" dirty="0">
                  <a:solidFill>
                    <a:schemeClr val="tx1">
                      <a:lumMod val="50000"/>
                      <a:lumOff val="50000"/>
                    </a:schemeClr>
                  </a:solidFill>
                  <a:latin typeface="Arial" panose="020B0604020202020204" pitchFamily="34" charset="0"/>
                  <a:cs typeface="Arial" panose="020B0604020202020204" pitchFamily="34" charset="0"/>
                </a:rPr>
                <a:t>En premier</a:t>
              </a:r>
              <a:endParaRPr lang="fr-FR" sz="11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26EBB93-1F09-0FE6-74BF-AF62B574389C}"/>
                </a:ext>
              </a:extLst>
            </p:cNvPr>
            <p:cNvSpPr>
              <a:spLocks noChangeAspect="1"/>
            </p:cNvSpPr>
            <p:nvPr/>
          </p:nvSpPr>
          <p:spPr>
            <a:xfrm>
              <a:off x="8635458" y="5866117"/>
              <a:ext cx="90000" cy="90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EF262D14-300F-ECC3-4620-E0F9456914DF}"/>
                </a:ext>
              </a:extLst>
            </p:cNvPr>
            <p:cNvSpPr>
              <a:spLocks noChangeAspect="1"/>
            </p:cNvSpPr>
            <p:nvPr/>
          </p:nvSpPr>
          <p:spPr>
            <a:xfrm>
              <a:off x="9686606" y="5866117"/>
              <a:ext cx="90000" cy="90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9" name="Picture 2" descr="Drapeau">
            <a:extLst>
              <a:ext uri="{FF2B5EF4-FFF2-40B4-BE49-F238E27FC236}">
                <a16:creationId xmlns:a16="http://schemas.microsoft.com/office/drawing/2014/main" id="{141F7A0C-B9E1-231C-ED83-2FB3FD913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7D7C15A6-35DD-3E7E-EB1B-3D6911C22518}"/>
              </a:ext>
            </a:extLst>
          </p:cNvPr>
          <p:cNvSpPr txBox="1"/>
          <p:nvPr/>
        </p:nvSpPr>
        <p:spPr>
          <a:xfrm>
            <a:off x="7104087" y="1107306"/>
            <a:ext cx="1222623" cy="461665"/>
          </a:xfrm>
          <a:prstGeom prst="rect">
            <a:avLst/>
          </a:prstGeom>
          <a:noFill/>
        </p:spPr>
        <p:txBody>
          <a:bodyPr wrap="square">
            <a:spAutoFit/>
          </a:bodyPr>
          <a:lstStyle/>
          <a:p>
            <a:r>
              <a:rPr lang="fr-FR" sz="800" dirty="0">
                <a:solidFill>
                  <a:schemeClr val="tx2"/>
                </a:solidFill>
              </a:rPr>
              <a:t>50 ans ou plus : </a:t>
            </a:r>
            <a:r>
              <a:rPr lang="fr-FR" sz="800" b="1" dirty="0">
                <a:solidFill>
                  <a:srgbClr val="00B050"/>
                </a:solidFill>
              </a:rPr>
              <a:t>67%</a:t>
            </a:r>
          </a:p>
          <a:p>
            <a:r>
              <a:rPr lang="fr-FR" sz="800" dirty="0">
                <a:solidFill>
                  <a:schemeClr val="tx2"/>
                </a:solidFill>
              </a:rPr>
              <a:t>Inactifs : </a:t>
            </a:r>
            <a:r>
              <a:rPr lang="fr-FR" sz="800" b="1" dirty="0">
                <a:solidFill>
                  <a:srgbClr val="00B050"/>
                </a:solidFill>
              </a:rPr>
              <a:t>65%</a:t>
            </a:r>
            <a:endParaRPr lang="fr-FR" sz="800" b="1" dirty="0">
              <a:solidFill>
                <a:schemeClr val="tx2"/>
              </a:solidFill>
            </a:endParaRPr>
          </a:p>
          <a:p>
            <a:r>
              <a:rPr lang="fr-FR" sz="800" dirty="0">
                <a:solidFill>
                  <a:schemeClr val="tx2"/>
                </a:solidFill>
              </a:rPr>
              <a:t>Vit seul : </a:t>
            </a:r>
            <a:r>
              <a:rPr lang="fr-FR" sz="800" b="1" dirty="0">
                <a:solidFill>
                  <a:srgbClr val="00B050"/>
                </a:solidFill>
              </a:rPr>
              <a:t>68%</a:t>
            </a:r>
          </a:p>
        </p:txBody>
      </p:sp>
      <p:sp>
        <p:nvSpPr>
          <p:cNvPr id="16" name="ZoneTexte 15">
            <a:extLst>
              <a:ext uri="{FF2B5EF4-FFF2-40B4-BE49-F238E27FC236}">
                <a16:creationId xmlns:a16="http://schemas.microsoft.com/office/drawing/2014/main" id="{68E944DD-2609-7EF8-BFC6-252DB18A6A72}"/>
              </a:ext>
            </a:extLst>
          </p:cNvPr>
          <p:cNvSpPr txBox="1"/>
          <p:nvPr/>
        </p:nvSpPr>
        <p:spPr>
          <a:xfrm>
            <a:off x="6593721" y="1825384"/>
            <a:ext cx="1412420" cy="338554"/>
          </a:xfrm>
          <a:prstGeom prst="rect">
            <a:avLst/>
          </a:prstGeom>
          <a:noFill/>
        </p:spPr>
        <p:txBody>
          <a:bodyPr wrap="square">
            <a:spAutoFit/>
          </a:bodyPr>
          <a:lstStyle/>
          <a:p>
            <a:r>
              <a:rPr lang="fr-FR" sz="800" dirty="0">
                <a:solidFill>
                  <a:schemeClr val="tx2"/>
                </a:solidFill>
              </a:rPr>
              <a:t>CSP- : </a:t>
            </a:r>
            <a:r>
              <a:rPr lang="fr-FR" sz="800" b="1" dirty="0">
                <a:solidFill>
                  <a:srgbClr val="FF0000"/>
                </a:solidFill>
              </a:rPr>
              <a:t>40%</a:t>
            </a:r>
          </a:p>
          <a:p>
            <a:r>
              <a:rPr lang="fr-FR" sz="800" dirty="0">
                <a:solidFill>
                  <a:schemeClr val="tx2"/>
                </a:solidFill>
              </a:rPr>
              <a:t>Moins de 35 ans : </a:t>
            </a:r>
            <a:r>
              <a:rPr lang="fr-FR" sz="800" b="1" dirty="0">
                <a:solidFill>
                  <a:srgbClr val="FF0000"/>
                </a:solidFill>
              </a:rPr>
              <a:t>37%</a:t>
            </a:r>
          </a:p>
        </p:txBody>
      </p:sp>
      <p:sp>
        <p:nvSpPr>
          <p:cNvPr id="18" name="ZoneTexte 17">
            <a:extLst>
              <a:ext uri="{FF2B5EF4-FFF2-40B4-BE49-F238E27FC236}">
                <a16:creationId xmlns:a16="http://schemas.microsoft.com/office/drawing/2014/main" id="{2A2403BF-4A66-8896-F61C-B7B94F8FC4FC}"/>
              </a:ext>
            </a:extLst>
          </p:cNvPr>
          <p:cNvSpPr txBox="1"/>
          <p:nvPr/>
        </p:nvSpPr>
        <p:spPr>
          <a:xfrm>
            <a:off x="5397153" y="3068178"/>
            <a:ext cx="1204232" cy="338554"/>
          </a:xfrm>
          <a:prstGeom prst="rect">
            <a:avLst/>
          </a:prstGeom>
          <a:noFill/>
        </p:spPr>
        <p:txBody>
          <a:bodyPr wrap="square">
            <a:spAutoFit/>
          </a:bodyPr>
          <a:lstStyle/>
          <a:p>
            <a:r>
              <a:rPr lang="fr-FR" sz="800" dirty="0">
                <a:solidFill>
                  <a:schemeClr val="tx2"/>
                </a:solidFill>
              </a:rPr>
              <a:t>18 à 24 ans : </a:t>
            </a:r>
            <a:r>
              <a:rPr lang="fr-FR" sz="800" b="1" dirty="0">
                <a:solidFill>
                  <a:srgbClr val="00B050"/>
                </a:solidFill>
              </a:rPr>
              <a:t>27%</a:t>
            </a:r>
          </a:p>
          <a:p>
            <a:r>
              <a:rPr lang="fr-FR" sz="800" dirty="0">
                <a:solidFill>
                  <a:schemeClr val="tx2"/>
                </a:solidFill>
              </a:rPr>
              <a:t>5 pers foyer : </a:t>
            </a:r>
            <a:r>
              <a:rPr lang="fr-FR" sz="800" b="1" dirty="0">
                <a:solidFill>
                  <a:srgbClr val="00B050"/>
                </a:solidFill>
              </a:rPr>
              <a:t>33%</a:t>
            </a:r>
          </a:p>
        </p:txBody>
      </p:sp>
      <p:sp>
        <p:nvSpPr>
          <p:cNvPr id="20" name="ZoneTexte 19">
            <a:extLst>
              <a:ext uri="{FF2B5EF4-FFF2-40B4-BE49-F238E27FC236}">
                <a16:creationId xmlns:a16="http://schemas.microsoft.com/office/drawing/2014/main" id="{71FA230D-530F-4F51-D1FB-C00978368638}"/>
              </a:ext>
            </a:extLst>
          </p:cNvPr>
          <p:cNvSpPr txBox="1"/>
          <p:nvPr/>
        </p:nvSpPr>
        <p:spPr>
          <a:xfrm>
            <a:off x="5085424" y="3676552"/>
            <a:ext cx="1450210" cy="461665"/>
          </a:xfrm>
          <a:prstGeom prst="rect">
            <a:avLst/>
          </a:prstGeom>
          <a:noFill/>
        </p:spPr>
        <p:txBody>
          <a:bodyPr wrap="square">
            <a:spAutoFit/>
          </a:bodyPr>
          <a:lstStyle/>
          <a:p>
            <a:r>
              <a:rPr lang="fr-FR" sz="800" dirty="0">
                <a:solidFill>
                  <a:schemeClr val="tx2"/>
                </a:solidFill>
              </a:rPr>
              <a:t>Moins de 35 ans : </a:t>
            </a:r>
            <a:r>
              <a:rPr lang="fr-FR" sz="800" b="1" dirty="0">
                <a:solidFill>
                  <a:srgbClr val="00B050"/>
                </a:solidFill>
              </a:rPr>
              <a:t>20%</a:t>
            </a:r>
          </a:p>
          <a:p>
            <a:r>
              <a:rPr lang="fr-FR" sz="800" dirty="0">
                <a:solidFill>
                  <a:schemeClr val="tx2"/>
                </a:solidFill>
              </a:rPr>
              <a:t>Employés : </a:t>
            </a:r>
            <a:r>
              <a:rPr lang="fr-FR" sz="800" b="1" dirty="0">
                <a:solidFill>
                  <a:srgbClr val="00B050"/>
                </a:solidFill>
              </a:rPr>
              <a:t>16%</a:t>
            </a:r>
          </a:p>
          <a:p>
            <a:r>
              <a:rPr lang="fr-FR" sz="800" dirty="0">
                <a:solidFill>
                  <a:schemeClr val="tx2"/>
                </a:solidFill>
              </a:rPr>
              <a:t>Foyer avec enfants : </a:t>
            </a:r>
            <a:r>
              <a:rPr lang="fr-FR" sz="800" b="1" dirty="0">
                <a:solidFill>
                  <a:srgbClr val="00B050"/>
                </a:solidFill>
              </a:rPr>
              <a:t>17%</a:t>
            </a:r>
          </a:p>
        </p:txBody>
      </p:sp>
      <p:sp>
        <p:nvSpPr>
          <p:cNvPr id="13" name="ZoneTexte 12">
            <a:extLst>
              <a:ext uri="{FF2B5EF4-FFF2-40B4-BE49-F238E27FC236}">
                <a16:creationId xmlns:a16="http://schemas.microsoft.com/office/drawing/2014/main" id="{64B0DB7E-50E0-FF4C-5EEB-CF8F772FA130}"/>
              </a:ext>
            </a:extLst>
          </p:cNvPr>
          <p:cNvSpPr txBox="1"/>
          <p:nvPr/>
        </p:nvSpPr>
        <p:spPr>
          <a:xfrm>
            <a:off x="8172643" y="776563"/>
            <a:ext cx="1051594" cy="461665"/>
          </a:xfrm>
          <a:prstGeom prst="rect">
            <a:avLst/>
          </a:prstGeom>
          <a:noFill/>
        </p:spPr>
        <p:txBody>
          <a:bodyPr wrap="square">
            <a:spAutoFit/>
          </a:bodyPr>
          <a:lstStyle/>
          <a:p>
            <a:pPr algn="ctr"/>
            <a:r>
              <a:rPr lang="fr-FR" sz="800" b="1" dirty="0">
                <a:solidFill>
                  <a:schemeClr val="accent6"/>
                </a:solidFill>
              </a:rPr>
              <a:t>A eu recours à des pdts issus de l’éco. circulaire </a:t>
            </a:r>
          </a:p>
        </p:txBody>
      </p:sp>
      <p:sp>
        <p:nvSpPr>
          <p:cNvPr id="14" name="ZoneTexte 13">
            <a:extLst>
              <a:ext uri="{FF2B5EF4-FFF2-40B4-BE49-F238E27FC236}">
                <a16:creationId xmlns:a16="http://schemas.microsoft.com/office/drawing/2014/main" id="{0B6E95F8-817B-B933-4CEC-4712DD310569}"/>
              </a:ext>
            </a:extLst>
          </p:cNvPr>
          <p:cNvSpPr txBox="1"/>
          <p:nvPr/>
        </p:nvSpPr>
        <p:spPr>
          <a:xfrm>
            <a:off x="8344185" y="1247369"/>
            <a:ext cx="708511" cy="230832"/>
          </a:xfrm>
          <a:prstGeom prst="rect">
            <a:avLst/>
          </a:prstGeom>
          <a:noFill/>
        </p:spPr>
        <p:txBody>
          <a:bodyPr wrap="square" rtlCol="0">
            <a:spAutoFit/>
          </a:bodyPr>
          <a:lstStyle/>
          <a:p>
            <a:pPr algn="ctr"/>
            <a:r>
              <a:rPr lang="fr-FR" sz="900" b="1" dirty="0">
                <a:solidFill>
                  <a:schemeClr val="accent6"/>
                </a:solidFill>
              </a:rPr>
              <a:t>64%</a:t>
            </a:r>
          </a:p>
        </p:txBody>
      </p:sp>
      <p:sp>
        <p:nvSpPr>
          <p:cNvPr id="15" name="ZoneTexte 14">
            <a:extLst>
              <a:ext uri="{FF2B5EF4-FFF2-40B4-BE49-F238E27FC236}">
                <a16:creationId xmlns:a16="http://schemas.microsoft.com/office/drawing/2014/main" id="{9B7A7ED4-A911-85D3-BCA8-4D4DB2B2902F}"/>
              </a:ext>
            </a:extLst>
          </p:cNvPr>
          <p:cNvSpPr txBox="1"/>
          <p:nvPr/>
        </p:nvSpPr>
        <p:spPr>
          <a:xfrm>
            <a:off x="8420855" y="1557265"/>
            <a:ext cx="555171" cy="230832"/>
          </a:xfrm>
          <a:prstGeom prst="rect">
            <a:avLst/>
          </a:prstGeom>
          <a:noFill/>
        </p:spPr>
        <p:txBody>
          <a:bodyPr wrap="square">
            <a:spAutoFit/>
          </a:bodyPr>
          <a:lstStyle/>
          <a:p>
            <a:pPr algn="ctr"/>
            <a:r>
              <a:rPr lang="fr-FR" sz="900" b="1" dirty="0">
                <a:solidFill>
                  <a:schemeClr val="accent6"/>
                </a:solidFill>
              </a:rPr>
              <a:t>50%</a:t>
            </a:r>
          </a:p>
        </p:txBody>
      </p:sp>
      <p:sp>
        <p:nvSpPr>
          <p:cNvPr id="17" name="ZoneTexte 16">
            <a:extLst>
              <a:ext uri="{FF2B5EF4-FFF2-40B4-BE49-F238E27FC236}">
                <a16:creationId xmlns:a16="http://schemas.microsoft.com/office/drawing/2014/main" id="{5D2B27C5-D97B-A5B9-7B2A-6A30142C17AA}"/>
              </a:ext>
            </a:extLst>
          </p:cNvPr>
          <p:cNvSpPr txBox="1"/>
          <p:nvPr/>
        </p:nvSpPr>
        <p:spPr>
          <a:xfrm>
            <a:off x="8424930" y="1867161"/>
            <a:ext cx="547021" cy="230832"/>
          </a:xfrm>
          <a:prstGeom prst="rect">
            <a:avLst/>
          </a:prstGeom>
          <a:noFill/>
        </p:spPr>
        <p:txBody>
          <a:bodyPr wrap="square">
            <a:spAutoFit/>
          </a:bodyPr>
          <a:lstStyle/>
          <a:p>
            <a:pPr algn="ctr"/>
            <a:r>
              <a:rPr lang="fr-FR" sz="900" b="1" dirty="0">
                <a:solidFill>
                  <a:schemeClr val="accent6"/>
                </a:solidFill>
              </a:rPr>
              <a:t>45%</a:t>
            </a:r>
          </a:p>
        </p:txBody>
      </p:sp>
      <p:sp>
        <p:nvSpPr>
          <p:cNvPr id="19" name="ZoneTexte 18">
            <a:extLst>
              <a:ext uri="{FF2B5EF4-FFF2-40B4-BE49-F238E27FC236}">
                <a16:creationId xmlns:a16="http://schemas.microsoft.com/office/drawing/2014/main" id="{7F119993-3043-2981-5450-60A5E4BBBC9E}"/>
              </a:ext>
            </a:extLst>
          </p:cNvPr>
          <p:cNvSpPr txBox="1"/>
          <p:nvPr/>
        </p:nvSpPr>
        <p:spPr>
          <a:xfrm>
            <a:off x="8429019" y="2177057"/>
            <a:ext cx="538843" cy="230832"/>
          </a:xfrm>
          <a:prstGeom prst="rect">
            <a:avLst/>
          </a:prstGeom>
          <a:noFill/>
        </p:spPr>
        <p:txBody>
          <a:bodyPr wrap="square">
            <a:spAutoFit/>
          </a:bodyPr>
          <a:lstStyle/>
          <a:p>
            <a:pPr algn="ctr"/>
            <a:r>
              <a:rPr lang="fr-FR" sz="900" b="1" dirty="0">
                <a:solidFill>
                  <a:schemeClr val="accent6"/>
                </a:solidFill>
              </a:rPr>
              <a:t>28%</a:t>
            </a:r>
          </a:p>
        </p:txBody>
      </p:sp>
      <p:sp>
        <p:nvSpPr>
          <p:cNvPr id="21" name="ZoneTexte 20">
            <a:extLst>
              <a:ext uri="{FF2B5EF4-FFF2-40B4-BE49-F238E27FC236}">
                <a16:creationId xmlns:a16="http://schemas.microsoft.com/office/drawing/2014/main" id="{9E0AF250-673F-6955-3F4C-B2F2AD107ABD}"/>
              </a:ext>
            </a:extLst>
          </p:cNvPr>
          <p:cNvSpPr txBox="1"/>
          <p:nvPr/>
        </p:nvSpPr>
        <p:spPr>
          <a:xfrm>
            <a:off x="8424937" y="2486953"/>
            <a:ext cx="547007" cy="230832"/>
          </a:xfrm>
          <a:prstGeom prst="rect">
            <a:avLst/>
          </a:prstGeom>
          <a:noFill/>
        </p:spPr>
        <p:txBody>
          <a:bodyPr wrap="square">
            <a:spAutoFit/>
          </a:bodyPr>
          <a:lstStyle/>
          <a:p>
            <a:pPr algn="ctr"/>
            <a:r>
              <a:rPr lang="fr-FR" sz="900" b="1" dirty="0">
                <a:solidFill>
                  <a:schemeClr val="accent6"/>
                </a:solidFill>
              </a:rPr>
              <a:t>27%</a:t>
            </a:r>
          </a:p>
        </p:txBody>
      </p:sp>
      <p:sp>
        <p:nvSpPr>
          <p:cNvPr id="22" name="ZoneTexte 21">
            <a:extLst>
              <a:ext uri="{FF2B5EF4-FFF2-40B4-BE49-F238E27FC236}">
                <a16:creationId xmlns:a16="http://schemas.microsoft.com/office/drawing/2014/main" id="{DC336394-32F2-8BF7-349C-0E3FCA4E1F6B}"/>
              </a:ext>
            </a:extLst>
          </p:cNvPr>
          <p:cNvSpPr txBox="1"/>
          <p:nvPr/>
        </p:nvSpPr>
        <p:spPr>
          <a:xfrm>
            <a:off x="8441265" y="2796849"/>
            <a:ext cx="514350" cy="230832"/>
          </a:xfrm>
          <a:prstGeom prst="rect">
            <a:avLst/>
          </a:prstGeom>
          <a:noFill/>
        </p:spPr>
        <p:txBody>
          <a:bodyPr wrap="square">
            <a:spAutoFit/>
          </a:bodyPr>
          <a:lstStyle/>
          <a:p>
            <a:pPr algn="ctr"/>
            <a:r>
              <a:rPr lang="fr-FR" sz="900" b="1" dirty="0">
                <a:solidFill>
                  <a:schemeClr val="accent6"/>
                </a:solidFill>
              </a:rPr>
              <a:t>28%</a:t>
            </a:r>
          </a:p>
        </p:txBody>
      </p:sp>
      <p:sp>
        <p:nvSpPr>
          <p:cNvPr id="23" name="ZoneTexte 22">
            <a:extLst>
              <a:ext uri="{FF2B5EF4-FFF2-40B4-BE49-F238E27FC236}">
                <a16:creationId xmlns:a16="http://schemas.microsoft.com/office/drawing/2014/main" id="{04CA8E42-4E9A-57C3-9F3E-02E52EE064F9}"/>
              </a:ext>
            </a:extLst>
          </p:cNvPr>
          <p:cNvSpPr txBox="1"/>
          <p:nvPr/>
        </p:nvSpPr>
        <p:spPr>
          <a:xfrm>
            <a:off x="8441265" y="3106745"/>
            <a:ext cx="514350" cy="230832"/>
          </a:xfrm>
          <a:prstGeom prst="rect">
            <a:avLst/>
          </a:prstGeom>
          <a:noFill/>
        </p:spPr>
        <p:txBody>
          <a:bodyPr wrap="square">
            <a:spAutoFit/>
          </a:bodyPr>
          <a:lstStyle/>
          <a:p>
            <a:pPr algn="ctr"/>
            <a:r>
              <a:rPr lang="fr-FR" sz="900" b="1" dirty="0">
                <a:solidFill>
                  <a:schemeClr val="accent6"/>
                </a:solidFill>
              </a:rPr>
              <a:t>19%</a:t>
            </a:r>
          </a:p>
        </p:txBody>
      </p:sp>
      <p:sp>
        <p:nvSpPr>
          <p:cNvPr id="24" name="ZoneTexte 23">
            <a:extLst>
              <a:ext uri="{FF2B5EF4-FFF2-40B4-BE49-F238E27FC236}">
                <a16:creationId xmlns:a16="http://schemas.microsoft.com/office/drawing/2014/main" id="{D5B45A17-F0F0-215C-320F-408C52145EAB}"/>
              </a:ext>
            </a:extLst>
          </p:cNvPr>
          <p:cNvSpPr txBox="1"/>
          <p:nvPr/>
        </p:nvSpPr>
        <p:spPr>
          <a:xfrm>
            <a:off x="8433101" y="3416641"/>
            <a:ext cx="530679" cy="230832"/>
          </a:xfrm>
          <a:prstGeom prst="rect">
            <a:avLst/>
          </a:prstGeom>
          <a:noFill/>
        </p:spPr>
        <p:txBody>
          <a:bodyPr wrap="square">
            <a:spAutoFit/>
          </a:bodyPr>
          <a:lstStyle/>
          <a:p>
            <a:pPr algn="ctr"/>
            <a:r>
              <a:rPr lang="fr-FR" sz="900" b="1" dirty="0">
                <a:solidFill>
                  <a:schemeClr val="accent6"/>
                </a:solidFill>
              </a:rPr>
              <a:t>18%</a:t>
            </a:r>
          </a:p>
        </p:txBody>
      </p:sp>
      <p:sp>
        <p:nvSpPr>
          <p:cNvPr id="25" name="ZoneTexte 24">
            <a:extLst>
              <a:ext uri="{FF2B5EF4-FFF2-40B4-BE49-F238E27FC236}">
                <a16:creationId xmlns:a16="http://schemas.microsoft.com/office/drawing/2014/main" id="{2184A06E-620F-78A3-3C60-A71161B5362F}"/>
              </a:ext>
            </a:extLst>
          </p:cNvPr>
          <p:cNvSpPr txBox="1"/>
          <p:nvPr/>
        </p:nvSpPr>
        <p:spPr>
          <a:xfrm>
            <a:off x="8392280" y="3726540"/>
            <a:ext cx="612321" cy="230832"/>
          </a:xfrm>
          <a:prstGeom prst="rect">
            <a:avLst/>
          </a:prstGeom>
          <a:noFill/>
        </p:spPr>
        <p:txBody>
          <a:bodyPr wrap="square">
            <a:spAutoFit/>
          </a:bodyPr>
          <a:lstStyle/>
          <a:p>
            <a:pPr algn="ctr"/>
            <a:r>
              <a:rPr lang="fr-FR" sz="900" b="1" dirty="0">
                <a:solidFill>
                  <a:schemeClr val="accent6"/>
                </a:solidFill>
              </a:rPr>
              <a:t>11%</a:t>
            </a:r>
          </a:p>
        </p:txBody>
      </p:sp>
      <p:sp>
        <p:nvSpPr>
          <p:cNvPr id="26" name="Rectangle : coins arrondis 25">
            <a:extLst>
              <a:ext uri="{FF2B5EF4-FFF2-40B4-BE49-F238E27FC236}">
                <a16:creationId xmlns:a16="http://schemas.microsoft.com/office/drawing/2014/main" id="{7901AEE8-7B56-537A-0057-F03A824B5320}"/>
              </a:ext>
            </a:extLst>
          </p:cNvPr>
          <p:cNvSpPr/>
          <p:nvPr/>
        </p:nvSpPr>
        <p:spPr>
          <a:xfrm>
            <a:off x="8307663" y="1247026"/>
            <a:ext cx="792000" cy="324000"/>
          </a:xfrm>
          <a:prstGeom prst="roundRect">
            <a:avLst/>
          </a:prstGeom>
          <a:noFill/>
          <a:ln w="952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866A7622-2A94-6E91-582A-0DE01C92E265}"/>
              </a:ext>
            </a:extLst>
          </p:cNvPr>
          <p:cNvSpPr txBox="1"/>
          <p:nvPr/>
        </p:nvSpPr>
        <p:spPr>
          <a:xfrm>
            <a:off x="8109560" y="1370603"/>
            <a:ext cx="1182275" cy="200055"/>
          </a:xfrm>
          <a:prstGeom prst="rect">
            <a:avLst/>
          </a:prstGeom>
          <a:noFill/>
        </p:spPr>
        <p:txBody>
          <a:bodyPr wrap="square">
            <a:spAutoFit/>
          </a:bodyPr>
          <a:lstStyle/>
          <a:p>
            <a:pPr algn="ctr"/>
            <a:r>
              <a:rPr lang="fr-FR" sz="700" dirty="0">
                <a:solidFill>
                  <a:schemeClr val="accent6"/>
                </a:solidFill>
              </a:rPr>
              <a:t>dont pls fois : </a:t>
            </a:r>
            <a:r>
              <a:rPr lang="fr-FR" sz="700" b="1" dirty="0">
                <a:solidFill>
                  <a:schemeClr val="accent6"/>
                </a:solidFill>
              </a:rPr>
              <a:t>66%</a:t>
            </a:r>
          </a:p>
        </p:txBody>
      </p:sp>
      <p:sp>
        <p:nvSpPr>
          <p:cNvPr id="10" name="ZoneTexte 9">
            <a:extLst>
              <a:ext uri="{FF2B5EF4-FFF2-40B4-BE49-F238E27FC236}">
                <a16:creationId xmlns:a16="http://schemas.microsoft.com/office/drawing/2014/main" id="{14F8453A-8D8D-A57C-B158-B8CCF6CBC16E}"/>
              </a:ext>
            </a:extLst>
          </p:cNvPr>
          <p:cNvSpPr txBox="1"/>
          <p:nvPr/>
        </p:nvSpPr>
        <p:spPr>
          <a:xfrm>
            <a:off x="6766198" y="1372195"/>
            <a:ext cx="554400" cy="215444"/>
          </a:xfrm>
          <a:prstGeom prst="rect">
            <a:avLst/>
          </a:prstGeom>
          <a:noFill/>
        </p:spPr>
        <p:txBody>
          <a:bodyPr wrap="square" rtlCol="0">
            <a:spAutoFit/>
          </a:bodyPr>
          <a:lstStyle/>
          <a:p>
            <a:pPr algn="ctr"/>
            <a:r>
              <a:rPr lang="fr-FR" sz="800" b="1" dirty="0">
                <a:solidFill>
                  <a:schemeClr val="bg1">
                    <a:lumMod val="65000"/>
                  </a:schemeClr>
                </a:solidFill>
              </a:rPr>
              <a:t>56%</a:t>
            </a:r>
          </a:p>
        </p:txBody>
      </p:sp>
      <p:sp>
        <p:nvSpPr>
          <p:cNvPr id="28" name="ZoneTexte 27">
            <a:extLst>
              <a:ext uri="{FF2B5EF4-FFF2-40B4-BE49-F238E27FC236}">
                <a16:creationId xmlns:a16="http://schemas.microsoft.com/office/drawing/2014/main" id="{BF4D6AFF-BF75-1542-A20A-D94C488FA58F}"/>
              </a:ext>
            </a:extLst>
          </p:cNvPr>
          <p:cNvSpPr txBox="1"/>
          <p:nvPr/>
        </p:nvSpPr>
        <p:spPr>
          <a:xfrm>
            <a:off x="6059429" y="4792416"/>
            <a:ext cx="2502914" cy="215444"/>
          </a:xfrm>
          <a:prstGeom prst="rect">
            <a:avLst/>
          </a:prstGeom>
          <a:noFill/>
        </p:spPr>
        <p:txBody>
          <a:bodyPr wrap="square">
            <a:spAutoFit/>
          </a:bodyPr>
          <a:lstStyle/>
          <a:p>
            <a:pPr algn="ctr"/>
            <a:r>
              <a:rPr lang="fr-FR" sz="800" b="1" dirty="0">
                <a:solidFill>
                  <a:schemeClr val="bg1">
                    <a:lumMod val="65000"/>
                  </a:schemeClr>
                </a:solidFill>
              </a:rPr>
              <a:t>X% : Histo 2022 (« </a:t>
            </a:r>
            <a:r>
              <a:rPr lang="fr-FR" sz="800" b="1" u="sng" dirty="0">
                <a:solidFill>
                  <a:schemeClr val="bg1">
                    <a:lumMod val="65000"/>
                  </a:schemeClr>
                </a:solidFill>
              </a:rPr>
              <a:t>Pdts d’occas. / recond.</a:t>
            </a:r>
            <a:r>
              <a:rPr lang="fr-FR" sz="800" b="1" dirty="0">
                <a:solidFill>
                  <a:schemeClr val="bg1">
                    <a:lumMod val="65000"/>
                  </a:schemeClr>
                </a:solidFill>
              </a:rPr>
              <a:t> »)</a:t>
            </a:r>
            <a:endParaRPr lang="fr-FR" sz="800" b="1" u="sng" dirty="0">
              <a:solidFill>
                <a:schemeClr val="bg1">
                  <a:lumMod val="65000"/>
                </a:schemeClr>
              </a:solidFill>
            </a:endParaRPr>
          </a:p>
        </p:txBody>
      </p:sp>
      <p:sp>
        <p:nvSpPr>
          <p:cNvPr id="29" name="ZoneTexte 28">
            <a:extLst>
              <a:ext uri="{FF2B5EF4-FFF2-40B4-BE49-F238E27FC236}">
                <a16:creationId xmlns:a16="http://schemas.microsoft.com/office/drawing/2014/main" id="{7D0B8D52-293C-D334-AB68-10877B833D4C}"/>
              </a:ext>
            </a:extLst>
          </p:cNvPr>
          <p:cNvSpPr txBox="1"/>
          <p:nvPr/>
        </p:nvSpPr>
        <p:spPr>
          <a:xfrm>
            <a:off x="6227372" y="1689970"/>
            <a:ext cx="554400" cy="215444"/>
          </a:xfrm>
          <a:prstGeom prst="rect">
            <a:avLst/>
          </a:prstGeom>
          <a:noFill/>
        </p:spPr>
        <p:txBody>
          <a:bodyPr wrap="square" rtlCol="0">
            <a:spAutoFit/>
          </a:bodyPr>
          <a:lstStyle/>
          <a:p>
            <a:pPr algn="ctr"/>
            <a:r>
              <a:rPr lang="fr-FR" sz="800" b="1" dirty="0">
                <a:solidFill>
                  <a:schemeClr val="bg1">
                    <a:lumMod val="65000"/>
                  </a:schemeClr>
                </a:solidFill>
              </a:rPr>
              <a:t>49%</a:t>
            </a:r>
          </a:p>
        </p:txBody>
      </p:sp>
      <p:sp>
        <p:nvSpPr>
          <p:cNvPr id="30" name="ZoneTexte 29">
            <a:extLst>
              <a:ext uri="{FF2B5EF4-FFF2-40B4-BE49-F238E27FC236}">
                <a16:creationId xmlns:a16="http://schemas.microsoft.com/office/drawing/2014/main" id="{69B2451F-16C4-7407-AAC7-982C22AF032C}"/>
              </a:ext>
            </a:extLst>
          </p:cNvPr>
          <p:cNvSpPr txBox="1"/>
          <p:nvPr/>
        </p:nvSpPr>
        <p:spPr>
          <a:xfrm>
            <a:off x="6079335" y="2002303"/>
            <a:ext cx="554400" cy="215444"/>
          </a:xfrm>
          <a:prstGeom prst="rect">
            <a:avLst/>
          </a:prstGeom>
          <a:noFill/>
        </p:spPr>
        <p:txBody>
          <a:bodyPr wrap="square" rtlCol="0">
            <a:spAutoFit/>
          </a:bodyPr>
          <a:lstStyle/>
          <a:p>
            <a:pPr algn="ctr"/>
            <a:r>
              <a:rPr lang="fr-FR" sz="800" b="1" dirty="0">
                <a:solidFill>
                  <a:schemeClr val="bg1">
                    <a:lumMod val="65000"/>
                  </a:schemeClr>
                </a:solidFill>
              </a:rPr>
              <a:t>49%</a:t>
            </a:r>
          </a:p>
        </p:txBody>
      </p:sp>
      <p:sp>
        <p:nvSpPr>
          <p:cNvPr id="31" name="ZoneTexte 30">
            <a:extLst>
              <a:ext uri="{FF2B5EF4-FFF2-40B4-BE49-F238E27FC236}">
                <a16:creationId xmlns:a16="http://schemas.microsoft.com/office/drawing/2014/main" id="{063C1281-1CAA-9F35-7490-1357818884F1}"/>
              </a:ext>
            </a:extLst>
          </p:cNvPr>
          <p:cNvSpPr txBox="1"/>
          <p:nvPr/>
        </p:nvSpPr>
        <p:spPr>
          <a:xfrm>
            <a:off x="5304257" y="2289999"/>
            <a:ext cx="554400" cy="200055"/>
          </a:xfrm>
          <a:prstGeom prst="rect">
            <a:avLst/>
          </a:prstGeom>
          <a:noFill/>
        </p:spPr>
        <p:txBody>
          <a:bodyPr wrap="square" rtlCol="0">
            <a:spAutoFit/>
          </a:bodyPr>
          <a:lstStyle/>
          <a:p>
            <a:pPr algn="ctr"/>
            <a:r>
              <a:rPr lang="fr-FR" sz="700" b="1" i="1" dirty="0">
                <a:solidFill>
                  <a:schemeClr val="bg1">
                    <a:lumMod val="65000"/>
                  </a:schemeClr>
                </a:solidFill>
              </a:rPr>
              <a:t>New</a:t>
            </a:r>
          </a:p>
        </p:txBody>
      </p:sp>
      <p:sp>
        <p:nvSpPr>
          <p:cNvPr id="32" name="ZoneTexte 31">
            <a:extLst>
              <a:ext uri="{FF2B5EF4-FFF2-40B4-BE49-F238E27FC236}">
                <a16:creationId xmlns:a16="http://schemas.microsoft.com/office/drawing/2014/main" id="{C18902C3-D59D-F44A-9EC6-594566D46255}"/>
              </a:ext>
            </a:extLst>
          </p:cNvPr>
          <p:cNvSpPr txBox="1"/>
          <p:nvPr/>
        </p:nvSpPr>
        <p:spPr>
          <a:xfrm>
            <a:off x="5268161" y="2610063"/>
            <a:ext cx="554400" cy="215444"/>
          </a:xfrm>
          <a:prstGeom prst="rect">
            <a:avLst/>
          </a:prstGeom>
          <a:noFill/>
        </p:spPr>
        <p:txBody>
          <a:bodyPr wrap="square" rtlCol="0">
            <a:spAutoFit/>
          </a:bodyPr>
          <a:lstStyle/>
          <a:p>
            <a:pPr algn="ctr"/>
            <a:r>
              <a:rPr lang="fr-FR" sz="800" b="1" dirty="0">
                <a:solidFill>
                  <a:schemeClr val="bg1">
                    <a:lumMod val="65000"/>
                  </a:schemeClr>
                </a:solidFill>
              </a:rPr>
              <a:t>22%</a:t>
            </a:r>
          </a:p>
        </p:txBody>
      </p:sp>
      <p:sp>
        <p:nvSpPr>
          <p:cNvPr id="33" name="ZoneTexte 32">
            <a:extLst>
              <a:ext uri="{FF2B5EF4-FFF2-40B4-BE49-F238E27FC236}">
                <a16:creationId xmlns:a16="http://schemas.microsoft.com/office/drawing/2014/main" id="{712C5776-8539-2F0A-6F6D-FB1A62BE8F51}"/>
              </a:ext>
            </a:extLst>
          </p:cNvPr>
          <p:cNvSpPr txBox="1"/>
          <p:nvPr/>
        </p:nvSpPr>
        <p:spPr>
          <a:xfrm>
            <a:off x="5271090" y="2918095"/>
            <a:ext cx="554400" cy="215444"/>
          </a:xfrm>
          <a:prstGeom prst="rect">
            <a:avLst/>
          </a:prstGeom>
          <a:noFill/>
        </p:spPr>
        <p:txBody>
          <a:bodyPr wrap="square" rtlCol="0">
            <a:spAutoFit/>
          </a:bodyPr>
          <a:lstStyle/>
          <a:p>
            <a:pPr algn="ctr"/>
            <a:r>
              <a:rPr lang="fr-FR" sz="800" b="1" dirty="0">
                <a:solidFill>
                  <a:schemeClr val="bg1">
                    <a:lumMod val="65000"/>
                  </a:schemeClr>
                </a:solidFill>
              </a:rPr>
              <a:t>27%</a:t>
            </a:r>
          </a:p>
        </p:txBody>
      </p:sp>
      <p:sp>
        <p:nvSpPr>
          <p:cNvPr id="34" name="ZoneTexte 33">
            <a:extLst>
              <a:ext uri="{FF2B5EF4-FFF2-40B4-BE49-F238E27FC236}">
                <a16:creationId xmlns:a16="http://schemas.microsoft.com/office/drawing/2014/main" id="{2FE54D8F-A56C-EF78-E8F3-3EEAFC5A8451}"/>
              </a:ext>
            </a:extLst>
          </p:cNvPr>
          <p:cNvSpPr txBox="1"/>
          <p:nvPr/>
        </p:nvSpPr>
        <p:spPr>
          <a:xfrm>
            <a:off x="4958693" y="3238704"/>
            <a:ext cx="554400"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700" b="1" i="1" u="none" strike="noStrike" kern="1200" cap="none" spc="0" normalizeH="0" baseline="0" noProof="0" dirty="0">
                <a:ln>
                  <a:noFill/>
                </a:ln>
                <a:solidFill>
                  <a:srgbClr val="FFFFFF">
                    <a:lumMod val="65000"/>
                  </a:srgbClr>
                </a:solidFill>
                <a:effectLst/>
                <a:uLnTx/>
                <a:uFillTx/>
                <a:latin typeface="Century Gothic" panose="020F0302020204030204"/>
                <a:ea typeface="+mn-ea"/>
                <a:cs typeface="+mn-cs"/>
              </a:rPr>
              <a:t>New</a:t>
            </a:r>
          </a:p>
        </p:txBody>
      </p:sp>
      <p:sp>
        <p:nvSpPr>
          <p:cNvPr id="35" name="ZoneTexte 34">
            <a:extLst>
              <a:ext uri="{FF2B5EF4-FFF2-40B4-BE49-F238E27FC236}">
                <a16:creationId xmlns:a16="http://schemas.microsoft.com/office/drawing/2014/main" id="{012AF21F-D020-4794-A232-95E98A87D483}"/>
              </a:ext>
            </a:extLst>
          </p:cNvPr>
          <p:cNvSpPr txBox="1"/>
          <p:nvPr/>
        </p:nvSpPr>
        <p:spPr>
          <a:xfrm>
            <a:off x="4870241" y="3547316"/>
            <a:ext cx="554400"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700" b="1" i="1" u="none" strike="noStrike" kern="1200" cap="none" spc="0" normalizeH="0" baseline="0" noProof="0" dirty="0">
                <a:ln>
                  <a:noFill/>
                </a:ln>
                <a:solidFill>
                  <a:srgbClr val="FFFFFF">
                    <a:lumMod val="65000"/>
                  </a:srgbClr>
                </a:solidFill>
                <a:effectLst/>
                <a:uLnTx/>
                <a:uFillTx/>
                <a:latin typeface="Century Gothic" panose="020F0302020204030204"/>
                <a:ea typeface="+mn-ea"/>
                <a:cs typeface="+mn-cs"/>
              </a:rPr>
              <a:t>New</a:t>
            </a:r>
          </a:p>
        </p:txBody>
      </p:sp>
      <p:sp>
        <p:nvSpPr>
          <p:cNvPr id="36" name="ZoneTexte 35">
            <a:extLst>
              <a:ext uri="{FF2B5EF4-FFF2-40B4-BE49-F238E27FC236}">
                <a16:creationId xmlns:a16="http://schemas.microsoft.com/office/drawing/2014/main" id="{33B94265-0675-9D30-D582-9EC0CFFD3D75}"/>
              </a:ext>
            </a:extLst>
          </p:cNvPr>
          <p:cNvSpPr txBox="1"/>
          <p:nvPr/>
        </p:nvSpPr>
        <p:spPr>
          <a:xfrm>
            <a:off x="4562019" y="3866962"/>
            <a:ext cx="554400"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700" b="1" i="1" u="none" strike="noStrike" kern="1200" cap="none" spc="0" normalizeH="0" baseline="0" noProof="0" dirty="0">
                <a:ln>
                  <a:noFill/>
                </a:ln>
                <a:solidFill>
                  <a:srgbClr val="FFFFFF">
                    <a:lumMod val="65000"/>
                  </a:srgbClr>
                </a:solidFill>
                <a:effectLst/>
                <a:uLnTx/>
                <a:uFillTx/>
                <a:latin typeface="Century Gothic" panose="020F0302020204030204"/>
                <a:ea typeface="+mn-ea"/>
                <a:cs typeface="+mn-cs"/>
              </a:rPr>
              <a:t>New</a:t>
            </a:r>
          </a:p>
        </p:txBody>
      </p:sp>
    </p:spTree>
    <p:extLst>
      <p:ext uri="{BB962C8B-B14F-4D97-AF65-F5344CB8AC3E}">
        <p14:creationId xmlns:p14="http://schemas.microsoft.com/office/powerpoint/2010/main" val="129727992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6" y="154582"/>
            <a:ext cx="8197355" cy="558842"/>
          </a:xfrm>
        </p:spPr>
        <p:txBody>
          <a:bodyPr/>
          <a:lstStyle/>
          <a:p>
            <a:r>
              <a:rPr lang="fr-FR" sz="1800" dirty="0">
                <a:solidFill>
                  <a:schemeClr val="accent1"/>
                </a:solidFill>
              </a:rPr>
              <a:t>Et à l’égard du prix, des perceptions mitigées vis-à-vis de leur évolution</a:t>
            </a:r>
            <a:br>
              <a:rPr lang="fr-FR" sz="1800" dirty="0">
                <a:solidFill>
                  <a:schemeClr val="accent1"/>
                </a:solidFill>
              </a:rPr>
            </a:br>
            <a:r>
              <a:rPr lang="fr-FR" sz="1800" dirty="0"/>
              <a:t>Une majorité de Français estime que les prix des produits issus de l’économie circulaire ont augmenté au cours de l’année passée…</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479401" y="4498146"/>
            <a:ext cx="8185198" cy="555921"/>
          </a:xfrm>
          <a:prstGeom prst="rect">
            <a:avLst/>
          </a:prstGeom>
        </p:spPr>
        <p:txBody>
          <a:bodyPr wrap="square">
            <a:spAutoFit/>
          </a:bodyPr>
          <a:lstStyle/>
          <a:p>
            <a:pPr defTabSz="685800">
              <a:lnSpc>
                <a:spcPct val="115000"/>
              </a:lnSpc>
              <a:defRPr/>
            </a:pPr>
            <a:r>
              <a:rPr lang="fr-FR" sz="900" i="1" dirty="0">
                <a:latin typeface="Century Gothic" panose="020F0302020204030204"/>
              </a:rPr>
              <a:t>Q24. D’après ce que vous en savez ou ce que vous avez entendu dire, les prix des produits issus de l’économie circulaire ont-ils augmenté au cours des 12 derniers mois ? </a:t>
            </a:r>
          </a:p>
          <a:p>
            <a:pPr defTabSz="685800">
              <a:lnSpc>
                <a:spcPct val="115000"/>
              </a:lnSpc>
              <a:defRPr/>
            </a:pPr>
            <a:r>
              <a:rPr lang="fr-FR" sz="900" i="1" dirty="0">
                <a:solidFill>
                  <a:srgbClr val="FFFFFF">
                    <a:lumMod val="50000"/>
                  </a:srgbClr>
                </a:solidFill>
                <a:latin typeface="Century Gothic" panose="020F0302020204030204"/>
              </a:rPr>
              <a:t>Base : Ensemble (n=1005) – Une seule réponse possible </a:t>
            </a:r>
          </a:p>
        </p:txBody>
      </p:sp>
      <p:graphicFrame>
        <p:nvGraphicFramePr>
          <p:cNvPr id="5" name="Graphique 4">
            <a:extLst>
              <a:ext uri="{FF2B5EF4-FFF2-40B4-BE49-F238E27FC236}">
                <a16:creationId xmlns:a16="http://schemas.microsoft.com/office/drawing/2014/main" id="{E7606391-8604-C53F-0273-61A961E94459}"/>
              </a:ext>
            </a:extLst>
          </p:cNvPr>
          <p:cNvGraphicFramePr/>
          <p:nvPr/>
        </p:nvGraphicFramePr>
        <p:xfrm>
          <a:off x="217848" y="1289198"/>
          <a:ext cx="7182197" cy="333903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 coins arrondis 5">
            <a:extLst>
              <a:ext uri="{FF2B5EF4-FFF2-40B4-BE49-F238E27FC236}">
                <a16:creationId xmlns:a16="http://schemas.microsoft.com/office/drawing/2014/main" id="{B3D613E2-5C5D-2026-A759-309B3118E34C}"/>
              </a:ext>
            </a:extLst>
          </p:cNvPr>
          <p:cNvSpPr/>
          <p:nvPr/>
        </p:nvSpPr>
        <p:spPr>
          <a:xfrm>
            <a:off x="1244983" y="1289198"/>
            <a:ext cx="5448123" cy="1462906"/>
          </a:xfrm>
          <a:prstGeom prst="round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90132349-5475-35D5-6920-2C2650E55C97}"/>
              </a:ext>
            </a:extLst>
          </p:cNvPr>
          <p:cNvSpPr txBox="1"/>
          <p:nvPr/>
        </p:nvSpPr>
        <p:spPr>
          <a:xfrm>
            <a:off x="6693106" y="2208212"/>
            <a:ext cx="2349765" cy="400110"/>
          </a:xfrm>
          <a:prstGeom prst="rect">
            <a:avLst/>
          </a:prstGeom>
          <a:noFill/>
        </p:spPr>
        <p:txBody>
          <a:bodyPr wrap="square">
            <a:spAutoFit/>
          </a:bodyPr>
          <a:lstStyle/>
          <a:p>
            <a:r>
              <a:rPr lang="fr-FR" sz="1000" dirty="0"/>
              <a:t>18-24 ans : </a:t>
            </a:r>
            <a:r>
              <a:rPr lang="fr-FR" sz="1000" b="1" dirty="0">
                <a:solidFill>
                  <a:srgbClr val="00B050"/>
                </a:solidFill>
              </a:rPr>
              <a:t>70%</a:t>
            </a:r>
          </a:p>
          <a:p>
            <a:r>
              <a:rPr lang="fr-FR" sz="1000" dirty="0"/>
              <a:t>Foyer de 2 pers. ou plus : </a:t>
            </a:r>
            <a:r>
              <a:rPr lang="fr-FR" sz="1000" b="1" dirty="0">
                <a:solidFill>
                  <a:srgbClr val="00B050"/>
                </a:solidFill>
              </a:rPr>
              <a:t>60%</a:t>
            </a:r>
          </a:p>
        </p:txBody>
      </p:sp>
      <p:sp>
        <p:nvSpPr>
          <p:cNvPr id="2" name="ZoneTexte 1">
            <a:extLst>
              <a:ext uri="{FF2B5EF4-FFF2-40B4-BE49-F238E27FC236}">
                <a16:creationId xmlns:a16="http://schemas.microsoft.com/office/drawing/2014/main" id="{1686A2E6-7C35-AC26-74C7-7F591CA632C6}"/>
              </a:ext>
            </a:extLst>
          </p:cNvPr>
          <p:cNvSpPr txBox="1"/>
          <p:nvPr/>
        </p:nvSpPr>
        <p:spPr>
          <a:xfrm>
            <a:off x="6540640" y="1483820"/>
            <a:ext cx="1718809" cy="692497"/>
          </a:xfrm>
          <a:prstGeom prst="rect">
            <a:avLst/>
          </a:prstGeom>
          <a:noFill/>
        </p:spPr>
        <p:txBody>
          <a:bodyPr wrap="square" rtlCol="0">
            <a:spAutoFit/>
          </a:bodyPr>
          <a:lstStyle/>
          <a:p>
            <a:pPr algn="ctr"/>
            <a:r>
              <a:rPr lang="fr-FR" sz="1500" b="1" dirty="0">
                <a:solidFill>
                  <a:schemeClr val="accent4"/>
                </a:solidFill>
              </a:rPr>
              <a:t>ST Augmenté</a:t>
            </a:r>
          </a:p>
          <a:p>
            <a:pPr algn="ctr"/>
            <a:r>
              <a:rPr lang="fr-FR" sz="2400" b="1" dirty="0">
                <a:solidFill>
                  <a:schemeClr val="accent4"/>
                </a:solidFill>
              </a:rPr>
              <a:t>57% </a:t>
            </a:r>
          </a:p>
        </p:txBody>
      </p:sp>
      <p:pic>
        <p:nvPicPr>
          <p:cNvPr id="7" name="Picture 2" descr="Drapeau">
            <a:extLst>
              <a:ext uri="{FF2B5EF4-FFF2-40B4-BE49-F238E27FC236}">
                <a16:creationId xmlns:a16="http://schemas.microsoft.com/office/drawing/2014/main" id="{800D8C7C-414F-7E10-6430-ED070FDA35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10B3A332-9F8B-B51E-2614-684576AB15E2}"/>
              </a:ext>
            </a:extLst>
          </p:cNvPr>
          <p:cNvSpPr txBox="1"/>
          <p:nvPr/>
        </p:nvSpPr>
        <p:spPr>
          <a:xfrm>
            <a:off x="4859081" y="3752246"/>
            <a:ext cx="3934702" cy="246221"/>
          </a:xfrm>
          <a:prstGeom prst="rect">
            <a:avLst/>
          </a:prstGeom>
          <a:noFill/>
        </p:spPr>
        <p:txBody>
          <a:bodyPr wrap="square">
            <a:spAutoFit/>
          </a:bodyPr>
          <a:lstStyle/>
          <a:p>
            <a:r>
              <a:rPr lang="fr-FR" sz="1000" dirty="0"/>
              <a:t>N’a pas eu recours à des pdts issus de l’éco. circulaire : </a:t>
            </a:r>
            <a:r>
              <a:rPr lang="fr-FR" sz="1000" b="1" dirty="0">
                <a:solidFill>
                  <a:srgbClr val="00B050"/>
                </a:solidFill>
              </a:rPr>
              <a:t>49%</a:t>
            </a:r>
          </a:p>
        </p:txBody>
      </p:sp>
      <p:sp>
        <p:nvSpPr>
          <p:cNvPr id="10" name="ZoneTexte 9">
            <a:extLst>
              <a:ext uri="{FF2B5EF4-FFF2-40B4-BE49-F238E27FC236}">
                <a16:creationId xmlns:a16="http://schemas.microsoft.com/office/drawing/2014/main" id="{51E61F25-DCF0-F81A-A464-A02259B98ADD}"/>
              </a:ext>
            </a:extLst>
          </p:cNvPr>
          <p:cNvSpPr txBox="1"/>
          <p:nvPr/>
        </p:nvSpPr>
        <p:spPr>
          <a:xfrm>
            <a:off x="4378644" y="1372486"/>
            <a:ext cx="2349765" cy="400110"/>
          </a:xfrm>
          <a:prstGeom prst="rect">
            <a:avLst/>
          </a:prstGeom>
          <a:noFill/>
        </p:spPr>
        <p:txBody>
          <a:bodyPr wrap="square">
            <a:spAutoFit/>
          </a:bodyPr>
          <a:lstStyle/>
          <a:p>
            <a:r>
              <a:rPr lang="fr-FR" sz="1000" dirty="0"/>
              <a:t>Commune rurale : </a:t>
            </a:r>
            <a:r>
              <a:rPr lang="fr-FR" sz="1000" b="1" dirty="0">
                <a:solidFill>
                  <a:srgbClr val="00B050"/>
                </a:solidFill>
              </a:rPr>
              <a:t>21%</a:t>
            </a:r>
          </a:p>
          <a:p>
            <a:r>
              <a:rPr lang="fr-FR" sz="1000" dirty="0"/>
              <a:t>Agglo. parisienne : </a:t>
            </a:r>
            <a:r>
              <a:rPr lang="fr-FR" sz="1000" b="1" dirty="0">
                <a:solidFill>
                  <a:srgbClr val="FF0000"/>
                </a:solidFill>
              </a:rPr>
              <a:t>8%</a:t>
            </a:r>
          </a:p>
        </p:txBody>
      </p:sp>
    </p:spTree>
    <p:extLst>
      <p:ext uri="{BB962C8B-B14F-4D97-AF65-F5344CB8AC3E}">
        <p14:creationId xmlns:p14="http://schemas.microsoft.com/office/powerpoint/2010/main" val="7747240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43E75-CA93-D82E-D167-743BF64F8907}"/>
              </a:ext>
            </a:extLst>
          </p:cNvPr>
          <p:cNvSpPr>
            <a:spLocks noGrp="1"/>
          </p:cNvSpPr>
          <p:nvPr>
            <p:ph type="title"/>
          </p:nvPr>
        </p:nvSpPr>
        <p:spPr>
          <a:xfrm>
            <a:off x="672445" y="1191620"/>
            <a:ext cx="3899555" cy="2760260"/>
          </a:xfrm>
        </p:spPr>
        <p:txBody>
          <a:bodyPr/>
          <a:lstStyle/>
          <a:p>
            <a:pPr algn="ctr"/>
            <a:r>
              <a:rPr lang="fr-FR" dirty="0"/>
              <a:t>Informer et rassurer, deux clés </a:t>
            </a:r>
            <a:r>
              <a:rPr lang="fr-FR" sz="2800" dirty="0"/>
              <a:t>incontournables</a:t>
            </a:r>
            <a:r>
              <a:rPr lang="fr-FR" dirty="0"/>
              <a:t> pour le développement de l’économie circulaire</a:t>
            </a:r>
          </a:p>
        </p:txBody>
      </p:sp>
      <p:sp>
        <p:nvSpPr>
          <p:cNvPr id="5" name="Espace réservé du texte 4">
            <a:extLst>
              <a:ext uri="{FF2B5EF4-FFF2-40B4-BE49-F238E27FC236}">
                <a16:creationId xmlns:a16="http://schemas.microsoft.com/office/drawing/2014/main" id="{FE528F4B-D069-BEC0-C807-8FF6FC4D3F37}"/>
              </a:ext>
            </a:extLst>
          </p:cNvPr>
          <p:cNvSpPr>
            <a:spLocks noGrp="1"/>
          </p:cNvSpPr>
          <p:nvPr>
            <p:ph type="body" sz="quarter" idx="11"/>
          </p:nvPr>
        </p:nvSpPr>
        <p:spPr/>
        <p:txBody>
          <a:bodyPr/>
          <a:lstStyle/>
          <a:p>
            <a:r>
              <a:rPr lang="fr-FR" dirty="0"/>
              <a:t>6</a:t>
            </a:r>
          </a:p>
        </p:txBody>
      </p:sp>
      <p:sp>
        <p:nvSpPr>
          <p:cNvPr id="4" name="Espace réservé du numéro de diapositive 3">
            <a:extLst>
              <a:ext uri="{FF2B5EF4-FFF2-40B4-BE49-F238E27FC236}">
                <a16:creationId xmlns:a16="http://schemas.microsoft.com/office/drawing/2014/main" id="{AEA756A2-18D3-0D32-359E-97AAEC54D433}"/>
              </a:ext>
            </a:extLst>
          </p:cNvPr>
          <p:cNvSpPr>
            <a:spLocks noGrp="1"/>
          </p:cNvSpPr>
          <p:nvPr>
            <p:ph type="sldNum" sz="quarter" idx="4294967295"/>
          </p:nvPr>
        </p:nvSpPr>
        <p:spPr>
          <a:xfrm>
            <a:off x="8540750" y="4719638"/>
            <a:ext cx="603250" cy="274637"/>
          </a:xfrm>
        </p:spPr>
        <p:txBody>
          <a:bodyPr/>
          <a:lstStyle/>
          <a:p>
            <a:fld id="{21995480-1601-7C4D-95DE-8DD54C94E8C4}" type="slidenum">
              <a:rPr lang="fr-FR" smtClean="0"/>
              <a:pPr/>
              <a:t>23</a:t>
            </a:fld>
            <a:endParaRPr lang="fr-FR" dirty="0"/>
          </a:p>
        </p:txBody>
      </p:sp>
    </p:spTree>
    <p:extLst>
      <p:ext uri="{BB962C8B-B14F-4D97-AF65-F5344CB8AC3E}">
        <p14:creationId xmlns:p14="http://schemas.microsoft.com/office/powerpoint/2010/main" val="88274436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7" y="15883"/>
            <a:ext cx="8284205" cy="547335"/>
          </a:xfrm>
        </p:spPr>
        <p:txBody>
          <a:bodyPr/>
          <a:lstStyle/>
          <a:p>
            <a:r>
              <a:rPr lang="fr-FR" sz="1800" dirty="0">
                <a:solidFill>
                  <a:schemeClr val="accent1"/>
                </a:solidFill>
              </a:rPr>
              <a:t>Une disponibilité de produits issus de l’économie circulaire en magasin « classique » qui rassure</a:t>
            </a:r>
            <a:br>
              <a:rPr lang="fr-FR" sz="1800" dirty="0"/>
            </a:br>
            <a:r>
              <a:rPr lang="fr-FR" sz="1800" dirty="0"/>
              <a:t>En France, les produits issus de l’économie circulaire seraient mieux reçus dans les boutiques physiques classiques, notamment par les CSP+.</a:t>
            </a:r>
            <a:br>
              <a:rPr lang="fr-FR" sz="1800" dirty="0"/>
            </a:br>
            <a:endParaRPr lang="fr-FR" sz="1800" b="0" dirty="0"/>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509079" y="4484235"/>
            <a:ext cx="8185198" cy="555921"/>
          </a:xfrm>
          <a:prstGeom prst="rect">
            <a:avLst/>
          </a:prstGeom>
        </p:spPr>
        <p:txBody>
          <a:bodyPr wrap="square">
            <a:spAutoFit/>
          </a:bodyPr>
          <a:lstStyle/>
          <a:p>
            <a:pPr defTabSz="685800">
              <a:lnSpc>
                <a:spcPct val="115000"/>
              </a:lnSpc>
              <a:defRPr/>
            </a:pPr>
            <a:r>
              <a:rPr lang="fr-FR" sz="900" i="1" dirty="0">
                <a:latin typeface="Century Gothic" panose="020F0302020204030204"/>
              </a:rPr>
              <a:t>Q15bis. Imaginons que chacun des acteurs suivants propose des produits issus de l’économie circulaire, leur feriez-vous confiance pour proposer des produits de qualité (qui durent longtemps, qui ne sont pas abimés…) ? </a:t>
            </a:r>
          </a:p>
          <a:p>
            <a:pPr defTabSz="685800">
              <a:lnSpc>
                <a:spcPct val="115000"/>
              </a:lnSpc>
              <a:defRPr/>
            </a:pPr>
            <a:r>
              <a:rPr lang="fr-FR" sz="900" i="1" dirty="0">
                <a:solidFill>
                  <a:srgbClr val="FFFFFF">
                    <a:lumMod val="50000"/>
                  </a:srgbClr>
                </a:solidFill>
                <a:latin typeface="Century Gothic" panose="020F0302020204030204"/>
              </a:rPr>
              <a:t>Base : Ensemble (n=1005) – Une seule réponse possible par item </a:t>
            </a:r>
          </a:p>
        </p:txBody>
      </p:sp>
      <p:graphicFrame>
        <p:nvGraphicFramePr>
          <p:cNvPr id="5" name="Graphique 4">
            <a:extLst>
              <a:ext uri="{FF2B5EF4-FFF2-40B4-BE49-F238E27FC236}">
                <a16:creationId xmlns:a16="http://schemas.microsoft.com/office/drawing/2014/main" id="{CB2C63AA-CC9C-D256-45FB-40113FEAA621}"/>
              </a:ext>
            </a:extLst>
          </p:cNvPr>
          <p:cNvGraphicFramePr/>
          <p:nvPr>
            <p:extLst>
              <p:ext uri="{D42A27DB-BD31-4B8C-83A1-F6EECF244321}">
                <p14:modId xmlns:p14="http://schemas.microsoft.com/office/powerpoint/2010/main" val="2059503223"/>
              </p:ext>
            </p:extLst>
          </p:nvPr>
        </p:nvGraphicFramePr>
        <p:xfrm>
          <a:off x="74930" y="1002275"/>
          <a:ext cx="6254365" cy="3429148"/>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a:extLst>
              <a:ext uri="{FF2B5EF4-FFF2-40B4-BE49-F238E27FC236}">
                <a16:creationId xmlns:a16="http://schemas.microsoft.com/office/drawing/2014/main" id="{CE38EE42-A581-D84B-B4FC-66E4E0B87AE6}"/>
              </a:ext>
            </a:extLst>
          </p:cNvPr>
          <p:cNvSpPr txBox="1"/>
          <p:nvPr/>
        </p:nvSpPr>
        <p:spPr>
          <a:xfrm>
            <a:off x="6018390" y="794584"/>
            <a:ext cx="1555621" cy="338554"/>
          </a:xfrm>
          <a:prstGeom prst="rect">
            <a:avLst/>
          </a:prstGeom>
          <a:noFill/>
        </p:spPr>
        <p:txBody>
          <a:bodyPr wrap="square" rtlCol="0">
            <a:spAutoFit/>
          </a:bodyPr>
          <a:lstStyle/>
          <a:p>
            <a:pPr algn="ctr"/>
            <a:r>
              <a:rPr lang="fr-FR" sz="1600" b="1" dirty="0">
                <a:solidFill>
                  <a:schemeClr val="accent1"/>
                </a:solidFill>
              </a:rPr>
              <a:t>ST Confiance  </a:t>
            </a:r>
          </a:p>
        </p:txBody>
      </p:sp>
      <p:sp>
        <p:nvSpPr>
          <p:cNvPr id="11" name="ZoneTexte 10">
            <a:extLst>
              <a:ext uri="{FF2B5EF4-FFF2-40B4-BE49-F238E27FC236}">
                <a16:creationId xmlns:a16="http://schemas.microsoft.com/office/drawing/2014/main" id="{BB7CF4AF-7072-CABC-AD03-4FABE2A39BF6}"/>
              </a:ext>
            </a:extLst>
          </p:cNvPr>
          <p:cNvSpPr txBox="1"/>
          <p:nvPr/>
        </p:nvSpPr>
        <p:spPr>
          <a:xfrm>
            <a:off x="6447066" y="1797217"/>
            <a:ext cx="698269" cy="338554"/>
          </a:xfrm>
          <a:prstGeom prst="rect">
            <a:avLst/>
          </a:prstGeom>
          <a:noFill/>
        </p:spPr>
        <p:txBody>
          <a:bodyPr wrap="square" rtlCol="0">
            <a:spAutoFit/>
          </a:bodyPr>
          <a:lstStyle/>
          <a:p>
            <a:pPr algn="ctr"/>
            <a:r>
              <a:rPr lang="fr-FR" sz="1600" b="1" dirty="0">
                <a:solidFill>
                  <a:schemeClr val="accent1"/>
                </a:solidFill>
              </a:rPr>
              <a:t>74%</a:t>
            </a:r>
          </a:p>
        </p:txBody>
      </p:sp>
      <p:sp>
        <p:nvSpPr>
          <p:cNvPr id="12" name="ZoneTexte 11">
            <a:extLst>
              <a:ext uri="{FF2B5EF4-FFF2-40B4-BE49-F238E27FC236}">
                <a16:creationId xmlns:a16="http://schemas.microsoft.com/office/drawing/2014/main" id="{C9BC8ACE-3DE5-08EB-E3A6-F2EA7C81DA60}"/>
              </a:ext>
            </a:extLst>
          </p:cNvPr>
          <p:cNvSpPr txBox="1"/>
          <p:nvPr/>
        </p:nvSpPr>
        <p:spPr>
          <a:xfrm>
            <a:off x="6484473" y="1084242"/>
            <a:ext cx="623455" cy="338554"/>
          </a:xfrm>
          <a:prstGeom prst="rect">
            <a:avLst/>
          </a:prstGeom>
          <a:noFill/>
        </p:spPr>
        <p:txBody>
          <a:bodyPr wrap="square" rtlCol="0">
            <a:spAutoFit/>
          </a:bodyPr>
          <a:lstStyle/>
          <a:p>
            <a:pPr algn="ctr"/>
            <a:r>
              <a:rPr lang="fr-FR" sz="1600" b="1" dirty="0">
                <a:solidFill>
                  <a:schemeClr val="accent1"/>
                </a:solidFill>
              </a:rPr>
              <a:t>82%</a:t>
            </a:r>
          </a:p>
        </p:txBody>
      </p:sp>
      <p:sp>
        <p:nvSpPr>
          <p:cNvPr id="13" name="ZoneTexte 12">
            <a:extLst>
              <a:ext uri="{FF2B5EF4-FFF2-40B4-BE49-F238E27FC236}">
                <a16:creationId xmlns:a16="http://schemas.microsoft.com/office/drawing/2014/main" id="{CE2FAED3-F0C3-ACA2-A937-A15935BDC19F}"/>
              </a:ext>
            </a:extLst>
          </p:cNvPr>
          <p:cNvSpPr txBox="1"/>
          <p:nvPr/>
        </p:nvSpPr>
        <p:spPr>
          <a:xfrm>
            <a:off x="6346914" y="1449976"/>
            <a:ext cx="898572" cy="338554"/>
          </a:xfrm>
          <a:prstGeom prst="rect">
            <a:avLst/>
          </a:prstGeom>
          <a:noFill/>
        </p:spPr>
        <p:txBody>
          <a:bodyPr wrap="square" rtlCol="0">
            <a:spAutoFit/>
          </a:bodyPr>
          <a:lstStyle/>
          <a:p>
            <a:pPr algn="ctr"/>
            <a:r>
              <a:rPr lang="fr-FR" sz="1600" b="1" dirty="0">
                <a:solidFill>
                  <a:schemeClr val="accent1"/>
                </a:solidFill>
              </a:rPr>
              <a:t>77%</a:t>
            </a:r>
          </a:p>
        </p:txBody>
      </p:sp>
      <p:sp>
        <p:nvSpPr>
          <p:cNvPr id="15" name="ZoneTexte 14">
            <a:extLst>
              <a:ext uri="{FF2B5EF4-FFF2-40B4-BE49-F238E27FC236}">
                <a16:creationId xmlns:a16="http://schemas.microsoft.com/office/drawing/2014/main" id="{12BB6809-D157-5355-EF74-BABC7AF44DDF}"/>
              </a:ext>
            </a:extLst>
          </p:cNvPr>
          <p:cNvSpPr txBox="1"/>
          <p:nvPr/>
        </p:nvSpPr>
        <p:spPr>
          <a:xfrm>
            <a:off x="6346914" y="2497218"/>
            <a:ext cx="898572" cy="338554"/>
          </a:xfrm>
          <a:prstGeom prst="rect">
            <a:avLst/>
          </a:prstGeom>
          <a:noFill/>
        </p:spPr>
        <p:txBody>
          <a:bodyPr wrap="square" rtlCol="0">
            <a:spAutoFit/>
          </a:bodyPr>
          <a:lstStyle/>
          <a:p>
            <a:pPr algn="ctr"/>
            <a:r>
              <a:rPr lang="fr-FR" sz="1600" b="1" dirty="0">
                <a:solidFill>
                  <a:schemeClr val="accent1"/>
                </a:solidFill>
              </a:rPr>
              <a:t>67%</a:t>
            </a:r>
          </a:p>
        </p:txBody>
      </p:sp>
      <p:sp>
        <p:nvSpPr>
          <p:cNvPr id="16" name="ZoneTexte 15">
            <a:extLst>
              <a:ext uri="{FF2B5EF4-FFF2-40B4-BE49-F238E27FC236}">
                <a16:creationId xmlns:a16="http://schemas.microsoft.com/office/drawing/2014/main" id="{30F19B4E-0B05-068B-C2FC-E35D92B1C38C}"/>
              </a:ext>
            </a:extLst>
          </p:cNvPr>
          <p:cNvSpPr txBox="1"/>
          <p:nvPr/>
        </p:nvSpPr>
        <p:spPr>
          <a:xfrm>
            <a:off x="6346914" y="2821902"/>
            <a:ext cx="898572" cy="338554"/>
          </a:xfrm>
          <a:prstGeom prst="rect">
            <a:avLst/>
          </a:prstGeom>
          <a:noFill/>
        </p:spPr>
        <p:txBody>
          <a:bodyPr wrap="square" rtlCol="0">
            <a:spAutoFit/>
          </a:bodyPr>
          <a:lstStyle/>
          <a:p>
            <a:pPr algn="ctr"/>
            <a:r>
              <a:rPr lang="fr-FR" sz="1600" b="1" dirty="0">
                <a:solidFill>
                  <a:schemeClr val="accent1"/>
                </a:solidFill>
              </a:rPr>
              <a:t>62%</a:t>
            </a:r>
          </a:p>
        </p:txBody>
      </p:sp>
      <p:sp>
        <p:nvSpPr>
          <p:cNvPr id="17" name="ZoneTexte 16">
            <a:extLst>
              <a:ext uri="{FF2B5EF4-FFF2-40B4-BE49-F238E27FC236}">
                <a16:creationId xmlns:a16="http://schemas.microsoft.com/office/drawing/2014/main" id="{0BB471E5-2600-4EED-D14E-2E4CC6A27816}"/>
              </a:ext>
            </a:extLst>
          </p:cNvPr>
          <p:cNvSpPr txBox="1"/>
          <p:nvPr/>
        </p:nvSpPr>
        <p:spPr>
          <a:xfrm>
            <a:off x="6433339" y="3543836"/>
            <a:ext cx="725722" cy="338554"/>
          </a:xfrm>
          <a:prstGeom prst="rect">
            <a:avLst/>
          </a:prstGeom>
          <a:noFill/>
        </p:spPr>
        <p:txBody>
          <a:bodyPr wrap="square" rtlCol="0">
            <a:spAutoFit/>
          </a:bodyPr>
          <a:lstStyle/>
          <a:p>
            <a:pPr algn="ctr"/>
            <a:r>
              <a:rPr lang="fr-FR" sz="1600" b="1" dirty="0">
                <a:solidFill>
                  <a:schemeClr val="accent1"/>
                </a:solidFill>
              </a:rPr>
              <a:t>54%</a:t>
            </a:r>
          </a:p>
        </p:txBody>
      </p:sp>
      <p:sp>
        <p:nvSpPr>
          <p:cNvPr id="3" name="ZoneTexte 2">
            <a:extLst>
              <a:ext uri="{FF2B5EF4-FFF2-40B4-BE49-F238E27FC236}">
                <a16:creationId xmlns:a16="http://schemas.microsoft.com/office/drawing/2014/main" id="{4143D83D-C15B-5176-B4EB-83049060C454}"/>
              </a:ext>
            </a:extLst>
          </p:cNvPr>
          <p:cNvSpPr txBox="1"/>
          <p:nvPr/>
        </p:nvSpPr>
        <p:spPr>
          <a:xfrm>
            <a:off x="6346914" y="3196099"/>
            <a:ext cx="898572" cy="338554"/>
          </a:xfrm>
          <a:prstGeom prst="rect">
            <a:avLst/>
          </a:prstGeom>
          <a:noFill/>
        </p:spPr>
        <p:txBody>
          <a:bodyPr wrap="square" rtlCol="0">
            <a:spAutoFit/>
          </a:bodyPr>
          <a:lstStyle/>
          <a:p>
            <a:pPr algn="ctr"/>
            <a:r>
              <a:rPr lang="fr-FR" sz="1600" b="1" dirty="0">
                <a:solidFill>
                  <a:schemeClr val="accent1"/>
                </a:solidFill>
              </a:rPr>
              <a:t>60%</a:t>
            </a:r>
          </a:p>
        </p:txBody>
      </p:sp>
      <p:sp>
        <p:nvSpPr>
          <p:cNvPr id="7" name="ZoneTexte 6">
            <a:extLst>
              <a:ext uri="{FF2B5EF4-FFF2-40B4-BE49-F238E27FC236}">
                <a16:creationId xmlns:a16="http://schemas.microsoft.com/office/drawing/2014/main" id="{BBE4A23B-FD66-1054-D3BD-EAD942DE073B}"/>
              </a:ext>
            </a:extLst>
          </p:cNvPr>
          <p:cNvSpPr txBox="1"/>
          <p:nvPr/>
        </p:nvSpPr>
        <p:spPr>
          <a:xfrm>
            <a:off x="6346914" y="2147553"/>
            <a:ext cx="898572" cy="338554"/>
          </a:xfrm>
          <a:prstGeom prst="rect">
            <a:avLst/>
          </a:prstGeom>
          <a:noFill/>
        </p:spPr>
        <p:txBody>
          <a:bodyPr wrap="square" rtlCol="0">
            <a:spAutoFit/>
          </a:bodyPr>
          <a:lstStyle/>
          <a:p>
            <a:pPr algn="ctr"/>
            <a:r>
              <a:rPr lang="fr-FR" sz="1600" b="1" dirty="0">
                <a:solidFill>
                  <a:schemeClr val="accent1"/>
                </a:solidFill>
              </a:rPr>
              <a:t>73%</a:t>
            </a:r>
          </a:p>
        </p:txBody>
      </p:sp>
      <p:pic>
        <p:nvPicPr>
          <p:cNvPr id="2" name="Picture 2" descr="Drapeau">
            <a:extLst>
              <a:ext uri="{FF2B5EF4-FFF2-40B4-BE49-F238E27FC236}">
                <a16:creationId xmlns:a16="http://schemas.microsoft.com/office/drawing/2014/main" id="{BF011DB8-340C-4111-6E0D-982C41258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AD68A82B-0855-76FB-64FE-709C7FC4A79D}"/>
              </a:ext>
            </a:extLst>
          </p:cNvPr>
          <p:cNvSpPr txBox="1"/>
          <p:nvPr/>
        </p:nvSpPr>
        <p:spPr>
          <a:xfrm>
            <a:off x="7139284" y="1800331"/>
            <a:ext cx="1316184" cy="338554"/>
          </a:xfrm>
          <a:prstGeom prst="rect">
            <a:avLst/>
          </a:prstGeom>
          <a:noFill/>
        </p:spPr>
        <p:txBody>
          <a:bodyPr wrap="square">
            <a:spAutoFit/>
          </a:bodyPr>
          <a:lstStyle/>
          <a:p>
            <a:r>
              <a:rPr lang="fr-FR" sz="800" dirty="0">
                <a:solidFill>
                  <a:schemeClr val="tx2"/>
                </a:solidFill>
              </a:rPr>
              <a:t>CSP+ : </a:t>
            </a:r>
            <a:r>
              <a:rPr lang="fr-FR" sz="800" b="1" dirty="0">
                <a:solidFill>
                  <a:srgbClr val="00B050"/>
                </a:solidFill>
              </a:rPr>
              <a:t>81%</a:t>
            </a:r>
          </a:p>
          <a:p>
            <a:r>
              <a:rPr lang="fr-FR" sz="800" dirty="0">
                <a:solidFill>
                  <a:schemeClr val="tx2"/>
                </a:solidFill>
              </a:rPr>
              <a:t>Retraités : </a:t>
            </a:r>
            <a:r>
              <a:rPr lang="fr-FR" sz="800" b="1" dirty="0">
                <a:solidFill>
                  <a:srgbClr val="FF0000"/>
                </a:solidFill>
              </a:rPr>
              <a:t>67%</a:t>
            </a:r>
          </a:p>
        </p:txBody>
      </p:sp>
      <p:sp>
        <p:nvSpPr>
          <p:cNvPr id="14" name="ZoneTexte 13">
            <a:extLst>
              <a:ext uri="{FF2B5EF4-FFF2-40B4-BE49-F238E27FC236}">
                <a16:creationId xmlns:a16="http://schemas.microsoft.com/office/drawing/2014/main" id="{3F951452-3E24-010F-2672-43189B9127AF}"/>
              </a:ext>
            </a:extLst>
          </p:cNvPr>
          <p:cNvSpPr txBox="1"/>
          <p:nvPr/>
        </p:nvSpPr>
        <p:spPr>
          <a:xfrm>
            <a:off x="7139284" y="1048450"/>
            <a:ext cx="1089932" cy="338554"/>
          </a:xfrm>
          <a:prstGeom prst="rect">
            <a:avLst/>
          </a:prstGeom>
          <a:noFill/>
        </p:spPr>
        <p:txBody>
          <a:bodyPr wrap="square">
            <a:spAutoFit/>
          </a:bodyPr>
          <a:lstStyle/>
          <a:p>
            <a:r>
              <a:rPr lang="fr-FR" sz="800" dirty="0">
                <a:solidFill>
                  <a:schemeClr val="tx2"/>
                </a:solidFill>
              </a:rPr>
              <a:t>CSP+ : </a:t>
            </a:r>
            <a:r>
              <a:rPr lang="fr-FR" sz="800" b="1" dirty="0">
                <a:solidFill>
                  <a:srgbClr val="00B050"/>
                </a:solidFill>
              </a:rPr>
              <a:t>88%</a:t>
            </a:r>
          </a:p>
          <a:p>
            <a:r>
              <a:rPr lang="fr-FR" sz="800" dirty="0">
                <a:solidFill>
                  <a:schemeClr val="tx2"/>
                </a:solidFill>
              </a:rPr>
              <a:t>Inactifs : </a:t>
            </a:r>
            <a:r>
              <a:rPr lang="fr-FR" sz="800" b="1" dirty="0">
                <a:solidFill>
                  <a:srgbClr val="FF0000"/>
                </a:solidFill>
              </a:rPr>
              <a:t>77%</a:t>
            </a:r>
          </a:p>
        </p:txBody>
      </p:sp>
      <p:sp>
        <p:nvSpPr>
          <p:cNvPr id="19" name="ZoneTexte 18">
            <a:extLst>
              <a:ext uri="{FF2B5EF4-FFF2-40B4-BE49-F238E27FC236}">
                <a16:creationId xmlns:a16="http://schemas.microsoft.com/office/drawing/2014/main" id="{F8E5E976-1EBA-1A70-162C-AEC78DE409D5}"/>
              </a:ext>
            </a:extLst>
          </p:cNvPr>
          <p:cNvSpPr txBox="1"/>
          <p:nvPr/>
        </p:nvSpPr>
        <p:spPr>
          <a:xfrm>
            <a:off x="7139284" y="1452535"/>
            <a:ext cx="1522456" cy="338554"/>
          </a:xfrm>
          <a:prstGeom prst="rect">
            <a:avLst/>
          </a:prstGeom>
          <a:noFill/>
        </p:spPr>
        <p:txBody>
          <a:bodyPr wrap="square">
            <a:spAutoFit/>
          </a:bodyPr>
          <a:lstStyle/>
          <a:p>
            <a:r>
              <a:rPr lang="fr-FR" sz="800" dirty="0">
                <a:solidFill>
                  <a:schemeClr val="tx2"/>
                </a:solidFill>
              </a:rPr>
              <a:t>Femme : </a:t>
            </a:r>
            <a:r>
              <a:rPr lang="fr-FR" sz="800" b="1" dirty="0">
                <a:solidFill>
                  <a:srgbClr val="00B050"/>
                </a:solidFill>
              </a:rPr>
              <a:t>80%</a:t>
            </a:r>
          </a:p>
          <a:p>
            <a:r>
              <a:rPr lang="fr-FR" sz="800" dirty="0">
                <a:solidFill>
                  <a:schemeClr val="tx2"/>
                </a:solidFill>
              </a:rPr>
              <a:t>CSP + : </a:t>
            </a:r>
            <a:r>
              <a:rPr lang="fr-FR" sz="800" b="1" dirty="0">
                <a:solidFill>
                  <a:srgbClr val="00B050"/>
                </a:solidFill>
              </a:rPr>
              <a:t>82%</a:t>
            </a:r>
            <a:r>
              <a:rPr lang="fr-FR" sz="800" dirty="0">
                <a:solidFill>
                  <a:schemeClr val="tx2"/>
                </a:solidFill>
              </a:rPr>
              <a:t> / Inactifs : </a:t>
            </a:r>
            <a:r>
              <a:rPr lang="fr-FR" sz="800" b="1" dirty="0">
                <a:solidFill>
                  <a:srgbClr val="FF0000"/>
                </a:solidFill>
              </a:rPr>
              <a:t>71%</a:t>
            </a:r>
          </a:p>
        </p:txBody>
      </p:sp>
      <p:sp>
        <p:nvSpPr>
          <p:cNvPr id="21" name="ZoneTexte 20">
            <a:extLst>
              <a:ext uri="{FF2B5EF4-FFF2-40B4-BE49-F238E27FC236}">
                <a16:creationId xmlns:a16="http://schemas.microsoft.com/office/drawing/2014/main" id="{7BC00AFA-2923-BE2F-F11F-AA5EFC262514}"/>
              </a:ext>
            </a:extLst>
          </p:cNvPr>
          <p:cNvSpPr txBox="1"/>
          <p:nvPr/>
        </p:nvSpPr>
        <p:spPr>
          <a:xfrm>
            <a:off x="7139283" y="3200964"/>
            <a:ext cx="1685739" cy="338554"/>
          </a:xfrm>
          <a:prstGeom prst="rect">
            <a:avLst/>
          </a:prstGeom>
          <a:noFill/>
        </p:spPr>
        <p:txBody>
          <a:bodyPr wrap="square">
            <a:spAutoFit/>
          </a:bodyPr>
          <a:lstStyle/>
          <a:p>
            <a:r>
              <a:rPr lang="fr-FR" sz="800" dirty="0">
                <a:solidFill>
                  <a:schemeClr val="tx2"/>
                </a:solidFill>
              </a:rPr>
              <a:t>25-34 ans : </a:t>
            </a:r>
            <a:r>
              <a:rPr lang="fr-FR" sz="800" b="1" dirty="0">
                <a:solidFill>
                  <a:srgbClr val="00B050"/>
                </a:solidFill>
              </a:rPr>
              <a:t>74%</a:t>
            </a:r>
            <a:r>
              <a:rPr lang="fr-FR" sz="800" dirty="0"/>
              <a:t> / 50+ : </a:t>
            </a:r>
            <a:r>
              <a:rPr lang="fr-FR" sz="800" b="1" dirty="0">
                <a:solidFill>
                  <a:srgbClr val="FF0000"/>
                </a:solidFill>
              </a:rPr>
              <a:t>52%</a:t>
            </a:r>
          </a:p>
          <a:p>
            <a:r>
              <a:rPr lang="fr-FR" sz="800" dirty="0">
                <a:solidFill>
                  <a:schemeClr val="tx2"/>
                </a:solidFill>
              </a:rPr>
              <a:t>Actifs : </a:t>
            </a:r>
            <a:r>
              <a:rPr lang="fr-FR" sz="800" b="1" dirty="0">
                <a:solidFill>
                  <a:srgbClr val="00B050"/>
                </a:solidFill>
              </a:rPr>
              <a:t>68%</a:t>
            </a:r>
          </a:p>
        </p:txBody>
      </p:sp>
      <p:sp>
        <p:nvSpPr>
          <p:cNvPr id="23" name="ZoneTexte 22">
            <a:extLst>
              <a:ext uri="{FF2B5EF4-FFF2-40B4-BE49-F238E27FC236}">
                <a16:creationId xmlns:a16="http://schemas.microsoft.com/office/drawing/2014/main" id="{E1186A2F-3081-ED29-2342-DC01EF8AD19D}"/>
              </a:ext>
            </a:extLst>
          </p:cNvPr>
          <p:cNvSpPr txBox="1"/>
          <p:nvPr/>
        </p:nvSpPr>
        <p:spPr>
          <a:xfrm>
            <a:off x="7139284" y="2514444"/>
            <a:ext cx="1248608" cy="338554"/>
          </a:xfrm>
          <a:prstGeom prst="rect">
            <a:avLst/>
          </a:prstGeom>
          <a:noFill/>
        </p:spPr>
        <p:txBody>
          <a:bodyPr wrap="square">
            <a:spAutoFit/>
          </a:bodyPr>
          <a:lstStyle/>
          <a:p>
            <a:r>
              <a:rPr lang="fr-FR" sz="800" dirty="0">
                <a:solidFill>
                  <a:schemeClr val="tx2"/>
                </a:solidFill>
              </a:rPr>
              <a:t>25-34 ans : </a:t>
            </a:r>
            <a:r>
              <a:rPr lang="fr-FR" sz="800" b="1" dirty="0">
                <a:solidFill>
                  <a:srgbClr val="00B050"/>
                </a:solidFill>
              </a:rPr>
              <a:t>76%</a:t>
            </a:r>
          </a:p>
          <a:p>
            <a:r>
              <a:rPr lang="fr-FR" sz="800" dirty="0">
                <a:solidFill>
                  <a:schemeClr val="tx2"/>
                </a:solidFill>
              </a:rPr>
              <a:t>CSP - : </a:t>
            </a:r>
            <a:r>
              <a:rPr lang="fr-FR" sz="800" b="1" dirty="0">
                <a:solidFill>
                  <a:srgbClr val="00B050"/>
                </a:solidFill>
              </a:rPr>
              <a:t>73%</a:t>
            </a:r>
          </a:p>
        </p:txBody>
      </p:sp>
      <p:sp>
        <p:nvSpPr>
          <p:cNvPr id="25" name="ZoneTexte 24">
            <a:extLst>
              <a:ext uri="{FF2B5EF4-FFF2-40B4-BE49-F238E27FC236}">
                <a16:creationId xmlns:a16="http://schemas.microsoft.com/office/drawing/2014/main" id="{85D3B8B1-7D85-3DF1-907B-A778FE3BD6F4}"/>
              </a:ext>
            </a:extLst>
          </p:cNvPr>
          <p:cNvSpPr txBox="1"/>
          <p:nvPr/>
        </p:nvSpPr>
        <p:spPr>
          <a:xfrm>
            <a:off x="7139284" y="2161830"/>
            <a:ext cx="1124631" cy="338554"/>
          </a:xfrm>
          <a:prstGeom prst="rect">
            <a:avLst/>
          </a:prstGeom>
          <a:noFill/>
        </p:spPr>
        <p:txBody>
          <a:bodyPr wrap="square">
            <a:spAutoFit/>
          </a:bodyPr>
          <a:lstStyle/>
          <a:p>
            <a:r>
              <a:rPr lang="fr-FR" sz="800" dirty="0"/>
              <a:t>18 à 24 ans : </a:t>
            </a:r>
            <a:r>
              <a:rPr lang="fr-FR" sz="800" b="1" dirty="0">
                <a:solidFill>
                  <a:srgbClr val="FF0000"/>
                </a:solidFill>
              </a:rPr>
              <a:t>64%</a:t>
            </a:r>
          </a:p>
          <a:p>
            <a:r>
              <a:rPr lang="fr-FR" sz="800" dirty="0">
                <a:solidFill>
                  <a:schemeClr val="tx2"/>
                </a:solidFill>
              </a:rPr>
              <a:t>Retraités : </a:t>
            </a:r>
            <a:r>
              <a:rPr lang="fr-FR" sz="800" b="1" dirty="0">
                <a:solidFill>
                  <a:srgbClr val="FF0000"/>
                </a:solidFill>
              </a:rPr>
              <a:t>67%</a:t>
            </a:r>
          </a:p>
        </p:txBody>
      </p:sp>
      <p:sp>
        <p:nvSpPr>
          <p:cNvPr id="27" name="ZoneTexte 26">
            <a:extLst>
              <a:ext uri="{FF2B5EF4-FFF2-40B4-BE49-F238E27FC236}">
                <a16:creationId xmlns:a16="http://schemas.microsoft.com/office/drawing/2014/main" id="{FCF9B1D2-A242-D088-F3E0-331C6A4F9AE4}"/>
              </a:ext>
            </a:extLst>
          </p:cNvPr>
          <p:cNvSpPr txBox="1"/>
          <p:nvPr/>
        </p:nvSpPr>
        <p:spPr>
          <a:xfrm>
            <a:off x="7139284" y="2825919"/>
            <a:ext cx="1572744" cy="338554"/>
          </a:xfrm>
          <a:prstGeom prst="rect">
            <a:avLst/>
          </a:prstGeom>
          <a:noFill/>
        </p:spPr>
        <p:txBody>
          <a:bodyPr wrap="square">
            <a:spAutoFit/>
          </a:bodyPr>
          <a:lstStyle/>
          <a:p>
            <a:r>
              <a:rPr lang="fr-FR" sz="800" dirty="0"/>
              <a:t>25-34 ans : </a:t>
            </a:r>
            <a:r>
              <a:rPr lang="fr-FR" sz="800" b="1" dirty="0">
                <a:solidFill>
                  <a:srgbClr val="00B050"/>
                </a:solidFill>
              </a:rPr>
              <a:t>70%</a:t>
            </a:r>
            <a:r>
              <a:rPr lang="fr-FR" sz="800" dirty="0"/>
              <a:t> / 50+ : </a:t>
            </a:r>
            <a:r>
              <a:rPr lang="fr-FR" sz="800" b="1" dirty="0">
                <a:solidFill>
                  <a:srgbClr val="FF0000"/>
                </a:solidFill>
              </a:rPr>
              <a:t>59%</a:t>
            </a:r>
            <a:endParaRPr lang="fr-FR" sz="800" dirty="0"/>
          </a:p>
          <a:p>
            <a:r>
              <a:rPr lang="fr-FR" sz="800" dirty="0">
                <a:solidFill>
                  <a:schemeClr val="tx2"/>
                </a:solidFill>
              </a:rPr>
              <a:t>CSP - : </a:t>
            </a:r>
            <a:r>
              <a:rPr lang="fr-FR" sz="800" b="1" dirty="0">
                <a:solidFill>
                  <a:srgbClr val="00B050"/>
                </a:solidFill>
              </a:rPr>
              <a:t>71%</a:t>
            </a:r>
          </a:p>
        </p:txBody>
      </p:sp>
      <p:sp>
        <p:nvSpPr>
          <p:cNvPr id="29" name="ZoneTexte 28">
            <a:extLst>
              <a:ext uri="{FF2B5EF4-FFF2-40B4-BE49-F238E27FC236}">
                <a16:creationId xmlns:a16="http://schemas.microsoft.com/office/drawing/2014/main" id="{43759012-C2D8-6AE6-7F5D-BC429E2D0866}"/>
              </a:ext>
            </a:extLst>
          </p:cNvPr>
          <p:cNvSpPr txBox="1"/>
          <p:nvPr/>
        </p:nvSpPr>
        <p:spPr>
          <a:xfrm>
            <a:off x="7139284" y="3548790"/>
            <a:ext cx="1554993" cy="338554"/>
          </a:xfrm>
          <a:prstGeom prst="rect">
            <a:avLst/>
          </a:prstGeom>
          <a:noFill/>
        </p:spPr>
        <p:txBody>
          <a:bodyPr wrap="square">
            <a:spAutoFit/>
          </a:bodyPr>
          <a:lstStyle/>
          <a:p>
            <a:r>
              <a:rPr lang="fr-FR" sz="800" dirty="0"/>
              <a:t>25-34 ans : </a:t>
            </a:r>
            <a:r>
              <a:rPr lang="fr-FR" sz="800" b="1" dirty="0">
                <a:solidFill>
                  <a:srgbClr val="00B050"/>
                </a:solidFill>
              </a:rPr>
              <a:t>69%</a:t>
            </a:r>
            <a:r>
              <a:rPr lang="fr-FR" sz="800" dirty="0"/>
              <a:t> / 50+ : </a:t>
            </a:r>
            <a:r>
              <a:rPr lang="fr-FR" sz="800" b="1" dirty="0">
                <a:solidFill>
                  <a:srgbClr val="FF0000"/>
                </a:solidFill>
              </a:rPr>
              <a:t>45%</a:t>
            </a:r>
          </a:p>
          <a:p>
            <a:r>
              <a:rPr lang="fr-FR" sz="800" dirty="0">
                <a:solidFill>
                  <a:schemeClr val="tx2"/>
                </a:solidFill>
              </a:rPr>
              <a:t>CSP - : </a:t>
            </a:r>
            <a:r>
              <a:rPr lang="fr-FR" sz="800" b="1" dirty="0">
                <a:solidFill>
                  <a:srgbClr val="00B050"/>
                </a:solidFill>
              </a:rPr>
              <a:t>65%</a:t>
            </a:r>
          </a:p>
        </p:txBody>
      </p:sp>
      <p:sp>
        <p:nvSpPr>
          <p:cNvPr id="22" name="ZoneTexte 21">
            <a:extLst>
              <a:ext uri="{FF2B5EF4-FFF2-40B4-BE49-F238E27FC236}">
                <a16:creationId xmlns:a16="http://schemas.microsoft.com/office/drawing/2014/main" id="{293C2B1D-1CE7-28AE-4969-4967A9CD85FC}"/>
              </a:ext>
            </a:extLst>
          </p:cNvPr>
          <p:cNvSpPr txBox="1"/>
          <p:nvPr/>
        </p:nvSpPr>
        <p:spPr>
          <a:xfrm>
            <a:off x="8388013" y="663024"/>
            <a:ext cx="815813" cy="523220"/>
          </a:xfrm>
          <a:prstGeom prst="rect">
            <a:avLst/>
          </a:prstGeom>
          <a:noFill/>
        </p:spPr>
        <p:txBody>
          <a:bodyPr wrap="square" rtlCol="0">
            <a:spAutoFit/>
          </a:bodyPr>
          <a:lstStyle/>
          <a:p>
            <a:pPr algn="ctr"/>
            <a:r>
              <a:rPr lang="fr-FR" sz="700" b="1" dirty="0">
                <a:solidFill>
                  <a:schemeClr val="accent6"/>
                </a:solidFill>
              </a:rPr>
              <a:t>A eu recours à des pdts issus de l’éco. circulaire</a:t>
            </a:r>
          </a:p>
        </p:txBody>
      </p:sp>
      <p:sp>
        <p:nvSpPr>
          <p:cNvPr id="24" name="ZoneTexte 23">
            <a:extLst>
              <a:ext uri="{FF2B5EF4-FFF2-40B4-BE49-F238E27FC236}">
                <a16:creationId xmlns:a16="http://schemas.microsoft.com/office/drawing/2014/main" id="{53BD7AE1-538E-5D93-0844-38019C862595}"/>
              </a:ext>
            </a:extLst>
          </p:cNvPr>
          <p:cNvSpPr txBox="1"/>
          <p:nvPr/>
        </p:nvSpPr>
        <p:spPr>
          <a:xfrm>
            <a:off x="8444301" y="1137808"/>
            <a:ext cx="698269" cy="246221"/>
          </a:xfrm>
          <a:prstGeom prst="rect">
            <a:avLst/>
          </a:prstGeom>
          <a:noFill/>
        </p:spPr>
        <p:txBody>
          <a:bodyPr wrap="square" rtlCol="0">
            <a:spAutoFit/>
          </a:bodyPr>
          <a:lstStyle/>
          <a:p>
            <a:pPr algn="ctr"/>
            <a:r>
              <a:rPr lang="fr-FR" sz="1000" b="1" dirty="0">
                <a:solidFill>
                  <a:schemeClr val="accent6"/>
                </a:solidFill>
              </a:rPr>
              <a:t>87%</a:t>
            </a:r>
          </a:p>
        </p:txBody>
      </p:sp>
      <p:sp>
        <p:nvSpPr>
          <p:cNvPr id="26" name="ZoneTexte 25">
            <a:extLst>
              <a:ext uri="{FF2B5EF4-FFF2-40B4-BE49-F238E27FC236}">
                <a16:creationId xmlns:a16="http://schemas.microsoft.com/office/drawing/2014/main" id="{6DBE76B8-04FC-E74C-C9E6-496A80D4131F}"/>
              </a:ext>
            </a:extLst>
          </p:cNvPr>
          <p:cNvSpPr txBox="1"/>
          <p:nvPr/>
        </p:nvSpPr>
        <p:spPr>
          <a:xfrm>
            <a:off x="8481708" y="1491824"/>
            <a:ext cx="623455" cy="246221"/>
          </a:xfrm>
          <a:prstGeom prst="rect">
            <a:avLst/>
          </a:prstGeom>
          <a:noFill/>
        </p:spPr>
        <p:txBody>
          <a:bodyPr wrap="square" rtlCol="0">
            <a:spAutoFit/>
          </a:bodyPr>
          <a:lstStyle/>
          <a:p>
            <a:pPr algn="ctr"/>
            <a:r>
              <a:rPr lang="fr-FR" sz="1000" b="1" dirty="0">
                <a:solidFill>
                  <a:schemeClr val="accent6"/>
                </a:solidFill>
              </a:rPr>
              <a:t>82%</a:t>
            </a:r>
          </a:p>
        </p:txBody>
      </p:sp>
      <p:sp>
        <p:nvSpPr>
          <p:cNvPr id="28" name="ZoneTexte 27">
            <a:extLst>
              <a:ext uri="{FF2B5EF4-FFF2-40B4-BE49-F238E27FC236}">
                <a16:creationId xmlns:a16="http://schemas.microsoft.com/office/drawing/2014/main" id="{239B912E-5825-A61E-F02A-D322289B20D4}"/>
              </a:ext>
            </a:extLst>
          </p:cNvPr>
          <p:cNvSpPr txBox="1"/>
          <p:nvPr/>
        </p:nvSpPr>
        <p:spPr>
          <a:xfrm>
            <a:off x="8344149" y="1845840"/>
            <a:ext cx="898572" cy="246221"/>
          </a:xfrm>
          <a:prstGeom prst="rect">
            <a:avLst/>
          </a:prstGeom>
          <a:noFill/>
        </p:spPr>
        <p:txBody>
          <a:bodyPr wrap="square" rtlCol="0">
            <a:spAutoFit/>
          </a:bodyPr>
          <a:lstStyle/>
          <a:p>
            <a:pPr algn="ctr"/>
            <a:r>
              <a:rPr lang="fr-FR" sz="1000" b="1" dirty="0">
                <a:solidFill>
                  <a:schemeClr val="accent6"/>
                </a:solidFill>
              </a:rPr>
              <a:t>83%</a:t>
            </a:r>
          </a:p>
        </p:txBody>
      </p:sp>
      <p:sp>
        <p:nvSpPr>
          <p:cNvPr id="30" name="ZoneTexte 29">
            <a:extLst>
              <a:ext uri="{FF2B5EF4-FFF2-40B4-BE49-F238E27FC236}">
                <a16:creationId xmlns:a16="http://schemas.microsoft.com/office/drawing/2014/main" id="{FF7A3AA7-99A5-BBA0-299B-BD793117720E}"/>
              </a:ext>
            </a:extLst>
          </p:cNvPr>
          <p:cNvSpPr txBox="1"/>
          <p:nvPr/>
        </p:nvSpPr>
        <p:spPr>
          <a:xfrm>
            <a:off x="8344149" y="2553872"/>
            <a:ext cx="898572" cy="246221"/>
          </a:xfrm>
          <a:prstGeom prst="rect">
            <a:avLst/>
          </a:prstGeom>
          <a:noFill/>
        </p:spPr>
        <p:txBody>
          <a:bodyPr wrap="square" rtlCol="0">
            <a:spAutoFit/>
          </a:bodyPr>
          <a:lstStyle/>
          <a:p>
            <a:pPr algn="ctr"/>
            <a:r>
              <a:rPr lang="fr-FR" sz="1000" b="1" dirty="0">
                <a:solidFill>
                  <a:schemeClr val="accent6"/>
                </a:solidFill>
              </a:rPr>
              <a:t>74%</a:t>
            </a:r>
          </a:p>
        </p:txBody>
      </p:sp>
      <p:sp>
        <p:nvSpPr>
          <p:cNvPr id="31" name="ZoneTexte 30">
            <a:extLst>
              <a:ext uri="{FF2B5EF4-FFF2-40B4-BE49-F238E27FC236}">
                <a16:creationId xmlns:a16="http://schemas.microsoft.com/office/drawing/2014/main" id="{7CF59EED-7A8A-FE4C-35EA-1A393F9FBD7C}"/>
              </a:ext>
            </a:extLst>
          </p:cNvPr>
          <p:cNvSpPr txBox="1"/>
          <p:nvPr/>
        </p:nvSpPr>
        <p:spPr>
          <a:xfrm>
            <a:off x="8344149" y="3261904"/>
            <a:ext cx="898572" cy="246221"/>
          </a:xfrm>
          <a:prstGeom prst="rect">
            <a:avLst/>
          </a:prstGeom>
          <a:noFill/>
        </p:spPr>
        <p:txBody>
          <a:bodyPr wrap="square" rtlCol="0">
            <a:spAutoFit/>
          </a:bodyPr>
          <a:lstStyle/>
          <a:p>
            <a:pPr algn="ctr"/>
            <a:r>
              <a:rPr lang="fr-FR" sz="1000" b="1" dirty="0">
                <a:solidFill>
                  <a:schemeClr val="accent6"/>
                </a:solidFill>
              </a:rPr>
              <a:t>69%</a:t>
            </a:r>
          </a:p>
        </p:txBody>
      </p:sp>
      <p:sp>
        <p:nvSpPr>
          <p:cNvPr id="32" name="ZoneTexte 31">
            <a:extLst>
              <a:ext uri="{FF2B5EF4-FFF2-40B4-BE49-F238E27FC236}">
                <a16:creationId xmlns:a16="http://schemas.microsoft.com/office/drawing/2014/main" id="{201DB139-FB1A-46D5-178D-6FBE2CFF7B45}"/>
              </a:ext>
            </a:extLst>
          </p:cNvPr>
          <p:cNvSpPr txBox="1"/>
          <p:nvPr/>
        </p:nvSpPr>
        <p:spPr>
          <a:xfrm>
            <a:off x="8430574" y="3615918"/>
            <a:ext cx="725722" cy="246221"/>
          </a:xfrm>
          <a:prstGeom prst="rect">
            <a:avLst/>
          </a:prstGeom>
          <a:noFill/>
        </p:spPr>
        <p:txBody>
          <a:bodyPr wrap="square" rtlCol="0">
            <a:spAutoFit/>
          </a:bodyPr>
          <a:lstStyle/>
          <a:p>
            <a:pPr algn="ctr"/>
            <a:r>
              <a:rPr lang="fr-FR" sz="1000" b="1" dirty="0">
                <a:solidFill>
                  <a:schemeClr val="accent6"/>
                </a:solidFill>
              </a:rPr>
              <a:t>64%</a:t>
            </a:r>
          </a:p>
        </p:txBody>
      </p:sp>
      <p:sp>
        <p:nvSpPr>
          <p:cNvPr id="33" name="ZoneTexte 32">
            <a:extLst>
              <a:ext uri="{FF2B5EF4-FFF2-40B4-BE49-F238E27FC236}">
                <a16:creationId xmlns:a16="http://schemas.microsoft.com/office/drawing/2014/main" id="{FAA3C81F-A54C-98C6-B161-4576662100D7}"/>
              </a:ext>
            </a:extLst>
          </p:cNvPr>
          <p:cNvSpPr txBox="1"/>
          <p:nvPr/>
        </p:nvSpPr>
        <p:spPr>
          <a:xfrm>
            <a:off x="8344149" y="2199856"/>
            <a:ext cx="898572" cy="246221"/>
          </a:xfrm>
          <a:prstGeom prst="rect">
            <a:avLst/>
          </a:prstGeom>
          <a:noFill/>
        </p:spPr>
        <p:txBody>
          <a:bodyPr wrap="square" rtlCol="0">
            <a:spAutoFit/>
          </a:bodyPr>
          <a:lstStyle/>
          <a:p>
            <a:pPr algn="ctr"/>
            <a:r>
              <a:rPr lang="fr-FR" sz="1000" b="1" dirty="0">
                <a:solidFill>
                  <a:schemeClr val="accent6"/>
                </a:solidFill>
              </a:rPr>
              <a:t>80%</a:t>
            </a:r>
          </a:p>
        </p:txBody>
      </p:sp>
      <p:sp>
        <p:nvSpPr>
          <p:cNvPr id="34" name="ZoneTexte 33">
            <a:extLst>
              <a:ext uri="{FF2B5EF4-FFF2-40B4-BE49-F238E27FC236}">
                <a16:creationId xmlns:a16="http://schemas.microsoft.com/office/drawing/2014/main" id="{40FB574A-36A8-FA45-E936-E5D5B7F78F23}"/>
              </a:ext>
            </a:extLst>
          </p:cNvPr>
          <p:cNvSpPr txBox="1"/>
          <p:nvPr/>
        </p:nvSpPr>
        <p:spPr>
          <a:xfrm>
            <a:off x="8344149" y="2907888"/>
            <a:ext cx="898572" cy="246221"/>
          </a:xfrm>
          <a:prstGeom prst="rect">
            <a:avLst/>
          </a:prstGeom>
          <a:noFill/>
        </p:spPr>
        <p:txBody>
          <a:bodyPr wrap="square" rtlCol="0">
            <a:spAutoFit/>
          </a:bodyPr>
          <a:lstStyle/>
          <a:p>
            <a:pPr algn="ctr"/>
            <a:r>
              <a:rPr lang="fr-FR" sz="1000" b="1" dirty="0">
                <a:solidFill>
                  <a:schemeClr val="accent6"/>
                </a:solidFill>
              </a:rPr>
              <a:t>68%</a:t>
            </a:r>
          </a:p>
        </p:txBody>
      </p:sp>
      <p:sp>
        <p:nvSpPr>
          <p:cNvPr id="35" name="Rectangle : coins arrondis 34">
            <a:extLst>
              <a:ext uri="{FF2B5EF4-FFF2-40B4-BE49-F238E27FC236}">
                <a16:creationId xmlns:a16="http://schemas.microsoft.com/office/drawing/2014/main" id="{5A8EE818-3EC3-BD75-CB65-07E787F265A0}"/>
              </a:ext>
            </a:extLst>
          </p:cNvPr>
          <p:cNvSpPr/>
          <p:nvPr/>
        </p:nvSpPr>
        <p:spPr>
          <a:xfrm>
            <a:off x="8607214" y="1161343"/>
            <a:ext cx="360000" cy="2700796"/>
          </a:xfrm>
          <a:prstGeom prst="roundRect">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8" name="Connecteur droit 7">
            <a:extLst>
              <a:ext uri="{FF2B5EF4-FFF2-40B4-BE49-F238E27FC236}">
                <a16:creationId xmlns:a16="http://schemas.microsoft.com/office/drawing/2014/main" id="{B85EB4A9-5B2C-8C8D-F454-004E6144CB95}"/>
              </a:ext>
            </a:extLst>
          </p:cNvPr>
          <p:cNvCxnSpPr>
            <a:cxnSpLocks/>
          </p:cNvCxnSpPr>
          <p:nvPr/>
        </p:nvCxnSpPr>
        <p:spPr>
          <a:xfrm>
            <a:off x="863564" y="2488493"/>
            <a:ext cx="6840000" cy="0"/>
          </a:xfrm>
          <a:prstGeom prst="line">
            <a:avLst/>
          </a:prstGeom>
          <a:ln w="9525">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77341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7" y="171784"/>
            <a:ext cx="8282784" cy="541640"/>
          </a:xfrm>
        </p:spPr>
        <p:txBody>
          <a:bodyPr/>
          <a:lstStyle/>
          <a:p>
            <a:r>
              <a:rPr lang="fr-FR" sz="1600" dirty="0">
                <a:solidFill>
                  <a:schemeClr val="accent1"/>
                </a:solidFill>
              </a:rPr>
              <a:t>Une information à développer sur la qualité des produits : traçabilité &amp; garanties</a:t>
            </a:r>
            <a:br>
              <a:rPr lang="fr-FR" sz="1600" dirty="0"/>
            </a:br>
            <a:r>
              <a:rPr lang="fr-FR" sz="1600" dirty="0"/>
              <a:t>Les Français, notamment les plus âgés, souhaiteraient avoir plus d’informations concernant la traçabilité et les garanties mais aussi une meilleure visibilité des produits issus de l’économie circulaire pour les aider à y avoir recours</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515291" y="4524805"/>
            <a:ext cx="8337763" cy="555921"/>
          </a:xfrm>
          <a:prstGeom prst="rect">
            <a:avLst/>
          </a:prstGeom>
        </p:spPr>
        <p:txBody>
          <a:bodyPr wrap="square">
            <a:spAutoFit/>
          </a:bodyPr>
          <a:lstStyle/>
          <a:p>
            <a:pPr defTabSz="685800">
              <a:lnSpc>
                <a:spcPct val="115000"/>
              </a:lnSpc>
              <a:defRPr/>
            </a:pPr>
            <a:r>
              <a:rPr lang="fr-FR" sz="900" i="1" dirty="0">
                <a:solidFill>
                  <a:schemeClr val="tx2"/>
                </a:solidFill>
                <a:latin typeface="Century Gothic" panose="020F0302020204030204"/>
              </a:rPr>
              <a:t>Q11. Parmi les types d’information suivants, quels sont ceux que vous souhaiteriez avoir en priorité de la part des commerçants pour vous aider à avoir recours à des produits issus de l’économie circulaire ? En premier ? Et ensuite ?</a:t>
            </a:r>
          </a:p>
          <a:p>
            <a:pPr defTabSz="685800">
              <a:lnSpc>
                <a:spcPct val="115000"/>
              </a:lnSpc>
              <a:defRPr/>
            </a:pPr>
            <a:r>
              <a:rPr lang="fr-FR" sz="900" i="1" dirty="0">
                <a:solidFill>
                  <a:srgbClr val="FFFFFF">
                    <a:lumMod val="50000"/>
                  </a:srgbClr>
                </a:solidFill>
                <a:latin typeface="Century Gothic" panose="020F0302020204030204"/>
              </a:rPr>
              <a:t>Base : Ensemble (n=1005) – Trois réponses possibles </a:t>
            </a:r>
          </a:p>
        </p:txBody>
      </p:sp>
      <p:graphicFrame>
        <p:nvGraphicFramePr>
          <p:cNvPr id="2" name="Graphique 1">
            <a:extLst>
              <a:ext uri="{FF2B5EF4-FFF2-40B4-BE49-F238E27FC236}">
                <a16:creationId xmlns:a16="http://schemas.microsoft.com/office/drawing/2014/main" id="{FDC2517B-040C-A1A1-360A-D2B1A0C48E0B}"/>
              </a:ext>
            </a:extLst>
          </p:cNvPr>
          <p:cNvGraphicFramePr/>
          <p:nvPr/>
        </p:nvGraphicFramePr>
        <p:xfrm>
          <a:off x="0" y="1181327"/>
          <a:ext cx="7379420" cy="40086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 coins arrondis 2">
            <a:extLst>
              <a:ext uri="{FF2B5EF4-FFF2-40B4-BE49-F238E27FC236}">
                <a16:creationId xmlns:a16="http://schemas.microsoft.com/office/drawing/2014/main" id="{B633B93F-CAB2-2186-3216-8E33E79CBC0A}"/>
              </a:ext>
            </a:extLst>
          </p:cNvPr>
          <p:cNvSpPr/>
          <p:nvPr/>
        </p:nvSpPr>
        <p:spPr>
          <a:xfrm>
            <a:off x="228680" y="1298119"/>
            <a:ext cx="8915319" cy="963817"/>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F4AE9A09-E551-7CA7-9682-91BF45CC3F5F}"/>
              </a:ext>
            </a:extLst>
          </p:cNvPr>
          <p:cNvGrpSpPr/>
          <p:nvPr/>
        </p:nvGrpSpPr>
        <p:grpSpPr>
          <a:xfrm>
            <a:off x="6617252" y="4065218"/>
            <a:ext cx="2011457" cy="332836"/>
            <a:chOff x="8605962" y="5744699"/>
            <a:chExt cx="2011457" cy="332836"/>
          </a:xfrm>
        </p:grpSpPr>
        <p:sp>
          <p:nvSpPr>
            <p:cNvPr id="8" name="Espace réservé du texte 8">
              <a:extLst>
                <a:ext uri="{FF2B5EF4-FFF2-40B4-BE49-F238E27FC236}">
                  <a16:creationId xmlns:a16="http://schemas.microsoft.com/office/drawing/2014/main" id="{74338629-7B23-72CB-E20E-16FFE98AAEE1}"/>
                </a:ext>
              </a:extLst>
            </p:cNvPr>
            <p:cNvSpPr txBox="1">
              <a:spLocks/>
            </p:cNvSpPr>
            <p:nvPr/>
          </p:nvSpPr>
          <p:spPr>
            <a:xfrm>
              <a:off x="9551523" y="5744699"/>
              <a:ext cx="1065896" cy="332836"/>
            </a:xfrm>
            <a:prstGeom prst="rect">
              <a:avLst/>
            </a:prstGeom>
          </p:spPr>
          <p:txBody>
            <a:bodyPr anchor="ctr">
              <a:noAutofit/>
            </a:bodyPr>
            <a:lstStyle/>
            <a:p>
              <a:pPr algn="ctr"/>
              <a:r>
                <a:rPr lang="fr-FR" sz="1100" dirty="0">
                  <a:solidFill>
                    <a:schemeClr val="tx1">
                      <a:lumMod val="50000"/>
                      <a:lumOff val="50000"/>
                    </a:schemeClr>
                  </a:solidFill>
                  <a:latin typeface="Arial" panose="020B0604020202020204" pitchFamily="34" charset="0"/>
                  <a:cs typeface="Arial" panose="020B0604020202020204" pitchFamily="34" charset="0"/>
                </a:rPr>
                <a:t>Au total</a:t>
              </a:r>
              <a:endParaRPr lang="fr-FR" sz="11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Espace réservé du texte 8">
              <a:extLst>
                <a:ext uri="{FF2B5EF4-FFF2-40B4-BE49-F238E27FC236}">
                  <a16:creationId xmlns:a16="http://schemas.microsoft.com/office/drawing/2014/main" id="{A97CC482-FDC6-22BC-7B3A-8B403C98069F}"/>
                </a:ext>
              </a:extLst>
            </p:cNvPr>
            <p:cNvSpPr txBox="1">
              <a:spLocks/>
            </p:cNvSpPr>
            <p:nvPr/>
          </p:nvSpPr>
          <p:spPr>
            <a:xfrm>
              <a:off x="8605962" y="5744699"/>
              <a:ext cx="1065896" cy="332836"/>
            </a:xfrm>
            <a:prstGeom prst="rect">
              <a:avLst/>
            </a:prstGeom>
          </p:spPr>
          <p:txBody>
            <a:bodyPr anchor="ctr">
              <a:noAutofit/>
            </a:bodyPr>
            <a:lstStyle/>
            <a:p>
              <a:pPr algn="ctr"/>
              <a:r>
                <a:rPr lang="fr-FR" sz="1100" dirty="0">
                  <a:solidFill>
                    <a:schemeClr val="tx1">
                      <a:lumMod val="50000"/>
                      <a:lumOff val="50000"/>
                    </a:schemeClr>
                  </a:solidFill>
                  <a:latin typeface="Arial" panose="020B0604020202020204" pitchFamily="34" charset="0"/>
                  <a:cs typeface="Arial" panose="020B0604020202020204" pitchFamily="34" charset="0"/>
                </a:rPr>
                <a:t>En premier</a:t>
              </a:r>
              <a:endParaRPr lang="fr-FR" sz="11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59138CA-D715-D1E4-8C89-B655723D586C}"/>
                </a:ext>
              </a:extLst>
            </p:cNvPr>
            <p:cNvSpPr>
              <a:spLocks noChangeAspect="1"/>
            </p:cNvSpPr>
            <p:nvPr/>
          </p:nvSpPr>
          <p:spPr>
            <a:xfrm>
              <a:off x="8635458" y="5866117"/>
              <a:ext cx="90000" cy="90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EF64666B-AAF0-9B52-819A-B48981CC64FE}"/>
                </a:ext>
              </a:extLst>
            </p:cNvPr>
            <p:cNvSpPr>
              <a:spLocks noChangeAspect="1"/>
            </p:cNvSpPr>
            <p:nvPr/>
          </p:nvSpPr>
          <p:spPr>
            <a:xfrm>
              <a:off x="9686606" y="5866117"/>
              <a:ext cx="90000" cy="90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5" name="Picture 2" descr="Drapeau">
            <a:extLst>
              <a:ext uri="{FF2B5EF4-FFF2-40B4-BE49-F238E27FC236}">
                <a16:creationId xmlns:a16="http://schemas.microsoft.com/office/drawing/2014/main" id="{5FC68A96-5433-DCE6-05EA-C1D306AC4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3842AFF3-E459-9449-FE77-9EBAAD9B0A8F}"/>
              </a:ext>
            </a:extLst>
          </p:cNvPr>
          <p:cNvSpPr txBox="1"/>
          <p:nvPr/>
        </p:nvSpPr>
        <p:spPr>
          <a:xfrm>
            <a:off x="7469380" y="1342542"/>
            <a:ext cx="1356103" cy="215444"/>
          </a:xfrm>
          <a:prstGeom prst="rect">
            <a:avLst/>
          </a:prstGeom>
          <a:noFill/>
        </p:spPr>
        <p:txBody>
          <a:bodyPr wrap="square">
            <a:spAutoFit/>
          </a:bodyPr>
          <a:lstStyle/>
          <a:p>
            <a:r>
              <a:rPr lang="fr-FR" sz="800" dirty="0">
                <a:solidFill>
                  <a:schemeClr val="tx2"/>
                </a:solidFill>
              </a:rPr>
              <a:t>50 ans ou plus : </a:t>
            </a:r>
            <a:r>
              <a:rPr lang="fr-FR" sz="800" b="1" dirty="0">
                <a:solidFill>
                  <a:srgbClr val="00B050"/>
                </a:solidFill>
              </a:rPr>
              <a:t>62%</a:t>
            </a:r>
          </a:p>
        </p:txBody>
      </p:sp>
      <p:sp>
        <p:nvSpPr>
          <p:cNvPr id="15" name="ZoneTexte 14">
            <a:extLst>
              <a:ext uri="{FF2B5EF4-FFF2-40B4-BE49-F238E27FC236}">
                <a16:creationId xmlns:a16="http://schemas.microsoft.com/office/drawing/2014/main" id="{20D503C4-FE49-C045-B103-58EF02EFCD1D}"/>
              </a:ext>
            </a:extLst>
          </p:cNvPr>
          <p:cNvSpPr txBox="1"/>
          <p:nvPr/>
        </p:nvSpPr>
        <p:spPr>
          <a:xfrm>
            <a:off x="7337028" y="1667165"/>
            <a:ext cx="1730623" cy="215444"/>
          </a:xfrm>
          <a:prstGeom prst="rect">
            <a:avLst/>
          </a:prstGeom>
          <a:noFill/>
        </p:spPr>
        <p:txBody>
          <a:bodyPr wrap="square">
            <a:spAutoFit/>
          </a:bodyPr>
          <a:lstStyle/>
          <a:p>
            <a:r>
              <a:rPr lang="fr-FR" sz="800" dirty="0">
                <a:solidFill>
                  <a:schemeClr val="tx2"/>
                </a:solidFill>
              </a:rPr>
              <a:t>50 ans ou plus : </a:t>
            </a:r>
            <a:r>
              <a:rPr lang="fr-FR" sz="800" b="1" dirty="0">
                <a:solidFill>
                  <a:srgbClr val="00B050"/>
                </a:solidFill>
              </a:rPr>
              <a:t>53%</a:t>
            </a:r>
          </a:p>
        </p:txBody>
      </p:sp>
      <p:sp>
        <p:nvSpPr>
          <p:cNvPr id="17" name="ZoneTexte 16">
            <a:extLst>
              <a:ext uri="{FF2B5EF4-FFF2-40B4-BE49-F238E27FC236}">
                <a16:creationId xmlns:a16="http://schemas.microsoft.com/office/drawing/2014/main" id="{EE6BCC3B-3A7A-18BA-3AE1-D92CF5DF296E}"/>
              </a:ext>
            </a:extLst>
          </p:cNvPr>
          <p:cNvSpPr txBox="1"/>
          <p:nvPr/>
        </p:nvSpPr>
        <p:spPr>
          <a:xfrm>
            <a:off x="7337028" y="1921144"/>
            <a:ext cx="1600792" cy="338554"/>
          </a:xfrm>
          <a:prstGeom prst="rect">
            <a:avLst/>
          </a:prstGeom>
          <a:noFill/>
        </p:spPr>
        <p:txBody>
          <a:bodyPr wrap="square">
            <a:spAutoFit/>
          </a:bodyPr>
          <a:lstStyle/>
          <a:p>
            <a:r>
              <a:rPr lang="fr-FR" sz="800" dirty="0">
                <a:solidFill>
                  <a:schemeClr val="tx2"/>
                </a:solidFill>
              </a:rPr>
              <a:t>Homme : </a:t>
            </a:r>
            <a:r>
              <a:rPr lang="fr-FR" sz="800" b="1" dirty="0">
                <a:solidFill>
                  <a:srgbClr val="00B050"/>
                </a:solidFill>
              </a:rPr>
              <a:t>53%</a:t>
            </a:r>
          </a:p>
          <a:p>
            <a:r>
              <a:rPr lang="fr-FR" sz="800" dirty="0">
                <a:solidFill>
                  <a:schemeClr val="tx2"/>
                </a:solidFill>
              </a:rPr>
              <a:t>50 ans ou plus : </a:t>
            </a:r>
            <a:r>
              <a:rPr lang="fr-FR" sz="800" b="1" dirty="0">
                <a:solidFill>
                  <a:srgbClr val="00B050"/>
                </a:solidFill>
              </a:rPr>
              <a:t>54%</a:t>
            </a:r>
          </a:p>
        </p:txBody>
      </p:sp>
      <p:sp>
        <p:nvSpPr>
          <p:cNvPr id="19" name="ZoneTexte 18">
            <a:extLst>
              <a:ext uri="{FF2B5EF4-FFF2-40B4-BE49-F238E27FC236}">
                <a16:creationId xmlns:a16="http://schemas.microsoft.com/office/drawing/2014/main" id="{7477FA34-15A1-D342-2BD8-FFA616C0F92A}"/>
              </a:ext>
            </a:extLst>
          </p:cNvPr>
          <p:cNvSpPr txBox="1"/>
          <p:nvPr/>
        </p:nvSpPr>
        <p:spPr>
          <a:xfrm>
            <a:off x="6627172" y="2231283"/>
            <a:ext cx="2225881" cy="338554"/>
          </a:xfrm>
          <a:prstGeom prst="rect">
            <a:avLst/>
          </a:prstGeom>
          <a:noFill/>
        </p:spPr>
        <p:txBody>
          <a:bodyPr wrap="square">
            <a:spAutoFit/>
          </a:bodyPr>
          <a:lstStyle/>
          <a:p>
            <a:r>
              <a:rPr lang="fr-FR" sz="800" dirty="0">
                <a:solidFill>
                  <a:schemeClr val="tx2"/>
                </a:solidFill>
              </a:rPr>
              <a:t>Moins de 35 ans : </a:t>
            </a:r>
            <a:r>
              <a:rPr lang="fr-FR" sz="800" b="1" dirty="0">
                <a:solidFill>
                  <a:srgbClr val="00B050"/>
                </a:solidFill>
              </a:rPr>
              <a:t>46%</a:t>
            </a:r>
            <a:r>
              <a:rPr lang="fr-FR" sz="800" dirty="0">
                <a:solidFill>
                  <a:schemeClr val="tx2"/>
                </a:solidFill>
              </a:rPr>
              <a:t>   /   IDF : </a:t>
            </a:r>
            <a:r>
              <a:rPr lang="fr-FR" sz="800" b="1" dirty="0">
                <a:solidFill>
                  <a:srgbClr val="00B050"/>
                </a:solidFill>
              </a:rPr>
              <a:t>49%</a:t>
            </a:r>
          </a:p>
          <a:p>
            <a:r>
              <a:rPr lang="fr-FR" sz="800" dirty="0">
                <a:solidFill>
                  <a:schemeClr val="tx2"/>
                </a:solidFill>
              </a:rPr>
              <a:t>Etudiants : </a:t>
            </a:r>
            <a:r>
              <a:rPr lang="fr-FR" sz="800" b="1" dirty="0">
                <a:solidFill>
                  <a:srgbClr val="00B050"/>
                </a:solidFill>
              </a:rPr>
              <a:t>58%</a:t>
            </a:r>
            <a:r>
              <a:rPr lang="fr-FR" sz="800" dirty="0">
                <a:solidFill>
                  <a:schemeClr val="tx2"/>
                </a:solidFill>
              </a:rPr>
              <a:t> / CSP+ : </a:t>
            </a:r>
            <a:r>
              <a:rPr lang="fr-FR" sz="800" b="1" dirty="0">
                <a:solidFill>
                  <a:srgbClr val="00B050"/>
                </a:solidFill>
              </a:rPr>
              <a:t>46%</a:t>
            </a:r>
          </a:p>
        </p:txBody>
      </p:sp>
      <p:sp>
        <p:nvSpPr>
          <p:cNvPr id="21" name="ZoneTexte 20">
            <a:extLst>
              <a:ext uri="{FF2B5EF4-FFF2-40B4-BE49-F238E27FC236}">
                <a16:creationId xmlns:a16="http://schemas.microsoft.com/office/drawing/2014/main" id="{4D4B658A-8DD0-DAC7-A057-AF8C02B773E1}"/>
              </a:ext>
            </a:extLst>
          </p:cNvPr>
          <p:cNvSpPr txBox="1"/>
          <p:nvPr/>
        </p:nvSpPr>
        <p:spPr>
          <a:xfrm>
            <a:off x="6121839" y="2617438"/>
            <a:ext cx="1429018" cy="215444"/>
          </a:xfrm>
          <a:prstGeom prst="rect">
            <a:avLst/>
          </a:prstGeom>
          <a:noFill/>
        </p:spPr>
        <p:txBody>
          <a:bodyPr wrap="square">
            <a:spAutoFit/>
          </a:bodyPr>
          <a:lstStyle/>
          <a:p>
            <a:r>
              <a:rPr lang="fr-FR" sz="800" dirty="0"/>
              <a:t>Aucun enfant : </a:t>
            </a:r>
            <a:r>
              <a:rPr lang="fr-FR" sz="800" b="1" dirty="0">
                <a:solidFill>
                  <a:srgbClr val="00B050"/>
                </a:solidFill>
              </a:rPr>
              <a:t>34%</a:t>
            </a:r>
          </a:p>
        </p:txBody>
      </p:sp>
      <p:sp>
        <p:nvSpPr>
          <p:cNvPr id="23" name="ZoneTexte 22">
            <a:extLst>
              <a:ext uri="{FF2B5EF4-FFF2-40B4-BE49-F238E27FC236}">
                <a16:creationId xmlns:a16="http://schemas.microsoft.com/office/drawing/2014/main" id="{892ED2B4-D6BD-F5E5-6B4F-509ECCF9300D}"/>
              </a:ext>
            </a:extLst>
          </p:cNvPr>
          <p:cNvSpPr txBox="1"/>
          <p:nvPr/>
        </p:nvSpPr>
        <p:spPr>
          <a:xfrm>
            <a:off x="5748865" y="2935421"/>
            <a:ext cx="1168693" cy="215444"/>
          </a:xfrm>
          <a:prstGeom prst="rect">
            <a:avLst/>
          </a:prstGeom>
          <a:noFill/>
        </p:spPr>
        <p:txBody>
          <a:bodyPr wrap="square">
            <a:spAutoFit/>
          </a:bodyPr>
          <a:lstStyle/>
          <a:p>
            <a:r>
              <a:rPr lang="fr-FR" sz="800" dirty="0"/>
              <a:t>18 à 24 ans : </a:t>
            </a:r>
            <a:r>
              <a:rPr lang="fr-FR" sz="800" b="1" dirty="0">
                <a:solidFill>
                  <a:srgbClr val="00B050"/>
                </a:solidFill>
              </a:rPr>
              <a:t>32%</a:t>
            </a:r>
          </a:p>
        </p:txBody>
      </p:sp>
      <p:sp>
        <p:nvSpPr>
          <p:cNvPr id="25" name="ZoneTexte 24">
            <a:extLst>
              <a:ext uri="{FF2B5EF4-FFF2-40B4-BE49-F238E27FC236}">
                <a16:creationId xmlns:a16="http://schemas.microsoft.com/office/drawing/2014/main" id="{67713772-FB22-434C-0BE1-78F59455EDA9}"/>
              </a:ext>
            </a:extLst>
          </p:cNvPr>
          <p:cNvSpPr txBox="1"/>
          <p:nvPr/>
        </p:nvSpPr>
        <p:spPr>
          <a:xfrm>
            <a:off x="5008394" y="3187751"/>
            <a:ext cx="2554419" cy="338554"/>
          </a:xfrm>
          <a:prstGeom prst="rect">
            <a:avLst/>
          </a:prstGeom>
          <a:noFill/>
        </p:spPr>
        <p:txBody>
          <a:bodyPr wrap="square">
            <a:spAutoFit/>
          </a:bodyPr>
          <a:lstStyle/>
          <a:p>
            <a:r>
              <a:rPr lang="fr-FR" sz="800" dirty="0"/>
              <a:t>Moins de 35 ans ans : </a:t>
            </a:r>
            <a:r>
              <a:rPr lang="fr-FR" sz="800" b="1" dirty="0">
                <a:solidFill>
                  <a:srgbClr val="00B050"/>
                </a:solidFill>
              </a:rPr>
              <a:t>17%</a:t>
            </a:r>
          </a:p>
          <a:p>
            <a:r>
              <a:rPr lang="fr-FR" sz="800" dirty="0"/>
              <a:t>CSP- : </a:t>
            </a:r>
            <a:r>
              <a:rPr lang="fr-FR" sz="800" b="1" dirty="0">
                <a:solidFill>
                  <a:srgbClr val="00B050"/>
                </a:solidFill>
              </a:rPr>
              <a:t>15%</a:t>
            </a:r>
            <a:r>
              <a:rPr lang="fr-FR" sz="800" dirty="0"/>
              <a:t>   /   Catégories pauvres : </a:t>
            </a:r>
            <a:r>
              <a:rPr lang="fr-FR" sz="800" b="1" dirty="0">
                <a:solidFill>
                  <a:srgbClr val="00B050"/>
                </a:solidFill>
              </a:rPr>
              <a:t>19%</a:t>
            </a:r>
          </a:p>
        </p:txBody>
      </p:sp>
      <p:sp>
        <p:nvSpPr>
          <p:cNvPr id="7" name="ZoneTexte 6">
            <a:extLst>
              <a:ext uri="{FF2B5EF4-FFF2-40B4-BE49-F238E27FC236}">
                <a16:creationId xmlns:a16="http://schemas.microsoft.com/office/drawing/2014/main" id="{C50DCE25-5259-EC56-1055-1C837BB138B8}"/>
              </a:ext>
            </a:extLst>
          </p:cNvPr>
          <p:cNvSpPr txBox="1"/>
          <p:nvPr/>
        </p:nvSpPr>
        <p:spPr>
          <a:xfrm>
            <a:off x="4746119" y="3567255"/>
            <a:ext cx="3413356" cy="215444"/>
          </a:xfrm>
          <a:prstGeom prst="rect">
            <a:avLst/>
          </a:prstGeom>
          <a:noFill/>
        </p:spPr>
        <p:txBody>
          <a:bodyPr wrap="square">
            <a:spAutoFit/>
          </a:bodyPr>
          <a:lstStyle/>
          <a:p>
            <a:r>
              <a:rPr lang="fr-FR" sz="800" dirty="0"/>
              <a:t>N’a pas eu recours à des pdts issus de l’éco. circulaire : </a:t>
            </a:r>
            <a:r>
              <a:rPr lang="fr-FR" sz="800" b="1" dirty="0">
                <a:solidFill>
                  <a:srgbClr val="00B050"/>
                </a:solidFill>
              </a:rPr>
              <a:t>13%</a:t>
            </a:r>
          </a:p>
        </p:txBody>
      </p:sp>
    </p:spTree>
    <p:extLst>
      <p:ext uri="{BB962C8B-B14F-4D97-AF65-F5344CB8AC3E}">
        <p14:creationId xmlns:p14="http://schemas.microsoft.com/office/powerpoint/2010/main" val="221390171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43E75-CA93-D82E-D167-743BF64F8907}"/>
              </a:ext>
            </a:extLst>
          </p:cNvPr>
          <p:cNvSpPr>
            <a:spLocks noGrp="1"/>
          </p:cNvSpPr>
          <p:nvPr>
            <p:ph type="title"/>
          </p:nvPr>
        </p:nvSpPr>
        <p:spPr>
          <a:xfrm>
            <a:off x="764448" y="1405340"/>
            <a:ext cx="3899555" cy="2483169"/>
          </a:xfrm>
        </p:spPr>
        <p:txBody>
          <a:bodyPr/>
          <a:lstStyle/>
          <a:p>
            <a:pPr algn="ctr"/>
            <a:r>
              <a:rPr lang="fr-FR" sz="2800" dirty="0"/>
              <a:t>Quelle place des nouvelles modalités de paiement dans cette nouvelle économie ?</a:t>
            </a:r>
          </a:p>
        </p:txBody>
      </p:sp>
      <p:sp>
        <p:nvSpPr>
          <p:cNvPr id="5" name="Espace réservé du texte 4">
            <a:extLst>
              <a:ext uri="{FF2B5EF4-FFF2-40B4-BE49-F238E27FC236}">
                <a16:creationId xmlns:a16="http://schemas.microsoft.com/office/drawing/2014/main" id="{42FEA778-4E0E-EFC2-7D3A-8C575D16E436}"/>
              </a:ext>
            </a:extLst>
          </p:cNvPr>
          <p:cNvSpPr>
            <a:spLocks noGrp="1"/>
          </p:cNvSpPr>
          <p:nvPr>
            <p:ph type="body" sz="quarter" idx="11"/>
          </p:nvPr>
        </p:nvSpPr>
        <p:spPr/>
        <p:txBody>
          <a:bodyPr/>
          <a:lstStyle/>
          <a:p>
            <a:r>
              <a:rPr lang="fr-FR" dirty="0"/>
              <a:t>7</a:t>
            </a:r>
          </a:p>
        </p:txBody>
      </p:sp>
      <p:sp>
        <p:nvSpPr>
          <p:cNvPr id="4" name="Espace réservé du numéro de diapositive 3">
            <a:extLst>
              <a:ext uri="{FF2B5EF4-FFF2-40B4-BE49-F238E27FC236}">
                <a16:creationId xmlns:a16="http://schemas.microsoft.com/office/drawing/2014/main" id="{AEA756A2-18D3-0D32-359E-97AAEC54D433}"/>
              </a:ext>
            </a:extLst>
          </p:cNvPr>
          <p:cNvSpPr>
            <a:spLocks noGrp="1"/>
          </p:cNvSpPr>
          <p:nvPr>
            <p:ph type="sldNum" sz="quarter" idx="4294967295"/>
          </p:nvPr>
        </p:nvSpPr>
        <p:spPr>
          <a:xfrm>
            <a:off x="8540750" y="4719638"/>
            <a:ext cx="603250" cy="274637"/>
          </a:xfrm>
        </p:spPr>
        <p:txBody>
          <a:bodyPr/>
          <a:lstStyle/>
          <a:p>
            <a:fld id="{21995480-1601-7C4D-95DE-8DD54C94E8C4}" type="slidenum">
              <a:rPr lang="fr-FR" smtClean="0"/>
              <a:pPr/>
              <a:t>26</a:t>
            </a:fld>
            <a:endParaRPr lang="fr-FR" dirty="0"/>
          </a:p>
        </p:txBody>
      </p:sp>
    </p:spTree>
    <p:extLst>
      <p:ext uri="{BB962C8B-B14F-4D97-AF65-F5344CB8AC3E}">
        <p14:creationId xmlns:p14="http://schemas.microsoft.com/office/powerpoint/2010/main" val="26487287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7" y="55161"/>
            <a:ext cx="8284205" cy="558842"/>
          </a:xfrm>
        </p:spPr>
        <p:txBody>
          <a:bodyPr/>
          <a:lstStyle/>
          <a:p>
            <a:r>
              <a:rPr lang="fr-FR" sz="1800" dirty="0">
                <a:solidFill>
                  <a:schemeClr val="accent1"/>
                </a:solidFill>
              </a:rPr>
              <a:t>Le paiement comptant reste le premier réflexe</a:t>
            </a:r>
            <a:br>
              <a:rPr lang="fr-FR" sz="1800" dirty="0">
                <a:solidFill>
                  <a:schemeClr val="accent1"/>
                </a:solidFill>
              </a:rPr>
            </a:br>
            <a:r>
              <a:rPr lang="fr-FR" sz="1800" dirty="0"/>
              <a:t>Les Français utilisent peu de moyens de paiement alternatifs au paiement comptant. </a:t>
            </a:r>
            <a:r>
              <a:rPr lang="fr-FR" sz="1600" b="0" dirty="0"/>
              <a:t>Les plus aisés sont plus familiers de la carte à débit différé et les CSP+ peuvent davantage se permettre de piocher dans leur épargne</a:t>
            </a:r>
            <a:endParaRPr lang="fr-FR" sz="1800" b="0" dirty="0"/>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583012" y="4601987"/>
            <a:ext cx="8185198" cy="396647"/>
          </a:xfrm>
          <a:prstGeom prst="rect">
            <a:avLst/>
          </a:prstGeom>
        </p:spPr>
        <p:txBody>
          <a:bodyPr wrap="square">
            <a:spAutoFit/>
          </a:bodyPr>
          <a:lstStyle/>
          <a:p>
            <a:pPr defTabSz="685800">
              <a:lnSpc>
                <a:spcPct val="115000"/>
              </a:lnSpc>
              <a:defRPr/>
            </a:pPr>
            <a:r>
              <a:rPr lang="fr-FR" sz="900" i="1" dirty="0">
                <a:latin typeface="Century Gothic" panose="020F0302020204030204"/>
              </a:rPr>
              <a:t>Q19. Au cours des 12 derniers mois, avez-vous utilisé chacun des moyens de paiements suivants ? </a:t>
            </a:r>
          </a:p>
          <a:p>
            <a:pPr defTabSz="685800">
              <a:lnSpc>
                <a:spcPct val="115000"/>
              </a:lnSpc>
              <a:defRPr/>
            </a:pPr>
            <a:r>
              <a:rPr lang="fr-FR" sz="900" i="1" dirty="0">
                <a:solidFill>
                  <a:srgbClr val="FFFFFF">
                    <a:lumMod val="50000"/>
                  </a:srgbClr>
                </a:solidFill>
                <a:latin typeface="Century Gothic" panose="020F0302020204030204"/>
              </a:rPr>
              <a:t>Base : Ensemble (n=1005) – Une seule réponse possible par item </a:t>
            </a:r>
          </a:p>
        </p:txBody>
      </p:sp>
      <p:graphicFrame>
        <p:nvGraphicFramePr>
          <p:cNvPr id="5" name="Graphique 4">
            <a:extLst>
              <a:ext uri="{FF2B5EF4-FFF2-40B4-BE49-F238E27FC236}">
                <a16:creationId xmlns:a16="http://schemas.microsoft.com/office/drawing/2014/main" id="{CB2C63AA-CC9C-D256-45FB-40113FEAA621}"/>
              </a:ext>
            </a:extLst>
          </p:cNvPr>
          <p:cNvGraphicFramePr/>
          <p:nvPr>
            <p:extLst>
              <p:ext uri="{D42A27DB-BD31-4B8C-83A1-F6EECF244321}">
                <p14:modId xmlns:p14="http://schemas.microsoft.com/office/powerpoint/2010/main" val="4227947621"/>
              </p:ext>
            </p:extLst>
          </p:nvPr>
        </p:nvGraphicFramePr>
        <p:xfrm>
          <a:off x="946398" y="1172839"/>
          <a:ext cx="7484747" cy="342914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 coins arrondis 2">
            <a:extLst>
              <a:ext uri="{FF2B5EF4-FFF2-40B4-BE49-F238E27FC236}">
                <a16:creationId xmlns:a16="http://schemas.microsoft.com/office/drawing/2014/main" id="{9882707C-5502-264F-76EC-00D638E96D34}"/>
              </a:ext>
            </a:extLst>
          </p:cNvPr>
          <p:cNvSpPr/>
          <p:nvPr/>
        </p:nvSpPr>
        <p:spPr>
          <a:xfrm>
            <a:off x="855626" y="1165231"/>
            <a:ext cx="7453059" cy="671732"/>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2" name="Picture 2" descr="Drapeau">
            <a:extLst>
              <a:ext uri="{FF2B5EF4-FFF2-40B4-BE49-F238E27FC236}">
                <a16:creationId xmlns:a16="http://schemas.microsoft.com/office/drawing/2014/main" id="{E7810124-6068-86A1-6038-D9959F6D6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E1E6BC02-1668-61B2-ACF4-02B2AA558FCB}"/>
              </a:ext>
            </a:extLst>
          </p:cNvPr>
          <p:cNvSpPr txBox="1"/>
          <p:nvPr/>
        </p:nvSpPr>
        <p:spPr>
          <a:xfrm>
            <a:off x="6545181" y="1919613"/>
            <a:ext cx="1463643" cy="338554"/>
          </a:xfrm>
          <a:prstGeom prst="rect">
            <a:avLst/>
          </a:prstGeom>
          <a:noFill/>
        </p:spPr>
        <p:txBody>
          <a:bodyPr wrap="square">
            <a:spAutoFit/>
          </a:bodyPr>
          <a:lstStyle/>
          <a:p>
            <a:r>
              <a:rPr lang="fr-FR" sz="800" dirty="0"/>
              <a:t>Foyer avec enfants : </a:t>
            </a:r>
            <a:r>
              <a:rPr lang="fr-FR" sz="800" b="1" dirty="0">
                <a:solidFill>
                  <a:srgbClr val="00B050"/>
                </a:solidFill>
              </a:rPr>
              <a:t>46%</a:t>
            </a:r>
          </a:p>
          <a:p>
            <a:r>
              <a:rPr lang="fr-FR" sz="800" dirty="0"/>
              <a:t>CSP + : </a:t>
            </a:r>
            <a:r>
              <a:rPr lang="fr-FR" sz="800" b="1" dirty="0">
                <a:solidFill>
                  <a:srgbClr val="00B050"/>
                </a:solidFill>
              </a:rPr>
              <a:t>44%</a:t>
            </a:r>
          </a:p>
        </p:txBody>
      </p:sp>
      <p:sp>
        <p:nvSpPr>
          <p:cNvPr id="11" name="ZoneTexte 10">
            <a:extLst>
              <a:ext uri="{FF2B5EF4-FFF2-40B4-BE49-F238E27FC236}">
                <a16:creationId xmlns:a16="http://schemas.microsoft.com/office/drawing/2014/main" id="{00320329-74FF-B3AE-4CCC-D8FD9171C0E4}"/>
              </a:ext>
            </a:extLst>
          </p:cNvPr>
          <p:cNvSpPr txBox="1"/>
          <p:nvPr/>
        </p:nvSpPr>
        <p:spPr>
          <a:xfrm>
            <a:off x="6400779" y="2441004"/>
            <a:ext cx="1907905" cy="461665"/>
          </a:xfrm>
          <a:prstGeom prst="rect">
            <a:avLst/>
          </a:prstGeom>
          <a:noFill/>
        </p:spPr>
        <p:txBody>
          <a:bodyPr wrap="square">
            <a:spAutoFit/>
          </a:bodyPr>
          <a:lstStyle/>
          <a:p>
            <a:r>
              <a:rPr lang="fr-FR" sz="800" dirty="0"/>
              <a:t>65 ans ou plus : </a:t>
            </a:r>
            <a:r>
              <a:rPr lang="fr-FR" sz="800" b="1" dirty="0">
                <a:solidFill>
                  <a:srgbClr val="00B050"/>
                </a:solidFill>
              </a:rPr>
              <a:t>49%</a:t>
            </a:r>
          </a:p>
          <a:p>
            <a:r>
              <a:rPr lang="fr-FR" sz="800" dirty="0"/>
              <a:t>Cadres : </a:t>
            </a:r>
            <a:r>
              <a:rPr lang="fr-FR" sz="800" b="1" dirty="0">
                <a:solidFill>
                  <a:srgbClr val="00B050"/>
                </a:solidFill>
              </a:rPr>
              <a:t>54%</a:t>
            </a:r>
          </a:p>
          <a:p>
            <a:r>
              <a:rPr lang="fr-FR" sz="800" dirty="0"/>
              <a:t>Hauts revenus : </a:t>
            </a:r>
            <a:r>
              <a:rPr lang="fr-FR" sz="800" b="1" dirty="0">
                <a:solidFill>
                  <a:srgbClr val="00B050"/>
                </a:solidFill>
              </a:rPr>
              <a:t>57%</a:t>
            </a:r>
          </a:p>
        </p:txBody>
      </p:sp>
      <p:sp>
        <p:nvSpPr>
          <p:cNvPr id="13" name="ZoneTexte 12">
            <a:extLst>
              <a:ext uri="{FF2B5EF4-FFF2-40B4-BE49-F238E27FC236}">
                <a16:creationId xmlns:a16="http://schemas.microsoft.com/office/drawing/2014/main" id="{B85EDFBC-8B8D-62BA-F948-BF340B053D8D}"/>
              </a:ext>
            </a:extLst>
          </p:cNvPr>
          <p:cNvSpPr txBox="1"/>
          <p:nvPr/>
        </p:nvSpPr>
        <p:spPr>
          <a:xfrm>
            <a:off x="6034817" y="2991642"/>
            <a:ext cx="1558879" cy="461665"/>
          </a:xfrm>
          <a:prstGeom prst="rect">
            <a:avLst/>
          </a:prstGeom>
          <a:noFill/>
        </p:spPr>
        <p:txBody>
          <a:bodyPr wrap="square">
            <a:spAutoFit/>
          </a:bodyPr>
          <a:lstStyle/>
          <a:p>
            <a:r>
              <a:rPr lang="fr-FR" sz="800" dirty="0"/>
              <a:t>Employés : </a:t>
            </a:r>
            <a:r>
              <a:rPr lang="fr-FR" sz="800" b="1" dirty="0">
                <a:solidFill>
                  <a:srgbClr val="00B050"/>
                </a:solidFill>
              </a:rPr>
              <a:t>40%</a:t>
            </a:r>
          </a:p>
          <a:p>
            <a:r>
              <a:rPr lang="fr-FR" sz="800" dirty="0"/>
              <a:t>Foyer avec enfants : </a:t>
            </a:r>
            <a:r>
              <a:rPr lang="fr-FR" sz="800" b="1" dirty="0">
                <a:solidFill>
                  <a:srgbClr val="00B050"/>
                </a:solidFill>
              </a:rPr>
              <a:t>40%</a:t>
            </a:r>
          </a:p>
          <a:p>
            <a:r>
              <a:rPr lang="fr-FR" sz="800" dirty="0"/>
              <a:t>Catégories modestes : </a:t>
            </a:r>
            <a:r>
              <a:rPr lang="fr-FR" sz="800" b="1" dirty="0">
                <a:solidFill>
                  <a:srgbClr val="00B050"/>
                </a:solidFill>
              </a:rPr>
              <a:t>40%</a:t>
            </a:r>
          </a:p>
        </p:txBody>
      </p:sp>
      <p:sp>
        <p:nvSpPr>
          <p:cNvPr id="15" name="ZoneTexte 14">
            <a:extLst>
              <a:ext uri="{FF2B5EF4-FFF2-40B4-BE49-F238E27FC236}">
                <a16:creationId xmlns:a16="http://schemas.microsoft.com/office/drawing/2014/main" id="{A6343E71-1652-52F4-E715-822DBC9286EB}"/>
              </a:ext>
            </a:extLst>
          </p:cNvPr>
          <p:cNvSpPr txBox="1"/>
          <p:nvPr/>
        </p:nvSpPr>
        <p:spPr>
          <a:xfrm>
            <a:off x="5385432" y="3573284"/>
            <a:ext cx="2042251" cy="461665"/>
          </a:xfrm>
          <a:prstGeom prst="rect">
            <a:avLst/>
          </a:prstGeom>
          <a:noFill/>
        </p:spPr>
        <p:txBody>
          <a:bodyPr wrap="square">
            <a:spAutoFit/>
          </a:bodyPr>
          <a:lstStyle/>
          <a:p>
            <a:r>
              <a:rPr lang="fr-FR" sz="800" dirty="0"/>
              <a:t>Moins de 35 ans : </a:t>
            </a:r>
            <a:r>
              <a:rPr lang="fr-FR" sz="800" b="1" dirty="0">
                <a:solidFill>
                  <a:srgbClr val="00B050"/>
                </a:solidFill>
              </a:rPr>
              <a:t>22%</a:t>
            </a:r>
            <a:r>
              <a:rPr lang="fr-FR" sz="800" dirty="0"/>
              <a:t>   /   CSP- : </a:t>
            </a:r>
            <a:r>
              <a:rPr lang="fr-FR" sz="800" b="1" dirty="0">
                <a:solidFill>
                  <a:srgbClr val="00B050"/>
                </a:solidFill>
              </a:rPr>
              <a:t>20%</a:t>
            </a:r>
          </a:p>
          <a:p>
            <a:r>
              <a:rPr lang="fr-FR" sz="800" dirty="0"/>
              <a:t>Foyer avec enfants : </a:t>
            </a:r>
            <a:r>
              <a:rPr lang="fr-FR" sz="800" b="1" dirty="0">
                <a:solidFill>
                  <a:srgbClr val="00B050"/>
                </a:solidFill>
              </a:rPr>
              <a:t>24%</a:t>
            </a:r>
          </a:p>
          <a:p>
            <a:r>
              <a:rPr lang="fr-FR" sz="800" dirty="0"/>
              <a:t>Catégories modestes : </a:t>
            </a:r>
            <a:r>
              <a:rPr lang="fr-FR" sz="800" b="1" dirty="0">
                <a:solidFill>
                  <a:srgbClr val="00B050"/>
                </a:solidFill>
              </a:rPr>
              <a:t>24%</a:t>
            </a:r>
          </a:p>
        </p:txBody>
      </p:sp>
    </p:spTree>
    <p:extLst>
      <p:ext uri="{BB962C8B-B14F-4D97-AF65-F5344CB8AC3E}">
        <p14:creationId xmlns:p14="http://schemas.microsoft.com/office/powerpoint/2010/main" val="190040549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6" y="157503"/>
            <a:ext cx="8135849" cy="555921"/>
          </a:xfrm>
        </p:spPr>
        <p:txBody>
          <a:bodyPr/>
          <a:lstStyle/>
          <a:p>
            <a:r>
              <a:rPr lang="fr-FR" sz="1600" dirty="0">
                <a:solidFill>
                  <a:schemeClr val="accent1">
                    <a:lumMod val="75000"/>
                  </a:schemeClr>
                </a:solidFill>
              </a:rPr>
              <a:t>Une manière de payer identique entre économie circulaire et achats quotidiens</a:t>
            </a:r>
            <a:br>
              <a:rPr lang="fr-FR" sz="1800" dirty="0"/>
            </a:br>
            <a:r>
              <a:rPr lang="fr-FR" sz="1800" dirty="0"/>
              <a:t>Les Français privilégient le paiement comptant pour leurs achats en économie circulaire. Les plus jeunes ont une pratique plus diversifiée</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509079" y="4484235"/>
            <a:ext cx="8185198" cy="555921"/>
          </a:xfrm>
          <a:prstGeom prst="rect">
            <a:avLst/>
          </a:prstGeom>
        </p:spPr>
        <p:txBody>
          <a:bodyPr wrap="square">
            <a:spAutoFit/>
          </a:bodyPr>
          <a:lstStyle/>
          <a:p>
            <a:pPr defTabSz="685800">
              <a:lnSpc>
                <a:spcPct val="115000"/>
              </a:lnSpc>
              <a:defRPr/>
            </a:pPr>
            <a:r>
              <a:rPr lang="fr-FR" sz="900" i="1" dirty="0">
                <a:latin typeface="Century Gothic" panose="020F0302020204030204"/>
              </a:rPr>
              <a:t>Q19bis. Et au cours des 12 derniers mois, avez-vous utilisé chacun des moyens de paiements suivants pour acheter des produits issus de l’économie circulaire ?  </a:t>
            </a:r>
          </a:p>
          <a:p>
            <a:pPr defTabSz="685800">
              <a:lnSpc>
                <a:spcPct val="115000"/>
              </a:lnSpc>
              <a:defRPr/>
            </a:pPr>
            <a:r>
              <a:rPr lang="fr-FR" sz="900" i="1" dirty="0">
                <a:solidFill>
                  <a:srgbClr val="FFFFFF">
                    <a:lumMod val="50000"/>
                  </a:srgbClr>
                </a:solidFill>
                <a:latin typeface="Century Gothic" panose="020F0302020204030204"/>
              </a:rPr>
              <a:t>Base : A ceux qui ont acheté des produits en économie circulaire au cours des 12 derniers mois (n=602) – Une seule réponse possible par item </a:t>
            </a:r>
          </a:p>
        </p:txBody>
      </p:sp>
      <p:graphicFrame>
        <p:nvGraphicFramePr>
          <p:cNvPr id="5" name="Graphique 4">
            <a:extLst>
              <a:ext uri="{FF2B5EF4-FFF2-40B4-BE49-F238E27FC236}">
                <a16:creationId xmlns:a16="http://schemas.microsoft.com/office/drawing/2014/main" id="{CB2C63AA-CC9C-D256-45FB-40113FEAA621}"/>
              </a:ext>
            </a:extLst>
          </p:cNvPr>
          <p:cNvGraphicFramePr/>
          <p:nvPr/>
        </p:nvGraphicFramePr>
        <p:xfrm>
          <a:off x="509079" y="1156264"/>
          <a:ext cx="7484747" cy="342914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 coins arrondis 2">
            <a:extLst>
              <a:ext uri="{FF2B5EF4-FFF2-40B4-BE49-F238E27FC236}">
                <a16:creationId xmlns:a16="http://schemas.microsoft.com/office/drawing/2014/main" id="{56A3D55D-A06B-0ED4-645B-E4DA42C556E1}"/>
              </a:ext>
            </a:extLst>
          </p:cNvPr>
          <p:cNvSpPr/>
          <p:nvPr/>
        </p:nvSpPr>
        <p:spPr>
          <a:xfrm>
            <a:off x="391885" y="1219443"/>
            <a:ext cx="8528831" cy="55592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2" name="Picture 2" descr="Drapeau">
            <a:extLst>
              <a:ext uri="{FF2B5EF4-FFF2-40B4-BE49-F238E27FC236}">
                <a16:creationId xmlns:a16="http://schemas.microsoft.com/office/drawing/2014/main" id="{397C0C07-F370-2CF0-6116-44E970914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758EC10-D024-B502-AD64-9C30651A8DA7}"/>
              </a:ext>
            </a:extLst>
          </p:cNvPr>
          <p:cNvSpPr txBox="1"/>
          <p:nvPr/>
        </p:nvSpPr>
        <p:spPr>
          <a:xfrm>
            <a:off x="7886351" y="1312737"/>
            <a:ext cx="1183822" cy="338554"/>
          </a:xfrm>
          <a:prstGeom prst="rect">
            <a:avLst/>
          </a:prstGeom>
          <a:noFill/>
        </p:spPr>
        <p:txBody>
          <a:bodyPr wrap="square">
            <a:spAutoFit/>
          </a:bodyPr>
          <a:lstStyle/>
          <a:p>
            <a:r>
              <a:rPr lang="fr-FR" sz="800" dirty="0"/>
              <a:t>18 à 24 ans : </a:t>
            </a:r>
            <a:r>
              <a:rPr lang="fr-FR" sz="800" b="1" dirty="0">
                <a:solidFill>
                  <a:srgbClr val="FF0000"/>
                </a:solidFill>
              </a:rPr>
              <a:t>67%</a:t>
            </a:r>
          </a:p>
          <a:p>
            <a:r>
              <a:rPr lang="fr-FR" sz="800" dirty="0"/>
              <a:t>IDF : </a:t>
            </a:r>
            <a:r>
              <a:rPr lang="fr-FR" sz="800" b="1" dirty="0">
                <a:solidFill>
                  <a:srgbClr val="FF0000"/>
                </a:solidFill>
              </a:rPr>
              <a:t>73%</a:t>
            </a:r>
          </a:p>
        </p:txBody>
      </p:sp>
      <p:sp>
        <p:nvSpPr>
          <p:cNvPr id="10" name="ZoneTexte 9">
            <a:extLst>
              <a:ext uri="{FF2B5EF4-FFF2-40B4-BE49-F238E27FC236}">
                <a16:creationId xmlns:a16="http://schemas.microsoft.com/office/drawing/2014/main" id="{EEA8DD18-CC30-E15D-905F-55ECDFD2BDA6}"/>
              </a:ext>
            </a:extLst>
          </p:cNvPr>
          <p:cNvSpPr txBox="1"/>
          <p:nvPr/>
        </p:nvSpPr>
        <p:spPr>
          <a:xfrm>
            <a:off x="5926584" y="1849507"/>
            <a:ext cx="1559378" cy="461665"/>
          </a:xfrm>
          <a:prstGeom prst="rect">
            <a:avLst/>
          </a:prstGeom>
          <a:noFill/>
        </p:spPr>
        <p:txBody>
          <a:bodyPr wrap="square">
            <a:spAutoFit/>
          </a:bodyPr>
          <a:lstStyle/>
          <a:p>
            <a:r>
              <a:rPr lang="fr-FR" sz="800" dirty="0"/>
              <a:t>Retraités : </a:t>
            </a:r>
            <a:r>
              <a:rPr lang="fr-FR" sz="800" b="1" dirty="0">
                <a:solidFill>
                  <a:srgbClr val="00B050"/>
                </a:solidFill>
              </a:rPr>
              <a:t>37%</a:t>
            </a:r>
          </a:p>
          <a:p>
            <a:r>
              <a:rPr lang="fr-FR" sz="800" dirty="0"/>
              <a:t>Agglo parisienne : </a:t>
            </a:r>
            <a:r>
              <a:rPr lang="fr-FR" sz="800" b="1" dirty="0">
                <a:solidFill>
                  <a:srgbClr val="00B050"/>
                </a:solidFill>
              </a:rPr>
              <a:t>45%</a:t>
            </a:r>
          </a:p>
          <a:p>
            <a:r>
              <a:rPr lang="fr-FR" sz="800" dirty="0"/>
              <a:t>Hauts revenus : </a:t>
            </a:r>
            <a:r>
              <a:rPr lang="fr-FR" sz="800" b="1" dirty="0">
                <a:solidFill>
                  <a:srgbClr val="00B050"/>
                </a:solidFill>
              </a:rPr>
              <a:t>47%</a:t>
            </a:r>
          </a:p>
        </p:txBody>
      </p:sp>
      <p:sp>
        <p:nvSpPr>
          <p:cNvPr id="12" name="ZoneTexte 11">
            <a:extLst>
              <a:ext uri="{FF2B5EF4-FFF2-40B4-BE49-F238E27FC236}">
                <a16:creationId xmlns:a16="http://schemas.microsoft.com/office/drawing/2014/main" id="{D623DA44-2AF3-5F4C-3385-01CFC0C9CC00}"/>
              </a:ext>
            </a:extLst>
          </p:cNvPr>
          <p:cNvSpPr txBox="1"/>
          <p:nvPr/>
        </p:nvSpPr>
        <p:spPr>
          <a:xfrm>
            <a:off x="5926584" y="2538459"/>
            <a:ext cx="1326658" cy="215444"/>
          </a:xfrm>
          <a:prstGeom prst="rect">
            <a:avLst/>
          </a:prstGeom>
          <a:noFill/>
        </p:spPr>
        <p:txBody>
          <a:bodyPr wrap="square">
            <a:spAutoFit/>
          </a:bodyPr>
          <a:lstStyle/>
          <a:p>
            <a:r>
              <a:rPr lang="fr-FR" sz="800" dirty="0"/>
              <a:t>Moins de 35 ans : </a:t>
            </a:r>
            <a:r>
              <a:rPr lang="fr-FR" sz="800" b="1" dirty="0">
                <a:solidFill>
                  <a:srgbClr val="00B050"/>
                </a:solidFill>
              </a:rPr>
              <a:t>38%</a:t>
            </a:r>
          </a:p>
        </p:txBody>
      </p:sp>
      <p:sp>
        <p:nvSpPr>
          <p:cNvPr id="14" name="ZoneTexte 13">
            <a:extLst>
              <a:ext uri="{FF2B5EF4-FFF2-40B4-BE49-F238E27FC236}">
                <a16:creationId xmlns:a16="http://schemas.microsoft.com/office/drawing/2014/main" id="{8A8075D3-A1C4-B427-6470-6BFB99D824ED}"/>
              </a:ext>
            </a:extLst>
          </p:cNvPr>
          <p:cNvSpPr txBox="1"/>
          <p:nvPr/>
        </p:nvSpPr>
        <p:spPr>
          <a:xfrm>
            <a:off x="5528930" y="2975880"/>
            <a:ext cx="2356266" cy="461665"/>
          </a:xfrm>
          <a:prstGeom prst="rect">
            <a:avLst/>
          </a:prstGeom>
          <a:noFill/>
        </p:spPr>
        <p:txBody>
          <a:bodyPr wrap="square">
            <a:spAutoFit/>
          </a:bodyPr>
          <a:lstStyle/>
          <a:p>
            <a:r>
              <a:rPr lang="fr-FR" sz="800" dirty="0"/>
              <a:t>Moins de 35 ans : </a:t>
            </a:r>
            <a:r>
              <a:rPr lang="fr-FR" sz="800" b="1" dirty="0">
                <a:solidFill>
                  <a:srgbClr val="00B050"/>
                </a:solidFill>
              </a:rPr>
              <a:t>34%</a:t>
            </a:r>
          </a:p>
          <a:p>
            <a:r>
              <a:rPr lang="fr-FR" sz="800" dirty="0"/>
              <a:t>Employés : </a:t>
            </a:r>
            <a:r>
              <a:rPr lang="fr-FR" sz="800" b="1" dirty="0">
                <a:solidFill>
                  <a:srgbClr val="00B050"/>
                </a:solidFill>
              </a:rPr>
              <a:t>37%</a:t>
            </a:r>
          </a:p>
          <a:p>
            <a:r>
              <a:rPr lang="fr-FR" sz="800" dirty="0"/>
              <a:t>Catégories pauvres : </a:t>
            </a:r>
            <a:r>
              <a:rPr lang="fr-FR" sz="800" b="1" dirty="0">
                <a:solidFill>
                  <a:srgbClr val="00B050"/>
                </a:solidFill>
              </a:rPr>
              <a:t>36%</a:t>
            </a:r>
            <a:r>
              <a:rPr lang="fr-FR" sz="800" dirty="0"/>
              <a:t> / modestes : </a:t>
            </a:r>
            <a:r>
              <a:rPr lang="fr-FR" sz="800" b="1" dirty="0">
                <a:solidFill>
                  <a:srgbClr val="00B050"/>
                </a:solidFill>
              </a:rPr>
              <a:t>41%</a:t>
            </a:r>
          </a:p>
        </p:txBody>
      </p:sp>
      <p:sp>
        <p:nvSpPr>
          <p:cNvPr id="16" name="ZoneTexte 15">
            <a:extLst>
              <a:ext uri="{FF2B5EF4-FFF2-40B4-BE49-F238E27FC236}">
                <a16:creationId xmlns:a16="http://schemas.microsoft.com/office/drawing/2014/main" id="{D4856D73-7F07-D8C4-2D1F-B66B51F3A759}"/>
              </a:ext>
            </a:extLst>
          </p:cNvPr>
          <p:cNvSpPr txBox="1"/>
          <p:nvPr/>
        </p:nvSpPr>
        <p:spPr>
          <a:xfrm>
            <a:off x="4907610" y="3548255"/>
            <a:ext cx="2356265" cy="461665"/>
          </a:xfrm>
          <a:prstGeom prst="rect">
            <a:avLst/>
          </a:prstGeom>
          <a:noFill/>
        </p:spPr>
        <p:txBody>
          <a:bodyPr wrap="square">
            <a:spAutoFit/>
          </a:bodyPr>
          <a:lstStyle/>
          <a:p>
            <a:r>
              <a:rPr lang="fr-FR" sz="800" dirty="0"/>
              <a:t>Moins de 35 ans : </a:t>
            </a:r>
            <a:r>
              <a:rPr lang="fr-FR" sz="800" b="1" dirty="0">
                <a:solidFill>
                  <a:srgbClr val="00B050"/>
                </a:solidFill>
              </a:rPr>
              <a:t>27%</a:t>
            </a:r>
          </a:p>
          <a:p>
            <a:r>
              <a:rPr lang="fr-FR" sz="800" dirty="0"/>
              <a:t>Employés : </a:t>
            </a:r>
            <a:r>
              <a:rPr lang="fr-FR" sz="800" b="1" dirty="0">
                <a:solidFill>
                  <a:srgbClr val="00B050"/>
                </a:solidFill>
              </a:rPr>
              <a:t>28%</a:t>
            </a:r>
          </a:p>
          <a:p>
            <a:r>
              <a:rPr lang="fr-FR" sz="800" dirty="0"/>
              <a:t>Catégories pauvres : </a:t>
            </a:r>
            <a:r>
              <a:rPr lang="fr-FR" sz="800" b="1" dirty="0">
                <a:solidFill>
                  <a:srgbClr val="00B050"/>
                </a:solidFill>
              </a:rPr>
              <a:t>33%</a:t>
            </a:r>
            <a:r>
              <a:rPr lang="fr-FR" sz="800" dirty="0"/>
              <a:t> / modestes : </a:t>
            </a:r>
            <a:r>
              <a:rPr lang="fr-FR" sz="800" b="1" dirty="0">
                <a:solidFill>
                  <a:srgbClr val="00B050"/>
                </a:solidFill>
              </a:rPr>
              <a:t>28%</a:t>
            </a:r>
          </a:p>
        </p:txBody>
      </p:sp>
    </p:spTree>
    <p:extLst>
      <p:ext uri="{BB962C8B-B14F-4D97-AF65-F5344CB8AC3E}">
        <p14:creationId xmlns:p14="http://schemas.microsoft.com/office/powerpoint/2010/main" val="23138168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479401" y="4567071"/>
            <a:ext cx="8185198" cy="555921"/>
          </a:xfrm>
          <a:prstGeom prst="rect">
            <a:avLst/>
          </a:prstGeom>
        </p:spPr>
        <p:txBody>
          <a:bodyPr wrap="square">
            <a:spAutoFit/>
          </a:bodyPr>
          <a:lstStyle/>
          <a:p>
            <a:pPr defTabSz="685800">
              <a:lnSpc>
                <a:spcPct val="115000"/>
              </a:lnSpc>
              <a:defRPr/>
            </a:pPr>
            <a:r>
              <a:rPr lang="fr-FR" sz="900" i="1" dirty="0">
                <a:latin typeface="Century Gothic" panose="020F0302020204030204"/>
              </a:rPr>
              <a:t>Q23. Si le paiement en plusieurs fois était proposé par les commerçants pour l’achat des produits issus de l’économie circulaire, diriez-vous que cela vous encouragerait ou non à en acheter plus ? </a:t>
            </a:r>
          </a:p>
          <a:p>
            <a:pPr defTabSz="685800">
              <a:lnSpc>
                <a:spcPct val="115000"/>
              </a:lnSpc>
              <a:defRPr/>
            </a:pPr>
            <a:r>
              <a:rPr lang="fr-FR" sz="900" i="1" dirty="0">
                <a:solidFill>
                  <a:srgbClr val="FFFFFF">
                    <a:lumMod val="50000"/>
                  </a:srgbClr>
                </a:solidFill>
                <a:latin typeface="Century Gothic" panose="020F0302020204030204"/>
              </a:rPr>
              <a:t>Base : A ceux qui ont acheté des produits issus de l’économie circulaire (n=602) – Une seule réponse possible </a:t>
            </a:r>
          </a:p>
        </p:txBody>
      </p:sp>
      <p:graphicFrame>
        <p:nvGraphicFramePr>
          <p:cNvPr id="7" name="Graphique 6">
            <a:extLst>
              <a:ext uri="{FF2B5EF4-FFF2-40B4-BE49-F238E27FC236}">
                <a16:creationId xmlns:a16="http://schemas.microsoft.com/office/drawing/2014/main" id="{A51E3D49-202C-2CBB-50B2-CC0141726FF8}"/>
              </a:ext>
            </a:extLst>
          </p:cNvPr>
          <p:cNvGraphicFramePr/>
          <p:nvPr>
            <p:extLst>
              <p:ext uri="{D42A27DB-BD31-4B8C-83A1-F6EECF244321}">
                <p14:modId xmlns:p14="http://schemas.microsoft.com/office/powerpoint/2010/main" val="467257199"/>
              </p:ext>
            </p:extLst>
          </p:nvPr>
        </p:nvGraphicFramePr>
        <p:xfrm>
          <a:off x="852031" y="559905"/>
          <a:ext cx="7614217" cy="3948410"/>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a:extLst>
              <a:ext uri="{FF2B5EF4-FFF2-40B4-BE49-F238E27FC236}">
                <a16:creationId xmlns:a16="http://schemas.microsoft.com/office/drawing/2014/main" id="{E669A016-0F9B-71BE-E310-7C1DFB061824}"/>
              </a:ext>
            </a:extLst>
          </p:cNvPr>
          <p:cNvSpPr txBox="1"/>
          <p:nvPr/>
        </p:nvSpPr>
        <p:spPr>
          <a:xfrm>
            <a:off x="1505610" y="1409810"/>
            <a:ext cx="1519228" cy="861774"/>
          </a:xfrm>
          <a:prstGeom prst="rect">
            <a:avLst/>
          </a:prstGeom>
          <a:noFill/>
        </p:spPr>
        <p:txBody>
          <a:bodyPr wrap="square">
            <a:spAutoFit/>
          </a:bodyPr>
          <a:lstStyle/>
          <a:p>
            <a:pPr algn="ctr"/>
            <a:r>
              <a:rPr lang="fr-FR" sz="2500" b="1" dirty="0">
                <a:solidFill>
                  <a:schemeClr val="accent1"/>
                </a:solidFill>
              </a:rPr>
              <a:t>Oui</a:t>
            </a:r>
          </a:p>
          <a:p>
            <a:pPr algn="ctr"/>
            <a:r>
              <a:rPr lang="fr-FR" sz="2500" b="1" dirty="0">
                <a:solidFill>
                  <a:schemeClr val="accent1"/>
                </a:solidFill>
              </a:rPr>
              <a:t>76%</a:t>
            </a:r>
          </a:p>
        </p:txBody>
      </p:sp>
      <p:cxnSp>
        <p:nvCxnSpPr>
          <p:cNvPr id="11" name="Connecteur droit 10">
            <a:extLst>
              <a:ext uri="{FF2B5EF4-FFF2-40B4-BE49-F238E27FC236}">
                <a16:creationId xmlns:a16="http://schemas.microsoft.com/office/drawing/2014/main" id="{1D6BD50D-3A78-8BC2-D1C0-8A48D5090183}"/>
              </a:ext>
            </a:extLst>
          </p:cNvPr>
          <p:cNvCxnSpPr/>
          <p:nvPr/>
        </p:nvCxnSpPr>
        <p:spPr>
          <a:xfrm>
            <a:off x="2733911" y="1414228"/>
            <a:ext cx="0" cy="18302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93199049-A0FC-AE38-3FB8-4CB1104F1A9C}"/>
              </a:ext>
            </a:extLst>
          </p:cNvPr>
          <p:cNvSpPr txBox="1"/>
          <p:nvPr/>
        </p:nvSpPr>
        <p:spPr>
          <a:xfrm>
            <a:off x="5960522" y="1380976"/>
            <a:ext cx="1330036" cy="861774"/>
          </a:xfrm>
          <a:prstGeom prst="rect">
            <a:avLst/>
          </a:prstGeom>
          <a:noFill/>
        </p:spPr>
        <p:txBody>
          <a:bodyPr wrap="square">
            <a:spAutoFit/>
          </a:bodyPr>
          <a:lstStyle/>
          <a:p>
            <a:pPr algn="ctr"/>
            <a:r>
              <a:rPr lang="fr-FR" sz="2500" b="1" dirty="0">
                <a:solidFill>
                  <a:schemeClr val="accent4"/>
                </a:solidFill>
              </a:rPr>
              <a:t>Non </a:t>
            </a:r>
          </a:p>
          <a:p>
            <a:pPr algn="ctr"/>
            <a:r>
              <a:rPr lang="fr-FR" sz="2500" b="1" dirty="0">
                <a:solidFill>
                  <a:schemeClr val="accent4"/>
                </a:solidFill>
              </a:rPr>
              <a:t>24%</a:t>
            </a:r>
          </a:p>
        </p:txBody>
      </p:sp>
      <p:cxnSp>
        <p:nvCxnSpPr>
          <p:cNvPr id="15" name="Connecteur droit 14">
            <a:extLst>
              <a:ext uri="{FF2B5EF4-FFF2-40B4-BE49-F238E27FC236}">
                <a16:creationId xmlns:a16="http://schemas.microsoft.com/office/drawing/2014/main" id="{E634EB1F-214C-CB26-E177-7BAE7B584D0B}"/>
              </a:ext>
            </a:extLst>
          </p:cNvPr>
          <p:cNvCxnSpPr/>
          <p:nvPr/>
        </p:nvCxnSpPr>
        <p:spPr>
          <a:xfrm>
            <a:off x="6192572" y="1380976"/>
            <a:ext cx="0" cy="183020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7" name="ZoneTexte 16">
            <a:extLst>
              <a:ext uri="{FF2B5EF4-FFF2-40B4-BE49-F238E27FC236}">
                <a16:creationId xmlns:a16="http://schemas.microsoft.com/office/drawing/2014/main" id="{A45DE4C2-1084-2AA3-7F85-EE390D5B27C5}"/>
              </a:ext>
            </a:extLst>
          </p:cNvPr>
          <p:cNvSpPr txBox="1"/>
          <p:nvPr/>
        </p:nvSpPr>
        <p:spPr>
          <a:xfrm>
            <a:off x="1562761" y="3325571"/>
            <a:ext cx="3147457" cy="707886"/>
          </a:xfrm>
          <a:prstGeom prst="rect">
            <a:avLst/>
          </a:prstGeom>
          <a:noFill/>
        </p:spPr>
        <p:txBody>
          <a:bodyPr wrap="square">
            <a:spAutoFit/>
          </a:bodyPr>
          <a:lstStyle/>
          <a:p>
            <a:r>
              <a:rPr lang="fr-FR" sz="1000" dirty="0"/>
              <a:t>Moins de 35 ans : </a:t>
            </a:r>
            <a:r>
              <a:rPr lang="fr-FR" sz="1000" b="1" dirty="0">
                <a:solidFill>
                  <a:srgbClr val="00B050"/>
                </a:solidFill>
              </a:rPr>
              <a:t>22%</a:t>
            </a:r>
          </a:p>
          <a:p>
            <a:r>
              <a:rPr lang="fr-FR" sz="1000" dirty="0"/>
              <a:t>CSP- : </a:t>
            </a:r>
            <a:r>
              <a:rPr lang="fr-FR" sz="1000" b="1" dirty="0">
                <a:solidFill>
                  <a:srgbClr val="00B050"/>
                </a:solidFill>
              </a:rPr>
              <a:t>22%</a:t>
            </a:r>
          </a:p>
          <a:p>
            <a:r>
              <a:rPr lang="fr-FR" sz="1000" dirty="0"/>
              <a:t>Foyer avec enfants : </a:t>
            </a:r>
            <a:r>
              <a:rPr lang="fr-FR" sz="1000" b="1" dirty="0">
                <a:solidFill>
                  <a:srgbClr val="00B050"/>
                </a:solidFill>
              </a:rPr>
              <a:t>21%</a:t>
            </a:r>
          </a:p>
          <a:p>
            <a:r>
              <a:rPr lang="fr-FR" sz="1000" dirty="0"/>
              <a:t>Catégories pauvres : </a:t>
            </a:r>
            <a:r>
              <a:rPr lang="fr-FR" sz="1000" b="1" dirty="0">
                <a:solidFill>
                  <a:srgbClr val="00B050"/>
                </a:solidFill>
              </a:rPr>
              <a:t>28%</a:t>
            </a:r>
            <a:r>
              <a:rPr lang="fr-FR" sz="1000" dirty="0"/>
              <a:t> / modestes : </a:t>
            </a:r>
            <a:r>
              <a:rPr lang="fr-FR" sz="1000" b="1" dirty="0">
                <a:solidFill>
                  <a:srgbClr val="00B050"/>
                </a:solidFill>
              </a:rPr>
              <a:t>25%</a:t>
            </a:r>
          </a:p>
        </p:txBody>
      </p:sp>
      <p:cxnSp>
        <p:nvCxnSpPr>
          <p:cNvPr id="2" name="Connecteur droit 1">
            <a:extLst>
              <a:ext uri="{FF2B5EF4-FFF2-40B4-BE49-F238E27FC236}">
                <a16:creationId xmlns:a16="http://schemas.microsoft.com/office/drawing/2014/main" id="{78AB374E-3910-0A10-7DA8-E0186487285A}"/>
              </a:ext>
            </a:extLst>
          </p:cNvPr>
          <p:cNvCxnSpPr>
            <a:cxnSpLocks/>
          </p:cNvCxnSpPr>
          <p:nvPr/>
        </p:nvCxnSpPr>
        <p:spPr>
          <a:xfrm flipH="1">
            <a:off x="3327991" y="3733154"/>
            <a:ext cx="595423" cy="39542"/>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Drapeau">
            <a:extLst>
              <a:ext uri="{FF2B5EF4-FFF2-40B4-BE49-F238E27FC236}">
                <a16:creationId xmlns:a16="http://schemas.microsoft.com/office/drawing/2014/main" id="{86084798-D222-4595-1DBD-5E66D7FC9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33118" y="85243"/>
            <a:ext cx="8185198" cy="564300"/>
          </a:xfrm>
        </p:spPr>
        <p:txBody>
          <a:bodyPr/>
          <a:lstStyle/>
          <a:p>
            <a:r>
              <a:rPr lang="fr-FR" sz="1600" dirty="0">
                <a:solidFill>
                  <a:schemeClr val="accent1"/>
                </a:solidFill>
              </a:rPr>
              <a:t>Mais un paiement fractionné qui pourrait être une incitation efficace à l’achat de produits issus de l’économie circulaire </a:t>
            </a:r>
            <a:br>
              <a:rPr lang="fr-FR" sz="1600" dirty="0"/>
            </a:br>
            <a:r>
              <a:rPr lang="fr-FR" sz="1600" dirty="0"/>
              <a:t>En France, une modalité de paiement largement incitative à plus consommer de façon responsable, notamment pour les plus modestes et les plus jeunes</a:t>
            </a:r>
          </a:p>
        </p:txBody>
      </p:sp>
    </p:spTree>
    <p:extLst>
      <p:ext uri="{BB962C8B-B14F-4D97-AF65-F5344CB8AC3E}">
        <p14:creationId xmlns:p14="http://schemas.microsoft.com/office/powerpoint/2010/main" val="7252500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43E75-CA93-D82E-D167-743BF64F8907}"/>
              </a:ext>
            </a:extLst>
          </p:cNvPr>
          <p:cNvSpPr>
            <a:spLocks noGrp="1"/>
          </p:cNvSpPr>
          <p:nvPr>
            <p:ph type="title"/>
          </p:nvPr>
        </p:nvSpPr>
        <p:spPr>
          <a:xfrm>
            <a:off x="672445" y="1307316"/>
            <a:ext cx="3899555" cy="2545196"/>
          </a:xfrm>
        </p:spPr>
        <p:txBody>
          <a:bodyPr/>
          <a:lstStyle/>
          <a:p>
            <a:pPr algn="ctr"/>
            <a:r>
              <a:rPr lang="fr-FR" sz="2800" dirty="0"/>
              <a:t>Une large notoriété de l’économie circulaire…mais une familiarité plus ténue</a:t>
            </a:r>
          </a:p>
        </p:txBody>
      </p:sp>
      <p:sp>
        <p:nvSpPr>
          <p:cNvPr id="5" name="Espace réservé du texte 4">
            <a:extLst>
              <a:ext uri="{FF2B5EF4-FFF2-40B4-BE49-F238E27FC236}">
                <a16:creationId xmlns:a16="http://schemas.microsoft.com/office/drawing/2014/main" id="{44577598-F8A5-8146-A3A4-4C84ADE96D9C}"/>
              </a:ext>
            </a:extLst>
          </p:cNvPr>
          <p:cNvSpPr>
            <a:spLocks noGrp="1"/>
          </p:cNvSpPr>
          <p:nvPr>
            <p:ph type="body" sz="quarter" idx="11"/>
          </p:nvPr>
        </p:nvSpPr>
        <p:spPr/>
        <p:txBody>
          <a:bodyPr/>
          <a:lstStyle/>
          <a:p>
            <a:r>
              <a:rPr lang="fr-FR" dirty="0"/>
              <a:t>1</a:t>
            </a:r>
          </a:p>
        </p:txBody>
      </p:sp>
      <p:sp>
        <p:nvSpPr>
          <p:cNvPr id="4" name="Espace réservé du numéro de diapositive 3">
            <a:extLst>
              <a:ext uri="{FF2B5EF4-FFF2-40B4-BE49-F238E27FC236}">
                <a16:creationId xmlns:a16="http://schemas.microsoft.com/office/drawing/2014/main" id="{AEA756A2-18D3-0D32-359E-97AAEC54D433}"/>
              </a:ext>
            </a:extLst>
          </p:cNvPr>
          <p:cNvSpPr>
            <a:spLocks noGrp="1"/>
          </p:cNvSpPr>
          <p:nvPr>
            <p:ph type="sldNum" sz="quarter" idx="4294967295"/>
          </p:nvPr>
        </p:nvSpPr>
        <p:spPr>
          <a:xfrm>
            <a:off x="8540750" y="4719638"/>
            <a:ext cx="603250" cy="274637"/>
          </a:xfrm>
        </p:spPr>
        <p:txBody>
          <a:bodyPr/>
          <a:lstStyle/>
          <a:p>
            <a:fld id="{21995480-1601-7C4D-95DE-8DD54C94E8C4}" type="slidenum">
              <a:rPr lang="fr-FR" smtClean="0"/>
              <a:pPr/>
              <a:t>3</a:t>
            </a:fld>
            <a:endParaRPr lang="fr-FR" dirty="0"/>
          </a:p>
        </p:txBody>
      </p:sp>
    </p:spTree>
    <p:extLst>
      <p:ext uri="{BB962C8B-B14F-4D97-AF65-F5344CB8AC3E}">
        <p14:creationId xmlns:p14="http://schemas.microsoft.com/office/powerpoint/2010/main" val="298579328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484AFDA-A3C2-544B-9B87-CC5955423C3E}"/>
              </a:ext>
            </a:extLst>
          </p:cNvPr>
          <p:cNvSpPr txBox="1"/>
          <p:nvPr/>
        </p:nvSpPr>
        <p:spPr>
          <a:xfrm>
            <a:off x="3339548" y="1608083"/>
            <a:ext cx="2544417"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solidFill>
                    <a:srgbClr val="000000"/>
                  </a:solidFill>
                </a:ln>
                <a:noFill/>
                <a:effectLst/>
                <a:uLnTx/>
                <a:uFillTx/>
                <a:latin typeface="Century Gothic" panose="020F0302020204030204"/>
                <a:ea typeface="+mn-ea"/>
                <a:cs typeface="+mn-cs"/>
              </a:rPr>
              <a:t>MERCI</a:t>
            </a:r>
          </a:p>
        </p:txBody>
      </p:sp>
      <p:pic>
        <p:nvPicPr>
          <p:cNvPr id="4" name="Picture 2" descr="logo de Oney Bank">
            <a:extLst>
              <a:ext uri="{FF2B5EF4-FFF2-40B4-BE49-F238E27FC236}">
                <a16:creationId xmlns:a16="http://schemas.microsoft.com/office/drawing/2014/main" id="{80AD124E-234E-1B08-0958-C5DB148A2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399" y="3672527"/>
            <a:ext cx="2084809" cy="66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27275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6" y="154582"/>
            <a:ext cx="8178653" cy="558842"/>
          </a:xfrm>
        </p:spPr>
        <p:txBody>
          <a:bodyPr/>
          <a:lstStyle/>
          <a:p>
            <a:r>
              <a:rPr lang="fr-FR" sz="1800" dirty="0">
                <a:solidFill>
                  <a:schemeClr val="accent1"/>
                </a:solidFill>
              </a:rPr>
              <a:t>Une économie qui fait parler d’elle, mais une familiarité réelle limitée</a:t>
            </a:r>
            <a:br>
              <a:rPr lang="fr-FR" sz="1800" dirty="0"/>
            </a:br>
            <a:r>
              <a:rPr lang="fr-FR" sz="1800" dirty="0"/>
              <a:t>Des Français qui ont dans leur grande majorité déjà entendu parler de l’économie circulaire, sans pour autant être très familiers avec le sujet</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493289" y="4658732"/>
            <a:ext cx="5908621" cy="396647"/>
          </a:xfrm>
          <a:prstGeom prst="rect">
            <a:avLst/>
          </a:prstGeom>
        </p:spPr>
        <p:txBody>
          <a:bodyPr wrap="square">
            <a:spAutoFit/>
          </a:bodyPr>
          <a:lstStyle/>
          <a:p>
            <a:pPr defTabSz="685800">
              <a:lnSpc>
                <a:spcPct val="115000"/>
              </a:lnSpc>
              <a:defRPr/>
            </a:pPr>
            <a:r>
              <a:rPr lang="fr-FR" sz="900" i="1" dirty="0">
                <a:latin typeface="Century Gothic" panose="020F0302020204030204"/>
              </a:rPr>
              <a:t>Q3. Connaissez-vous l’économie circulaire, ne serait-ce que de nom ? </a:t>
            </a:r>
          </a:p>
          <a:p>
            <a:pPr defTabSz="685800">
              <a:lnSpc>
                <a:spcPct val="115000"/>
              </a:lnSpc>
              <a:defRPr/>
            </a:pPr>
            <a:r>
              <a:rPr lang="fr-FR" sz="900" i="1" dirty="0">
                <a:solidFill>
                  <a:srgbClr val="FFFFFF">
                    <a:lumMod val="50000"/>
                  </a:srgbClr>
                </a:solidFill>
                <a:latin typeface="Century Gothic" panose="020F0302020204030204"/>
              </a:rPr>
              <a:t>Base : Ensemble (n=1005) – Une seule réponse possible </a:t>
            </a:r>
          </a:p>
        </p:txBody>
      </p:sp>
      <p:graphicFrame>
        <p:nvGraphicFramePr>
          <p:cNvPr id="7" name="Graphique 6">
            <a:extLst>
              <a:ext uri="{FF2B5EF4-FFF2-40B4-BE49-F238E27FC236}">
                <a16:creationId xmlns:a16="http://schemas.microsoft.com/office/drawing/2014/main" id="{A51E3D49-202C-2CBB-50B2-CC0141726FF8}"/>
              </a:ext>
            </a:extLst>
          </p:cNvPr>
          <p:cNvGraphicFramePr/>
          <p:nvPr/>
        </p:nvGraphicFramePr>
        <p:xfrm>
          <a:off x="882290" y="581992"/>
          <a:ext cx="7995703" cy="3960742"/>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a:extLst>
              <a:ext uri="{FF2B5EF4-FFF2-40B4-BE49-F238E27FC236}">
                <a16:creationId xmlns:a16="http://schemas.microsoft.com/office/drawing/2014/main" id="{F2818B95-6F97-4E82-4C08-617085D6064B}"/>
              </a:ext>
            </a:extLst>
          </p:cNvPr>
          <p:cNvSpPr txBox="1"/>
          <p:nvPr/>
        </p:nvSpPr>
        <p:spPr>
          <a:xfrm>
            <a:off x="6491844" y="1432086"/>
            <a:ext cx="995785" cy="954107"/>
          </a:xfrm>
          <a:prstGeom prst="rect">
            <a:avLst/>
          </a:prstGeom>
          <a:noFill/>
        </p:spPr>
        <p:txBody>
          <a:bodyPr wrap="none" rtlCol="0">
            <a:spAutoFit/>
          </a:bodyPr>
          <a:lstStyle/>
          <a:p>
            <a:pPr algn="ctr"/>
            <a:r>
              <a:rPr lang="fr-FR" sz="2800" b="1" dirty="0">
                <a:solidFill>
                  <a:schemeClr val="accent4"/>
                </a:solidFill>
              </a:rPr>
              <a:t>Non </a:t>
            </a:r>
          </a:p>
          <a:p>
            <a:pPr algn="ctr"/>
            <a:r>
              <a:rPr lang="fr-FR" sz="2800" b="1" dirty="0">
                <a:solidFill>
                  <a:schemeClr val="accent4"/>
                </a:solidFill>
              </a:rPr>
              <a:t>23%</a:t>
            </a:r>
          </a:p>
        </p:txBody>
      </p:sp>
      <p:sp>
        <p:nvSpPr>
          <p:cNvPr id="9" name="ZoneTexte 8">
            <a:extLst>
              <a:ext uri="{FF2B5EF4-FFF2-40B4-BE49-F238E27FC236}">
                <a16:creationId xmlns:a16="http://schemas.microsoft.com/office/drawing/2014/main" id="{4E232017-A297-7071-D8E4-E71967968396}"/>
              </a:ext>
            </a:extLst>
          </p:cNvPr>
          <p:cNvSpPr txBox="1"/>
          <p:nvPr/>
        </p:nvSpPr>
        <p:spPr>
          <a:xfrm>
            <a:off x="1922223" y="1459584"/>
            <a:ext cx="894797" cy="954107"/>
          </a:xfrm>
          <a:prstGeom prst="rect">
            <a:avLst/>
          </a:prstGeom>
          <a:noFill/>
        </p:spPr>
        <p:txBody>
          <a:bodyPr wrap="none" rtlCol="0">
            <a:spAutoFit/>
          </a:bodyPr>
          <a:lstStyle/>
          <a:p>
            <a:pPr algn="ctr"/>
            <a:r>
              <a:rPr lang="fr-FR" sz="2800" b="1" dirty="0">
                <a:solidFill>
                  <a:schemeClr val="accent1"/>
                </a:solidFill>
              </a:rPr>
              <a:t>Oui</a:t>
            </a:r>
          </a:p>
          <a:p>
            <a:pPr algn="ctr"/>
            <a:r>
              <a:rPr lang="fr-FR" sz="2800" b="1" dirty="0">
                <a:solidFill>
                  <a:schemeClr val="accent1"/>
                </a:solidFill>
              </a:rPr>
              <a:t>77%</a:t>
            </a:r>
          </a:p>
        </p:txBody>
      </p:sp>
      <p:cxnSp>
        <p:nvCxnSpPr>
          <p:cNvPr id="10" name="Connecteur droit 9">
            <a:extLst>
              <a:ext uri="{FF2B5EF4-FFF2-40B4-BE49-F238E27FC236}">
                <a16:creationId xmlns:a16="http://schemas.microsoft.com/office/drawing/2014/main" id="{E3C78E9C-3D5C-79E9-A830-D2BA297A157E}"/>
              </a:ext>
            </a:extLst>
          </p:cNvPr>
          <p:cNvCxnSpPr/>
          <p:nvPr/>
        </p:nvCxnSpPr>
        <p:spPr>
          <a:xfrm>
            <a:off x="6491845" y="1471093"/>
            <a:ext cx="0" cy="183020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9043660F-74FA-B541-62AC-B58969484B9D}"/>
              </a:ext>
            </a:extLst>
          </p:cNvPr>
          <p:cNvCxnSpPr/>
          <p:nvPr/>
        </p:nvCxnSpPr>
        <p:spPr>
          <a:xfrm>
            <a:off x="2817020" y="1498591"/>
            <a:ext cx="0" cy="18302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ZoneTexte 1">
            <a:extLst>
              <a:ext uri="{FF2B5EF4-FFF2-40B4-BE49-F238E27FC236}">
                <a16:creationId xmlns:a16="http://schemas.microsoft.com/office/drawing/2014/main" id="{FAB7D674-3672-2683-42A9-FDFDAC32A9B7}"/>
              </a:ext>
            </a:extLst>
          </p:cNvPr>
          <p:cNvSpPr txBox="1"/>
          <p:nvPr/>
        </p:nvSpPr>
        <p:spPr>
          <a:xfrm>
            <a:off x="1198829" y="2452811"/>
            <a:ext cx="1646605" cy="861774"/>
          </a:xfrm>
          <a:prstGeom prst="rect">
            <a:avLst/>
          </a:prstGeom>
          <a:noFill/>
        </p:spPr>
        <p:txBody>
          <a:bodyPr wrap="none" rtlCol="0">
            <a:spAutoFit/>
          </a:bodyPr>
          <a:lstStyle/>
          <a:p>
            <a:r>
              <a:rPr lang="fr-FR" sz="1000" dirty="0">
                <a:solidFill>
                  <a:schemeClr val="tx2"/>
                </a:solidFill>
              </a:rPr>
              <a:t>Homme : </a:t>
            </a:r>
            <a:r>
              <a:rPr lang="fr-FR" sz="1000" b="1" dirty="0">
                <a:solidFill>
                  <a:srgbClr val="00B050"/>
                </a:solidFill>
              </a:rPr>
              <a:t>82%</a:t>
            </a:r>
          </a:p>
          <a:p>
            <a:r>
              <a:rPr lang="fr-FR" sz="1000" dirty="0">
                <a:solidFill>
                  <a:schemeClr val="tx2"/>
                </a:solidFill>
              </a:rPr>
              <a:t>CSP+ : </a:t>
            </a:r>
            <a:r>
              <a:rPr lang="fr-FR" sz="1000" b="1" dirty="0">
                <a:solidFill>
                  <a:srgbClr val="00B050"/>
                </a:solidFill>
              </a:rPr>
              <a:t>88%</a:t>
            </a:r>
          </a:p>
          <a:p>
            <a:r>
              <a:rPr lang="fr-FR" sz="1000" dirty="0">
                <a:solidFill>
                  <a:schemeClr val="tx2"/>
                </a:solidFill>
              </a:rPr>
              <a:t>IDF : </a:t>
            </a:r>
            <a:r>
              <a:rPr lang="fr-FR" sz="1000" b="1" dirty="0">
                <a:solidFill>
                  <a:srgbClr val="00B050"/>
                </a:solidFill>
              </a:rPr>
              <a:t>84%</a:t>
            </a:r>
          </a:p>
          <a:p>
            <a:r>
              <a:rPr lang="fr-FR" sz="1000" dirty="0">
                <a:solidFill>
                  <a:schemeClr val="tx2"/>
                </a:solidFill>
              </a:rPr>
              <a:t>Catégories aisées : </a:t>
            </a:r>
            <a:r>
              <a:rPr lang="fr-FR" sz="1000" b="1" dirty="0">
                <a:solidFill>
                  <a:srgbClr val="00B050"/>
                </a:solidFill>
              </a:rPr>
              <a:t>84%</a:t>
            </a:r>
          </a:p>
          <a:p>
            <a:r>
              <a:rPr lang="fr-FR" sz="1000" dirty="0">
                <a:solidFill>
                  <a:schemeClr val="tx2"/>
                </a:solidFill>
              </a:rPr>
              <a:t>Hauts revenus : </a:t>
            </a:r>
            <a:r>
              <a:rPr lang="fr-FR" sz="1000" b="1" dirty="0">
                <a:solidFill>
                  <a:srgbClr val="00B050"/>
                </a:solidFill>
              </a:rPr>
              <a:t>94%</a:t>
            </a:r>
          </a:p>
        </p:txBody>
      </p:sp>
      <p:pic>
        <p:nvPicPr>
          <p:cNvPr id="3" name="Picture 2" descr="Drapeau">
            <a:extLst>
              <a:ext uri="{FF2B5EF4-FFF2-40B4-BE49-F238E27FC236}">
                <a16:creationId xmlns:a16="http://schemas.microsoft.com/office/drawing/2014/main" id="{1BC604D7-961B-8D1A-6E6F-8A9820C94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11">
            <a:extLst>
              <a:ext uri="{FF2B5EF4-FFF2-40B4-BE49-F238E27FC236}">
                <a16:creationId xmlns:a16="http://schemas.microsoft.com/office/drawing/2014/main" id="{88D7B985-5335-DBEF-88ED-DC5C01075AB4}"/>
              </a:ext>
            </a:extLst>
          </p:cNvPr>
          <p:cNvCxnSpPr>
            <a:cxnSpLocks/>
          </p:cNvCxnSpPr>
          <p:nvPr/>
        </p:nvCxnSpPr>
        <p:spPr>
          <a:xfrm flipH="1">
            <a:off x="3314700" y="3665764"/>
            <a:ext cx="538843" cy="97972"/>
          </a:xfrm>
          <a:prstGeom prst="line">
            <a:avLst/>
          </a:prstGeom>
        </p:spPr>
        <p:style>
          <a:lnRef idx="2">
            <a:schemeClr val="accent1"/>
          </a:lnRef>
          <a:fillRef idx="0">
            <a:schemeClr val="accent1"/>
          </a:fillRef>
          <a:effectRef idx="1">
            <a:schemeClr val="accent1"/>
          </a:effectRef>
          <a:fontRef idx="minor">
            <a:schemeClr val="tx1"/>
          </a:fontRef>
        </p:style>
      </p:cxnSp>
      <p:sp>
        <p:nvSpPr>
          <p:cNvPr id="16" name="ZoneTexte 15">
            <a:extLst>
              <a:ext uri="{FF2B5EF4-FFF2-40B4-BE49-F238E27FC236}">
                <a16:creationId xmlns:a16="http://schemas.microsoft.com/office/drawing/2014/main" id="{241CF213-5ECA-33D5-CCEE-D8488829CF29}"/>
              </a:ext>
            </a:extLst>
          </p:cNvPr>
          <p:cNvSpPr txBox="1"/>
          <p:nvPr/>
        </p:nvSpPr>
        <p:spPr>
          <a:xfrm>
            <a:off x="2369621" y="3548360"/>
            <a:ext cx="1297574" cy="507831"/>
          </a:xfrm>
          <a:prstGeom prst="rect">
            <a:avLst/>
          </a:prstGeom>
          <a:noFill/>
        </p:spPr>
        <p:txBody>
          <a:bodyPr wrap="square">
            <a:spAutoFit/>
          </a:bodyPr>
          <a:lstStyle/>
          <a:p>
            <a:r>
              <a:rPr lang="fr-FR" sz="900" dirty="0"/>
              <a:t>25 à 34 ans : </a:t>
            </a:r>
            <a:r>
              <a:rPr lang="fr-FR" sz="900" b="1" dirty="0">
                <a:solidFill>
                  <a:srgbClr val="00B050"/>
                </a:solidFill>
              </a:rPr>
              <a:t>43%</a:t>
            </a:r>
          </a:p>
          <a:p>
            <a:r>
              <a:rPr lang="fr-FR" sz="900" dirty="0"/>
              <a:t>CSP + : </a:t>
            </a:r>
            <a:r>
              <a:rPr lang="fr-FR" sz="900" b="1" dirty="0">
                <a:solidFill>
                  <a:srgbClr val="00B050"/>
                </a:solidFill>
              </a:rPr>
              <a:t>43%</a:t>
            </a:r>
          </a:p>
          <a:p>
            <a:r>
              <a:rPr lang="fr-FR" sz="900" dirty="0">
                <a:solidFill>
                  <a:schemeClr val="tx2"/>
                </a:solidFill>
              </a:rPr>
              <a:t>Hauts revenus : </a:t>
            </a:r>
            <a:r>
              <a:rPr lang="fr-FR" sz="900" b="1" dirty="0">
                <a:solidFill>
                  <a:srgbClr val="00B050"/>
                </a:solidFill>
              </a:rPr>
              <a:t>47%</a:t>
            </a:r>
          </a:p>
        </p:txBody>
      </p:sp>
      <p:sp>
        <p:nvSpPr>
          <p:cNvPr id="5" name="ZoneTexte 4">
            <a:extLst>
              <a:ext uri="{FF2B5EF4-FFF2-40B4-BE49-F238E27FC236}">
                <a16:creationId xmlns:a16="http://schemas.microsoft.com/office/drawing/2014/main" id="{301EFB8A-6624-B485-AF87-3EEAA785810C}"/>
              </a:ext>
            </a:extLst>
          </p:cNvPr>
          <p:cNvSpPr txBox="1"/>
          <p:nvPr/>
        </p:nvSpPr>
        <p:spPr>
          <a:xfrm>
            <a:off x="6556594" y="2341722"/>
            <a:ext cx="2271776" cy="707886"/>
          </a:xfrm>
          <a:prstGeom prst="rect">
            <a:avLst/>
          </a:prstGeom>
          <a:noFill/>
        </p:spPr>
        <p:txBody>
          <a:bodyPr wrap="square" rtlCol="0">
            <a:spAutoFit/>
          </a:bodyPr>
          <a:lstStyle/>
          <a:p>
            <a:r>
              <a:rPr lang="fr-FR" sz="1000" dirty="0"/>
              <a:t>Femme : </a:t>
            </a:r>
            <a:r>
              <a:rPr lang="fr-FR" sz="1000" b="1" dirty="0">
                <a:solidFill>
                  <a:srgbClr val="00B050"/>
                </a:solidFill>
              </a:rPr>
              <a:t>27%</a:t>
            </a:r>
          </a:p>
          <a:p>
            <a:r>
              <a:rPr lang="fr-FR" sz="1000" dirty="0">
                <a:solidFill>
                  <a:schemeClr val="tx2"/>
                </a:solidFill>
              </a:rPr>
              <a:t>Inactifs (hors retraités) : </a:t>
            </a:r>
            <a:r>
              <a:rPr lang="fr-FR" sz="1000" b="1" dirty="0">
                <a:solidFill>
                  <a:srgbClr val="00B050"/>
                </a:solidFill>
              </a:rPr>
              <a:t>34%</a:t>
            </a:r>
          </a:p>
          <a:p>
            <a:r>
              <a:rPr lang="fr-FR" sz="1000" dirty="0"/>
              <a:t>CSP- : </a:t>
            </a:r>
            <a:r>
              <a:rPr lang="fr-FR" sz="1000" b="1" dirty="0">
                <a:solidFill>
                  <a:srgbClr val="00B050"/>
                </a:solidFill>
              </a:rPr>
              <a:t>27%</a:t>
            </a:r>
          </a:p>
          <a:p>
            <a:r>
              <a:rPr lang="fr-FR" sz="1000" dirty="0"/>
              <a:t>Commune rurale : </a:t>
            </a:r>
            <a:r>
              <a:rPr lang="fr-FR" sz="1000" b="1" dirty="0">
                <a:solidFill>
                  <a:srgbClr val="00B050"/>
                </a:solidFill>
              </a:rPr>
              <a:t>29%</a:t>
            </a:r>
          </a:p>
        </p:txBody>
      </p:sp>
    </p:spTree>
    <p:extLst>
      <p:ext uri="{BB962C8B-B14F-4D97-AF65-F5344CB8AC3E}">
        <p14:creationId xmlns:p14="http://schemas.microsoft.com/office/powerpoint/2010/main" val="42103705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43E75-CA93-D82E-D167-743BF64F8907}"/>
              </a:ext>
            </a:extLst>
          </p:cNvPr>
          <p:cNvSpPr>
            <a:spLocks noGrp="1"/>
          </p:cNvSpPr>
          <p:nvPr>
            <p:ph type="title"/>
          </p:nvPr>
        </p:nvSpPr>
        <p:spPr>
          <a:xfrm>
            <a:off x="672083" y="1283854"/>
            <a:ext cx="3964572" cy="3011055"/>
          </a:xfrm>
        </p:spPr>
        <p:txBody>
          <a:bodyPr/>
          <a:lstStyle/>
          <a:p>
            <a:pPr algn="ctr"/>
            <a:r>
              <a:rPr lang="fr-FR" sz="2400" dirty="0"/>
              <a:t>Une consommation aux effets plutôt délétères sur l’environnement…mais avant de préserver l’environnement, il s’agit de préserver son porte-monnaie</a:t>
            </a:r>
          </a:p>
        </p:txBody>
      </p:sp>
      <p:sp>
        <p:nvSpPr>
          <p:cNvPr id="5" name="Espace réservé du texte 4">
            <a:extLst>
              <a:ext uri="{FF2B5EF4-FFF2-40B4-BE49-F238E27FC236}">
                <a16:creationId xmlns:a16="http://schemas.microsoft.com/office/drawing/2014/main" id="{92FF70ED-81DD-EC9E-694D-7FF7BAEB4045}"/>
              </a:ext>
            </a:extLst>
          </p:cNvPr>
          <p:cNvSpPr>
            <a:spLocks noGrp="1"/>
          </p:cNvSpPr>
          <p:nvPr>
            <p:ph type="body" sz="quarter" idx="11"/>
          </p:nvPr>
        </p:nvSpPr>
        <p:spPr/>
        <p:txBody>
          <a:bodyPr/>
          <a:lstStyle/>
          <a:p>
            <a:r>
              <a:rPr lang="fr-FR" dirty="0"/>
              <a:t>2</a:t>
            </a:r>
          </a:p>
        </p:txBody>
      </p:sp>
      <p:sp>
        <p:nvSpPr>
          <p:cNvPr id="4" name="Espace réservé du numéro de diapositive 3">
            <a:extLst>
              <a:ext uri="{FF2B5EF4-FFF2-40B4-BE49-F238E27FC236}">
                <a16:creationId xmlns:a16="http://schemas.microsoft.com/office/drawing/2014/main" id="{AEA756A2-18D3-0D32-359E-97AAEC54D433}"/>
              </a:ext>
            </a:extLst>
          </p:cNvPr>
          <p:cNvSpPr>
            <a:spLocks noGrp="1"/>
          </p:cNvSpPr>
          <p:nvPr>
            <p:ph type="sldNum" sz="quarter" idx="4294967295"/>
          </p:nvPr>
        </p:nvSpPr>
        <p:spPr>
          <a:xfrm>
            <a:off x="8540750" y="4719638"/>
            <a:ext cx="603250" cy="274637"/>
          </a:xfrm>
        </p:spPr>
        <p:txBody>
          <a:bodyPr/>
          <a:lstStyle/>
          <a:p>
            <a:fld id="{21995480-1601-7C4D-95DE-8DD54C94E8C4}" type="slidenum">
              <a:rPr lang="fr-FR" smtClean="0"/>
              <a:pPr/>
              <a:t>5</a:t>
            </a:fld>
            <a:endParaRPr lang="fr-FR" dirty="0"/>
          </a:p>
        </p:txBody>
      </p:sp>
    </p:spTree>
    <p:extLst>
      <p:ext uri="{BB962C8B-B14F-4D97-AF65-F5344CB8AC3E}">
        <p14:creationId xmlns:p14="http://schemas.microsoft.com/office/powerpoint/2010/main" val="7324161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5" y="141063"/>
            <a:ext cx="8359131" cy="572362"/>
          </a:xfrm>
        </p:spPr>
        <p:txBody>
          <a:bodyPr/>
          <a:lstStyle/>
          <a:p>
            <a:r>
              <a:rPr lang="fr-FR" sz="1800" dirty="0">
                <a:solidFill>
                  <a:schemeClr val="accent1"/>
                </a:solidFill>
              </a:rPr>
              <a:t>De l’aveu des consommateurs, une consommation peu responsable d’un point de vue environnemental</a:t>
            </a:r>
            <a:br>
              <a:rPr lang="fr-FR" sz="1800" dirty="0"/>
            </a:br>
            <a:r>
              <a:rPr lang="fr-FR" sz="1800" dirty="0"/>
              <a:t>Une majorité de Français perçoivent un impact négatif de leur consommation sur l’environnement, notamment les plus jeunes et les CSP+</a:t>
            </a:r>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493289" y="4658732"/>
            <a:ext cx="5908621" cy="396647"/>
          </a:xfrm>
          <a:prstGeom prst="rect">
            <a:avLst/>
          </a:prstGeom>
        </p:spPr>
        <p:txBody>
          <a:bodyPr wrap="square">
            <a:spAutoFit/>
          </a:bodyPr>
          <a:lstStyle/>
          <a:p>
            <a:pPr defTabSz="685800">
              <a:lnSpc>
                <a:spcPct val="115000"/>
              </a:lnSpc>
              <a:defRPr/>
            </a:pPr>
            <a:r>
              <a:rPr lang="fr-FR" sz="900" i="1" dirty="0">
                <a:latin typeface="Century Gothic" panose="020F0302020204030204"/>
              </a:rPr>
              <a:t>Q1. Selon vous, votre consommation a-t-elle un impact sur l’environnement ? </a:t>
            </a:r>
          </a:p>
          <a:p>
            <a:pPr defTabSz="685800">
              <a:lnSpc>
                <a:spcPct val="115000"/>
              </a:lnSpc>
              <a:defRPr/>
            </a:pPr>
            <a:r>
              <a:rPr lang="fr-FR" sz="900" i="1" dirty="0">
                <a:solidFill>
                  <a:srgbClr val="FFFFFF">
                    <a:lumMod val="50000"/>
                  </a:srgbClr>
                </a:solidFill>
                <a:latin typeface="Century Gothic" panose="020F0302020204030204"/>
              </a:rPr>
              <a:t>Base : Ensemble (n=1005) – Une seule réponse possible </a:t>
            </a:r>
          </a:p>
        </p:txBody>
      </p:sp>
      <p:graphicFrame>
        <p:nvGraphicFramePr>
          <p:cNvPr id="7" name="Graphique 6">
            <a:extLst>
              <a:ext uri="{FF2B5EF4-FFF2-40B4-BE49-F238E27FC236}">
                <a16:creationId xmlns:a16="http://schemas.microsoft.com/office/drawing/2014/main" id="{A51E3D49-202C-2CBB-50B2-CC0141726FF8}"/>
              </a:ext>
            </a:extLst>
          </p:cNvPr>
          <p:cNvGraphicFramePr/>
          <p:nvPr/>
        </p:nvGraphicFramePr>
        <p:xfrm>
          <a:off x="2218909" y="590205"/>
          <a:ext cx="4893865" cy="3960742"/>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a:extLst>
              <a:ext uri="{FF2B5EF4-FFF2-40B4-BE49-F238E27FC236}">
                <a16:creationId xmlns:a16="http://schemas.microsoft.com/office/drawing/2014/main" id="{F2818B95-6F97-4E82-4C08-617085D6064B}"/>
              </a:ext>
            </a:extLst>
          </p:cNvPr>
          <p:cNvSpPr txBox="1"/>
          <p:nvPr/>
        </p:nvSpPr>
        <p:spPr>
          <a:xfrm>
            <a:off x="6568259" y="1589689"/>
            <a:ext cx="1893467" cy="800219"/>
          </a:xfrm>
          <a:prstGeom prst="rect">
            <a:avLst/>
          </a:prstGeom>
          <a:noFill/>
        </p:spPr>
        <p:txBody>
          <a:bodyPr wrap="none" rtlCol="0">
            <a:spAutoFit/>
          </a:bodyPr>
          <a:lstStyle/>
          <a:p>
            <a:pPr algn="ctr"/>
            <a:r>
              <a:rPr lang="fr-FR" b="1" dirty="0">
                <a:solidFill>
                  <a:schemeClr val="accent4"/>
                </a:solidFill>
              </a:rPr>
              <a:t>Impact négatif </a:t>
            </a:r>
          </a:p>
          <a:p>
            <a:pPr algn="ctr"/>
            <a:r>
              <a:rPr lang="fr-FR" sz="2800" b="1" dirty="0">
                <a:solidFill>
                  <a:schemeClr val="accent4"/>
                </a:solidFill>
              </a:rPr>
              <a:t>53%</a:t>
            </a:r>
          </a:p>
        </p:txBody>
      </p:sp>
      <p:sp>
        <p:nvSpPr>
          <p:cNvPr id="9" name="ZoneTexte 8">
            <a:extLst>
              <a:ext uri="{FF2B5EF4-FFF2-40B4-BE49-F238E27FC236}">
                <a16:creationId xmlns:a16="http://schemas.microsoft.com/office/drawing/2014/main" id="{4E232017-A297-7071-D8E4-E71967968396}"/>
              </a:ext>
            </a:extLst>
          </p:cNvPr>
          <p:cNvSpPr txBox="1"/>
          <p:nvPr/>
        </p:nvSpPr>
        <p:spPr>
          <a:xfrm>
            <a:off x="722828" y="1603174"/>
            <a:ext cx="1760418" cy="800219"/>
          </a:xfrm>
          <a:prstGeom prst="rect">
            <a:avLst/>
          </a:prstGeom>
          <a:noFill/>
        </p:spPr>
        <p:txBody>
          <a:bodyPr wrap="none" rtlCol="0">
            <a:spAutoFit/>
          </a:bodyPr>
          <a:lstStyle/>
          <a:p>
            <a:pPr algn="ctr"/>
            <a:r>
              <a:rPr lang="fr-FR" b="1" dirty="0">
                <a:solidFill>
                  <a:schemeClr val="accent1"/>
                </a:solidFill>
              </a:rPr>
              <a:t>Impact positif </a:t>
            </a:r>
          </a:p>
          <a:p>
            <a:pPr algn="ctr"/>
            <a:r>
              <a:rPr lang="fr-FR" sz="2800" b="1" dirty="0">
                <a:solidFill>
                  <a:schemeClr val="accent1"/>
                </a:solidFill>
              </a:rPr>
              <a:t>27%</a:t>
            </a:r>
          </a:p>
        </p:txBody>
      </p:sp>
      <p:cxnSp>
        <p:nvCxnSpPr>
          <p:cNvPr id="10" name="Connecteur droit 9">
            <a:extLst>
              <a:ext uri="{FF2B5EF4-FFF2-40B4-BE49-F238E27FC236}">
                <a16:creationId xmlns:a16="http://schemas.microsoft.com/office/drawing/2014/main" id="{E3C78E9C-3D5C-79E9-A830-D2BA297A157E}"/>
              </a:ext>
            </a:extLst>
          </p:cNvPr>
          <p:cNvCxnSpPr/>
          <p:nvPr/>
        </p:nvCxnSpPr>
        <p:spPr>
          <a:xfrm>
            <a:off x="6548831" y="1474808"/>
            <a:ext cx="0" cy="183020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9043660F-74FA-B541-62AC-B58969484B9D}"/>
              </a:ext>
            </a:extLst>
          </p:cNvPr>
          <p:cNvCxnSpPr/>
          <p:nvPr/>
        </p:nvCxnSpPr>
        <p:spPr>
          <a:xfrm>
            <a:off x="2521401" y="1488293"/>
            <a:ext cx="0" cy="18302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ZoneTexte 1">
            <a:extLst>
              <a:ext uri="{FF2B5EF4-FFF2-40B4-BE49-F238E27FC236}">
                <a16:creationId xmlns:a16="http://schemas.microsoft.com/office/drawing/2014/main" id="{FAB7D674-3672-2683-42A9-FDFDAC32A9B7}"/>
              </a:ext>
            </a:extLst>
          </p:cNvPr>
          <p:cNvSpPr txBox="1"/>
          <p:nvPr/>
        </p:nvSpPr>
        <p:spPr>
          <a:xfrm>
            <a:off x="6616736" y="2465052"/>
            <a:ext cx="1813317" cy="738664"/>
          </a:xfrm>
          <a:prstGeom prst="rect">
            <a:avLst/>
          </a:prstGeom>
          <a:noFill/>
        </p:spPr>
        <p:txBody>
          <a:bodyPr wrap="none" rtlCol="0">
            <a:spAutoFit/>
          </a:bodyPr>
          <a:lstStyle/>
          <a:p>
            <a:r>
              <a:rPr lang="fr-FR" sz="1050" dirty="0"/>
              <a:t>Moins de 35 ans : </a:t>
            </a:r>
            <a:r>
              <a:rPr lang="fr-FR" sz="1050" b="1" dirty="0">
                <a:solidFill>
                  <a:srgbClr val="00B050"/>
                </a:solidFill>
              </a:rPr>
              <a:t>59%</a:t>
            </a:r>
          </a:p>
          <a:p>
            <a:r>
              <a:rPr lang="fr-FR" sz="1050" dirty="0"/>
              <a:t>CSP+: </a:t>
            </a:r>
            <a:r>
              <a:rPr lang="fr-FR" sz="1050" b="1" dirty="0">
                <a:solidFill>
                  <a:srgbClr val="00B050"/>
                </a:solidFill>
              </a:rPr>
              <a:t>66%</a:t>
            </a:r>
          </a:p>
          <a:p>
            <a:r>
              <a:rPr lang="fr-FR" sz="1050" dirty="0">
                <a:solidFill>
                  <a:schemeClr val="tx2"/>
                </a:solidFill>
              </a:rPr>
              <a:t>IDF : </a:t>
            </a:r>
            <a:r>
              <a:rPr lang="fr-FR" sz="1050" b="1" dirty="0">
                <a:solidFill>
                  <a:srgbClr val="00B050"/>
                </a:solidFill>
              </a:rPr>
              <a:t>61%</a:t>
            </a:r>
          </a:p>
          <a:p>
            <a:r>
              <a:rPr lang="fr-FR" sz="1050" dirty="0">
                <a:solidFill>
                  <a:schemeClr val="tx2"/>
                </a:solidFill>
              </a:rPr>
              <a:t>Foyer avec enfants : </a:t>
            </a:r>
            <a:r>
              <a:rPr lang="fr-FR" sz="1050" b="1" dirty="0">
                <a:solidFill>
                  <a:srgbClr val="00B050"/>
                </a:solidFill>
              </a:rPr>
              <a:t>61%</a:t>
            </a:r>
          </a:p>
        </p:txBody>
      </p:sp>
      <p:pic>
        <p:nvPicPr>
          <p:cNvPr id="1026" name="Picture 2" descr="Drapeau">
            <a:extLst>
              <a:ext uri="{FF2B5EF4-FFF2-40B4-BE49-F238E27FC236}">
                <a16:creationId xmlns:a16="http://schemas.microsoft.com/office/drawing/2014/main" id="{38E499BE-2EBB-C7E3-3D6C-9CD6A454A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7091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6" y="154582"/>
            <a:ext cx="8284205" cy="558842"/>
          </a:xfrm>
        </p:spPr>
        <p:txBody>
          <a:bodyPr/>
          <a:lstStyle/>
          <a:p>
            <a:r>
              <a:rPr lang="fr-FR" sz="1800" dirty="0">
                <a:solidFill>
                  <a:schemeClr val="accent1"/>
                </a:solidFill>
              </a:rPr>
              <a:t>Payer plus pour être plus responsable ? Oui, mais avec parcimonie.</a:t>
            </a:r>
            <a:br>
              <a:rPr lang="fr-FR" sz="1800" dirty="0">
                <a:solidFill>
                  <a:schemeClr val="accent1"/>
                </a:solidFill>
              </a:rPr>
            </a:br>
            <a:r>
              <a:rPr lang="fr-FR" sz="1800" dirty="0"/>
              <a:t>Près de la moitié des Français se montrent réticents à l’idée de payer plus cher pour un produit plus durable.</a:t>
            </a:r>
            <a:br>
              <a:rPr lang="fr-FR" sz="1800" dirty="0"/>
            </a:br>
            <a:r>
              <a:rPr lang="fr-FR" sz="1600" b="0" dirty="0"/>
              <a:t>Les jeunes sont les plus susceptibles d’accepter une telle différence de prix</a:t>
            </a:r>
            <a:endParaRPr lang="fr-FR" sz="1800" b="0" dirty="0"/>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583012" y="4658733"/>
            <a:ext cx="8185198" cy="396647"/>
          </a:xfrm>
          <a:prstGeom prst="rect">
            <a:avLst/>
          </a:prstGeom>
        </p:spPr>
        <p:txBody>
          <a:bodyPr wrap="square">
            <a:spAutoFit/>
          </a:bodyPr>
          <a:lstStyle/>
          <a:p>
            <a:pPr defTabSz="685800">
              <a:lnSpc>
                <a:spcPct val="115000"/>
              </a:lnSpc>
              <a:defRPr/>
            </a:pPr>
            <a:r>
              <a:rPr lang="fr-FR" sz="900" i="1" dirty="0">
                <a:latin typeface="Century Gothic" panose="020F0302020204030204"/>
              </a:rPr>
              <a:t>Q22. De manière générale, combien êtes-vous prêts à payer en plus pour acheter des biens ou services plus durables ? </a:t>
            </a:r>
          </a:p>
          <a:p>
            <a:pPr defTabSz="685800">
              <a:lnSpc>
                <a:spcPct val="115000"/>
              </a:lnSpc>
              <a:defRPr/>
            </a:pPr>
            <a:r>
              <a:rPr lang="fr-FR" sz="900" i="1" dirty="0">
                <a:solidFill>
                  <a:srgbClr val="FFFFFF">
                    <a:lumMod val="50000"/>
                  </a:srgbClr>
                </a:solidFill>
                <a:latin typeface="Century Gothic" panose="020F0302020204030204"/>
              </a:rPr>
              <a:t>Base : Ensemble (n=1005) – Une seule réponse possible </a:t>
            </a:r>
          </a:p>
        </p:txBody>
      </p:sp>
      <p:graphicFrame>
        <p:nvGraphicFramePr>
          <p:cNvPr id="5" name="Graphique 4">
            <a:extLst>
              <a:ext uri="{FF2B5EF4-FFF2-40B4-BE49-F238E27FC236}">
                <a16:creationId xmlns:a16="http://schemas.microsoft.com/office/drawing/2014/main" id="{E7606391-8604-C53F-0273-61A961E94459}"/>
              </a:ext>
            </a:extLst>
          </p:cNvPr>
          <p:cNvGraphicFramePr/>
          <p:nvPr/>
        </p:nvGraphicFramePr>
        <p:xfrm>
          <a:off x="1482402" y="1102072"/>
          <a:ext cx="7182197" cy="3339031"/>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78DDF0F5-21B2-8A86-A0D9-526986912064}"/>
              </a:ext>
            </a:extLst>
          </p:cNvPr>
          <p:cNvSpPr txBox="1"/>
          <p:nvPr/>
        </p:nvSpPr>
        <p:spPr>
          <a:xfrm>
            <a:off x="6711944" y="3477457"/>
            <a:ext cx="1743671" cy="461665"/>
          </a:xfrm>
          <a:prstGeom prst="rect">
            <a:avLst/>
          </a:prstGeom>
          <a:noFill/>
        </p:spPr>
        <p:txBody>
          <a:bodyPr wrap="square">
            <a:spAutoFit/>
          </a:bodyPr>
          <a:lstStyle/>
          <a:p>
            <a:r>
              <a:rPr lang="fr-FR" sz="800" dirty="0"/>
              <a:t>Femme : </a:t>
            </a:r>
            <a:r>
              <a:rPr lang="fr-FR" sz="800" b="1" dirty="0">
                <a:solidFill>
                  <a:srgbClr val="00B050"/>
                </a:solidFill>
              </a:rPr>
              <a:t>50%</a:t>
            </a:r>
          </a:p>
          <a:p>
            <a:r>
              <a:rPr lang="fr-FR" sz="800" dirty="0"/>
              <a:t>50 ans ou plus : </a:t>
            </a:r>
            <a:r>
              <a:rPr lang="fr-FR" sz="800" b="1" dirty="0">
                <a:solidFill>
                  <a:srgbClr val="00B050"/>
                </a:solidFill>
              </a:rPr>
              <a:t>50%</a:t>
            </a:r>
          </a:p>
          <a:p>
            <a:r>
              <a:rPr lang="fr-FR" sz="800" dirty="0"/>
              <a:t>Commune rurale : </a:t>
            </a:r>
            <a:r>
              <a:rPr lang="fr-FR" sz="800" b="1" dirty="0">
                <a:solidFill>
                  <a:srgbClr val="00B050"/>
                </a:solidFill>
              </a:rPr>
              <a:t>57%</a:t>
            </a:r>
          </a:p>
        </p:txBody>
      </p:sp>
      <p:sp>
        <p:nvSpPr>
          <p:cNvPr id="6" name="Rectangle : coins arrondis 5">
            <a:extLst>
              <a:ext uri="{FF2B5EF4-FFF2-40B4-BE49-F238E27FC236}">
                <a16:creationId xmlns:a16="http://schemas.microsoft.com/office/drawing/2014/main" id="{4676AE24-79B7-87F8-2646-AFEFDF82096B}"/>
              </a:ext>
            </a:extLst>
          </p:cNvPr>
          <p:cNvSpPr/>
          <p:nvPr/>
        </p:nvSpPr>
        <p:spPr>
          <a:xfrm>
            <a:off x="1069521" y="1102072"/>
            <a:ext cx="6279546" cy="981909"/>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2" name="Picture 2" descr="Drapeau">
            <a:extLst>
              <a:ext uri="{FF2B5EF4-FFF2-40B4-BE49-F238E27FC236}">
                <a16:creationId xmlns:a16="http://schemas.microsoft.com/office/drawing/2014/main" id="{22A30E02-814C-5B79-02F0-0D25EDF19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D3AF1CE-B816-FF52-7DAD-87F24EFF59BF}"/>
              </a:ext>
            </a:extLst>
          </p:cNvPr>
          <p:cNvSpPr txBox="1"/>
          <p:nvPr/>
        </p:nvSpPr>
        <p:spPr>
          <a:xfrm>
            <a:off x="5471142" y="2442688"/>
            <a:ext cx="2140249" cy="738664"/>
          </a:xfrm>
          <a:prstGeom prst="rect">
            <a:avLst/>
          </a:prstGeom>
          <a:noFill/>
        </p:spPr>
        <p:txBody>
          <a:bodyPr wrap="square">
            <a:spAutoFit/>
          </a:bodyPr>
          <a:lstStyle/>
          <a:p>
            <a:pPr algn="ctr"/>
            <a:r>
              <a:rPr lang="fr-FR" sz="1800" b="1" dirty="0">
                <a:solidFill>
                  <a:schemeClr val="accent1"/>
                </a:solidFill>
              </a:rPr>
              <a:t>+20% ou plus : </a:t>
            </a:r>
            <a:r>
              <a:rPr lang="fr-FR" sz="2400" b="1" dirty="0">
                <a:solidFill>
                  <a:schemeClr val="accent1"/>
                </a:solidFill>
              </a:rPr>
              <a:t>13%</a:t>
            </a:r>
            <a:endParaRPr lang="fr-FR" sz="1800" b="1" dirty="0">
              <a:solidFill>
                <a:schemeClr val="accent1"/>
              </a:solidFill>
            </a:endParaRPr>
          </a:p>
        </p:txBody>
      </p:sp>
      <p:cxnSp>
        <p:nvCxnSpPr>
          <p:cNvPr id="9" name="Connecteur droit 8">
            <a:extLst>
              <a:ext uri="{FF2B5EF4-FFF2-40B4-BE49-F238E27FC236}">
                <a16:creationId xmlns:a16="http://schemas.microsoft.com/office/drawing/2014/main" id="{7776E913-CA33-C3BD-CAB6-7CE87A000685}"/>
              </a:ext>
            </a:extLst>
          </p:cNvPr>
          <p:cNvCxnSpPr>
            <a:cxnSpLocks/>
          </p:cNvCxnSpPr>
          <p:nvPr/>
        </p:nvCxnSpPr>
        <p:spPr>
          <a:xfrm>
            <a:off x="5568217" y="2187885"/>
            <a:ext cx="0" cy="1246615"/>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F3C9B063-94ED-8818-1E53-2055BD9231A5}"/>
              </a:ext>
            </a:extLst>
          </p:cNvPr>
          <p:cNvSpPr txBox="1"/>
          <p:nvPr/>
        </p:nvSpPr>
        <p:spPr>
          <a:xfrm>
            <a:off x="7532598" y="2529988"/>
            <a:ext cx="1743668" cy="954107"/>
          </a:xfrm>
          <a:prstGeom prst="rect">
            <a:avLst/>
          </a:prstGeom>
          <a:noFill/>
        </p:spPr>
        <p:txBody>
          <a:bodyPr wrap="square">
            <a:spAutoFit/>
          </a:bodyPr>
          <a:lstStyle/>
          <a:p>
            <a:r>
              <a:rPr lang="fr-FR" sz="800" dirty="0"/>
              <a:t>Moins de 35 ans : </a:t>
            </a:r>
            <a:r>
              <a:rPr lang="fr-FR" sz="800" b="1" dirty="0">
                <a:solidFill>
                  <a:srgbClr val="00B050"/>
                </a:solidFill>
              </a:rPr>
              <a:t>23%</a:t>
            </a:r>
          </a:p>
          <a:p>
            <a:r>
              <a:rPr lang="fr-FR" sz="800" dirty="0"/>
              <a:t>Actifs : </a:t>
            </a:r>
            <a:r>
              <a:rPr lang="fr-FR" sz="800" b="1" dirty="0">
                <a:solidFill>
                  <a:srgbClr val="00B050"/>
                </a:solidFill>
              </a:rPr>
              <a:t>15%</a:t>
            </a:r>
          </a:p>
          <a:p>
            <a:r>
              <a:rPr lang="fr-FR" sz="800" dirty="0"/>
              <a:t>Ville centre : </a:t>
            </a:r>
            <a:r>
              <a:rPr lang="fr-FR" sz="800" b="1" dirty="0">
                <a:solidFill>
                  <a:srgbClr val="00B050"/>
                </a:solidFill>
              </a:rPr>
              <a:t>16%</a:t>
            </a:r>
          </a:p>
          <a:p>
            <a:r>
              <a:rPr lang="fr-FR" sz="800" dirty="0"/>
              <a:t>Foyer avec enfants : </a:t>
            </a:r>
            <a:r>
              <a:rPr lang="fr-FR" sz="800" b="1" dirty="0">
                <a:solidFill>
                  <a:srgbClr val="00B050"/>
                </a:solidFill>
              </a:rPr>
              <a:t>19%</a:t>
            </a:r>
          </a:p>
          <a:p>
            <a:r>
              <a:rPr lang="fr-FR" sz="800" dirty="0"/>
              <a:t>Hauts revenus : </a:t>
            </a:r>
            <a:r>
              <a:rPr lang="fr-FR" sz="800" b="1" dirty="0">
                <a:solidFill>
                  <a:srgbClr val="00B050"/>
                </a:solidFill>
              </a:rPr>
              <a:t>20%</a:t>
            </a:r>
          </a:p>
          <a:p>
            <a:r>
              <a:rPr lang="fr-FR" sz="800" dirty="0"/>
              <a:t>A eu recours à des pdts issus de l’éco. circulaire : </a:t>
            </a:r>
            <a:r>
              <a:rPr lang="fr-FR" sz="800" b="1" dirty="0">
                <a:solidFill>
                  <a:srgbClr val="00B050"/>
                </a:solidFill>
              </a:rPr>
              <a:t>17%</a:t>
            </a:r>
          </a:p>
        </p:txBody>
      </p:sp>
      <p:sp>
        <p:nvSpPr>
          <p:cNvPr id="7" name="ZoneTexte 6">
            <a:extLst>
              <a:ext uri="{FF2B5EF4-FFF2-40B4-BE49-F238E27FC236}">
                <a16:creationId xmlns:a16="http://schemas.microsoft.com/office/drawing/2014/main" id="{377ACAD4-7749-8AF7-3CF1-BFF9D8B7363A}"/>
              </a:ext>
            </a:extLst>
          </p:cNvPr>
          <p:cNvSpPr txBox="1"/>
          <p:nvPr/>
        </p:nvSpPr>
        <p:spPr>
          <a:xfrm>
            <a:off x="5880395" y="1678386"/>
            <a:ext cx="1447685" cy="338554"/>
          </a:xfrm>
          <a:prstGeom prst="rect">
            <a:avLst/>
          </a:prstGeom>
          <a:noFill/>
        </p:spPr>
        <p:txBody>
          <a:bodyPr wrap="square">
            <a:spAutoFit/>
          </a:bodyPr>
          <a:lstStyle/>
          <a:p>
            <a:r>
              <a:rPr lang="fr-FR" sz="800" dirty="0"/>
              <a:t>18-24 ans : </a:t>
            </a:r>
            <a:r>
              <a:rPr lang="fr-FR" sz="800" b="1" dirty="0">
                <a:solidFill>
                  <a:srgbClr val="00B050"/>
                </a:solidFill>
              </a:rPr>
              <a:t>35%</a:t>
            </a:r>
          </a:p>
          <a:p>
            <a:r>
              <a:rPr lang="fr-FR" sz="800" dirty="0"/>
              <a:t>CSP+ : </a:t>
            </a:r>
            <a:r>
              <a:rPr lang="fr-FR" sz="800" b="1" dirty="0">
                <a:solidFill>
                  <a:srgbClr val="00B050"/>
                </a:solidFill>
              </a:rPr>
              <a:t>30%</a:t>
            </a:r>
          </a:p>
        </p:txBody>
      </p:sp>
      <p:sp>
        <p:nvSpPr>
          <p:cNvPr id="10" name="ZoneTexte 9">
            <a:extLst>
              <a:ext uri="{FF2B5EF4-FFF2-40B4-BE49-F238E27FC236}">
                <a16:creationId xmlns:a16="http://schemas.microsoft.com/office/drawing/2014/main" id="{ADDC1F36-025E-9347-3739-B7F57FC82571}"/>
              </a:ext>
            </a:extLst>
          </p:cNvPr>
          <p:cNvSpPr txBox="1"/>
          <p:nvPr/>
        </p:nvSpPr>
        <p:spPr>
          <a:xfrm>
            <a:off x="5549430" y="1275533"/>
            <a:ext cx="1743671" cy="215444"/>
          </a:xfrm>
          <a:prstGeom prst="rect">
            <a:avLst/>
          </a:prstGeom>
          <a:noFill/>
        </p:spPr>
        <p:txBody>
          <a:bodyPr wrap="square">
            <a:spAutoFit/>
          </a:bodyPr>
          <a:lstStyle/>
          <a:p>
            <a:r>
              <a:rPr lang="fr-FR" sz="800" dirty="0"/>
              <a:t>50 ans ou plus : </a:t>
            </a:r>
            <a:r>
              <a:rPr lang="fr-FR" sz="800" b="1" dirty="0">
                <a:solidFill>
                  <a:srgbClr val="00B050"/>
                </a:solidFill>
              </a:rPr>
              <a:t>22%</a:t>
            </a:r>
          </a:p>
        </p:txBody>
      </p:sp>
    </p:spTree>
    <p:extLst>
      <p:ext uri="{BB962C8B-B14F-4D97-AF65-F5344CB8AC3E}">
        <p14:creationId xmlns:p14="http://schemas.microsoft.com/office/powerpoint/2010/main" val="33723395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43E75-CA93-D82E-D167-743BF64F8907}"/>
              </a:ext>
            </a:extLst>
          </p:cNvPr>
          <p:cNvSpPr>
            <a:spLocks noGrp="1"/>
          </p:cNvSpPr>
          <p:nvPr>
            <p:ph type="title"/>
          </p:nvPr>
        </p:nvSpPr>
        <p:spPr>
          <a:xfrm>
            <a:off x="672084" y="1099127"/>
            <a:ext cx="3899555" cy="3426691"/>
          </a:xfrm>
        </p:spPr>
        <p:txBody>
          <a:bodyPr/>
          <a:lstStyle/>
          <a:p>
            <a:pPr algn="ctr"/>
            <a:r>
              <a:rPr lang="fr-FR" sz="2400" dirty="0"/>
              <a:t>Des produits issus de l’économie circulaire en cohérence avec la définition d’une consommation responsable, où la modération prend une place encore accrue… </a:t>
            </a:r>
          </a:p>
        </p:txBody>
      </p:sp>
      <p:sp>
        <p:nvSpPr>
          <p:cNvPr id="5" name="Espace réservé du texte 4">
            <a:extLst>
              <a:ext uri="{FF2B5EF4-FFF2-40B4-BE49-F238E27FC236}">
                <a16:creationId xmlns:a16="http://schemas.microsoft.com/office/drawing/2014/main" id="{1E7BA6FF-19D6-5D01-B6DB-8DB42DAECE85}"/>
              </a:ext>
            </a:extLst>
          </p:cNvPr>
          <p:cNvSpPr>
            <a:spLocks noGrp="1"/>
          </p:cNvSpPr>
          <p:nvPr>
            <p:ph type="body" sz="quarter" idx="11"/>
          </p:nvPr>
        </p:nvSpPr>
        <p:spPr/>
        <p:txBody>
          <a:bodyPr/>
          <a:lstStyle/>
          <a:p>
            <a:r>
              <a:rPr lang="fr-FR" dirty="0"/>
              <a:t>3</a:t>
            </a:r>
          </a:p>
        </p:txBody>
      </p:sp>
      <p:sp>
        <p:nvSpPr>
          <p:cNvPr id="4" name="Espace réservé du numéro de diapositive 3">
            <a:extLst>
              <a:ext uri="{FF2B5EF4-FFF2-40B4-BE49-F238E27FC236}">
                <a16:creationId xmlns:a16="http://schemas.microsoft.com/office/drawing/2014/main" id="{AEA756A2-18D3-0D32-359E-97AAEC54D433}"/>
              </a:ext>
            </a:extLst>
          </p:cNvPr>
          <p:cNvSpPr>
            <a:spLocks noGrp="1"/>
          </p:cNvSpPr>
          <p:nvPr>
            <p:ph type="sldNum" sz="quarter" idx="4294967295"/>
          </p:nvPr>
        </p:nvSpPr>
        <p:spPr>
          <a:xfrm>
            <a:off x="8540750" y="4719638"/>
            <a:ext cx="603250" cy="274637"/>
          </a:xfrm>
        </p:spPr>
        <p:txBody>
          <a:bodyPr/>
          <a:lstStyle/>
          <a:p>
            <a:fld id="{21995480-1601-7C4D-95DE-8DD54C94E8C4}" type="slidenum">
              <a:rPr lang="fr-FR" smtClean="0"/>
              <a:pPr/>
              <a:t>8</a:t>
            </a:fld>
            <a:endParaRPr lang="fr-FR" dirty="0"/>
          </a:p>
        </p:txBody>
      </p:sp>
    </p:spTree>
    <p:extLst>
      <p:ext uri="{BB962C8B-B14F-4D97-AF65-F5344CB8AC3E}">
        <p14:creationId xmlns:p14="http://schemas.microsoft.com/office/powerpoint/2010/main" val="36813767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B8FBE3-DB77-44E3-A12A-6B74312CDD2C}"/>
              </a:ext>
            </a:extLst>
          </p:cNvPr>
          <p:cNvSpPr>
            <a:spLocks noGrp="1"/>
          </p:cNvSpPr>
          <p:nvPr>
            <p:ph type="title"/>
          </p:nvPr>
        </p:nvSpPr>
        <p:spPr>
          <a:xfrm>
            <a:off x="784866" y="72399"/>
            <a:ext cx="8284206" cy="565330"/>
          </a:xfrm>
        </p:spPr>
        <p:txBody>
          <a:bodyPr/>
          <a:lstStyle/>
          <a:p>
            <a:r>
              <a:rPr lang="fr-FR" sz="1800" dirty="0">
                <a:solidFill>
                  <a:schemeClr val="accent1"/>
                </a:solidFill>
              </a:rPr>
              <a:t>Réduire sa consommation, 1er point d’attention pour une consommation durable</a:t>
            </a:r>
            <a:br>
              <a:rPr lang="fr-FR" sz="1800" dirty="0"/>
            </a:br>
            <a:r>
              <a:rPr lang="fr-FR" sz="1800" dirty="0"/>
              <a:t>En France, la « chasse anti-gaspi » s’éleve au premier rang des sujets d’attention dans ses achats, bien plus encore qu’en 2022 </a:t>
            </a:r>
            <a:r>
              <a:rPr lang="fr-FR" sz="1400" dirty="0"/>
              <a:t>(+10pts)</a:t>
            </a:r>
            <a:endParaRPr lang="fr-FR" sz="1800" dirty="0"/>
          </a:p>
        </p:txBody>
      </p:sp>
      <p:sp>
        <p:nvSpPr>
          <p:cNvPr id="89" name="Espace réservé du numéro de diapositive 2">
            <a:extLst>
              <a:ext uri="{FF2B5EF4-FFF2-40B4-BE49-F238E27FC236}">
                <a16:creationId xmlns:a16="http://schemas.microsoft.com/office/drawing/2014/main" id="{C11A1063-859A-4293-A73C-AB1309111EE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995480-1601-7C4D-95DE-8DD54C94E8C4}" type="slidenum">
              <a:rPr kumimoji="0" lang="fr-FR" sz="1200" b="0" i="0" u="none" strike="noStrike" kern="1200" cap="none" spc="0" normalizeH="0" baseline="0" noProof="0" smtClean="0">
                <a:ln>
                  <a:noFill/>
                </a:ln>
                <a:solidFill>
                  <a:srgbClr val="000000"/>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200EF6B7-17F3-4F0D-954E-22CC627DD521}"/>
              </a:ext>
            </a:extLst>
          </p:cNvPr>
          <p:cNvSpPr/>
          <p:nvPr/>
        </p:nvSpPr>
        <p:spPr>
          <a:xfrm>
            <a:off x="515291" y="4524805"/>
            <a:ext cx="8337763" cy="555921"/>
          </a:xfrm>
          <a:prstGeom prst="rect">
            <a:avLst/>
          </a:prstGeom>
        </p:spPr>
        <p:txBody>
          <a:bodyPr wrap="square">
            <a:spAutoFit/>
          </a:bodyPr>
          <a:lstStyle/>
          <a:p>
            <a:pPr defTabSz="685800">
              <a:lnSpc>
                <a:spcPct val="115000"/>
              </a:lnSpc>
              <a:defRPr/>
            </a:pPr>
            <a:r>
              <a:rPr lang="fr-FR" sz="900" i="1" dirty="0">
                <a:solidFill>
                  <a:schemeClr val="tx2"/>
                </a:solidFill>
                <a:latin typeface="Century Gothic" panose="020F0302020204030204"/>
              </a:rPr>
              <a:t>Q4. Pour vous, parmi les critères de responsabilités suivants, quels sont les trois auxquels vous êtes le plus attentif, qui comptent le plus lorsque vous achetez un produit ? En premier ? En deuxième ? Et en troisième ? </a:t>
            </a:r>
          </a:p>
          <a:p>
            <a:pPr defTabSz="685800">
              <a:lnSpc>
                <a:spcPct val="115000"/>
              </a:lnSpc>
              <a:defRPr/>
            </a:pPr>
            <a:r>
              <a:rPr lang="fr-FR" sz="900" i="1" dirty="0">
                <a:solidFill>
                  <a:srgbClr val="FFFFFF">
                    <a:lumMod val="50000"/>
                  </a:srgbClr>
                </a:solidFill>
                <a:latin typeface="Century Gothic" panose="020F0302020204030204"/>
              </a:rPr>
              <a:t>Base : Ensemble (n=1005) – Trois réponses possibles </a:t>
            </a:r>
          </a:p>
        </p:txBody>
      </p:sp>
      <p:graphicFrame>
        <p:nvGraphicFramePr>
          <p:cNvPr id="5" name="Graphique 4">
            <a:extLst>
              <a:ext uri="{FF2B5EF4-FFF2-40B4-BE49-F238E27FC236}">
                <a16:creationId xmlns:a16="http://schemas.microsoft.com/office/drawing/2014/main" id="{E75FC839-B81E-9A77-964F-6C3FB6BAFDB2}"/>
              </a:ext>
            </a:extLst>
          </p:cNvPr>
          <p:cNvGraphicFramePr/>
          <p:nvPr/>
        </p:nvGraphicFramePr>
        <p:xfrm>
          <a:off x="344816" y="955221"/>
          <a:ext cx="7379420" cy="4125505"/>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e 12">
            <a:extLst>
              <a:ext uri="{FF2B5EF4-FFF2-40B4-BE49-F238E27FC236}">
                <a16:creationId xmlns:a16="http://schemas.microsoft.com/office/drawing/2014/main" id="{B642602A-F6B5-55ED-A9D6-A5FBD3B304A3}"/>
              </a:ext>
            </a:extLst>
          </p:cNvPr>
          <p:cNvGrpSpPr/>
          <p:nvPr/>
        </p:nvGrpSpPr>
        <p:grpSpPr>
          <a:xfrm>
            <a:off x="5271460" y="4071071"/>
            <a:ext cx="2011457" cy="332836"/>
            <a:chOff x="8605962" y="5744699"/>
            <a:chExt cx="2011457" cy="332836"/>
          </a:xfrm>
        </p:grpSpPr>
        <p:sp>
          <p:nvSpPr>
            <p:cNvPr id="15" name="Espace réservé du texte 8">
              <a:extLst>
                <a:ext uri="{FF2B5EF4-FFF2-40B4-BE49-F238E27FC236}">
                  <a16:creationId xmlns:a16="http://schemas.microsoft.com/office/drawing/2014/main" id="{6D859450-BBD9-1939-FDAE-F79C873A229C}"/>
                </a:ext>
              </a:extLst>
            </p:cNvPr>
            <p:cNvSpPr txBox="1">
              <a:spLocks/>
            </p:cNvSpPr>
            <p:nvPr/>
          </p:nvSpPr>
          <p:spPr>
            <a:xfrm>
              <a:off x="9551523" y="5744699"/>
              <a:ext cx="1065896" cy="332836"/>
            </a:xfrm>
            <a:prstGeom prst="rect">
              <a:avLst/>
            </a:prstGeom>
          </p:spPr>
          <p:txBody>
            <a:bodyPr anchor="ctr">
              <a:noAutofit/>
            </a:bodyPr>
            <a:lstStyle/>
            <a:p>
              <a:pPr algn="ctr"/>
              <a:r>
                <a:rPr lang="fr-FR" sz="1100" dirty="0">
                  <a:solidFill>
                    <a:schemeClr val="tx1">
                      <a:lumMod val="50000"/>
                      <a:lumOff val="50000"/>
                    </a:schemeClr>
                  </a:solidFill>
                  <a:latin typeface="Arial" panose="020B0604020202020204" pitchFamily="34" charset="0"/>
                  <a:cs typeface="Arial" panose="020B0604020202020204" pitchFamily="34" charset="0"/>
                </a:rPr>
                <a:t>Au total</a:t>
              </a:r>
              <a:endParaRPr lang="fr-FR" sz="11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7" name="Espace réservé du texte 8">
              <a:extLst>
                <a:ext uri="{FF2B5EF4-FFF2-40B4-BE49-F238E27FC236}">
                  <a16:creationId xmlns:a16="http://schemas.microsoft.com/office/drawing/2014/main" id="{F6BA55A2-F006-500E-A802-A16500DF7B94}"/>
                </a:ext>
              </a:extLst>
            </p:cNvPr>
            <p:cNvSpPr txBox="1">
              <a:spLocks/>
            </p:cNvSpPr>
            <p:nvPr/>
          </p:nvSpPr>
          <p:spPr>
            <a:xfrm>
              <a:off x="8605962" y="5744699"/>
              <a:ext cx="1065896" cy="332836"/>
            </a:xfrm>
            <a:prstGeom prst="rect">
              <a:avLst/>
            </a:prstGeom>
          </p:spPr>
          <p:txBody>
            <a:bodyPr anchor="ctr">
              <a:noAutofit/>
            </a:bodyPr>
            <a:lstStyle/>
            <a:p>
              <a:pPr algn="ctr"/>
              <a:r>
                <a:rPr lang="fr-FR" sz="1100" dirty="0">
                  <a:solidFill>
                    <a:schemeClr val="tx1">
                      <a:lumMod val="50000"/>
                      <a:lumOff val="50000"/>
                    </a:schemeClr>
                  </a:solidFill>
                  <a:latin typeface="Arial" panose="020B0604020202020204" pitchFamily="34" charset="0"/>
                  <a:cs typeface="Arial" panose="020B0604020202020204" pitchFamily="34" charset="0"/>
                </a:rPr>
                <a:t>En premier</a:t>
              </a:r>
              <a:endParaRPr lang="fr-FR" sz="11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BA58B53-9EA2-AC38-3F3D-1EFDF1A0DC6C}"/>
                </a:ext>
              </a:extLst>
            </p:cNvPr>
            <p:cNvSpPr>
              <a:spLocks noChangeAspect="1"/>
            </p:cNvSpPr>
            <p:nvPr/>
          </p:nvSpPr>
          <p:spPr>
            <a:xfrm>
              <a:off x="8635458" y="5866117"/>
              <a:ext cx="90000" cy="90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2A3210C3-F533-4CC4-24C7-D9CBA7CBEE2B}"/>
                </a:ext>
              </a:extLst>
            </p:cNvPr>
            <p:cNvSpPr>
              <a:spLocks noChangeAspect="1"/>
            </p:cNvSpPr>
            <p:nvPr/>
          </p:nvSpPr>
          <p:spPr>
            <a:xfrm>
              <a:off x="9686606" y="5866117"/>
              <a:ext cx="90000" cy="90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 name="Picture 2" descr="Drapeau">
            <a:extLst>
              <a:ext uri="{FF2B5EF4-FFF2-40B4-BE49-F238E27FC236}">
                <a16:creationId xmlns:a16="http://schemas.microsoft.com/office/drawing/2014/main" id="{C9D5A182-6B60-1E13-595F-805B479CD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 y="154582"/>
            <a:ext cx="539777"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9EB56F4-12EB-3B05-FE1A-9B6C470A4529}"/>
              </a:ext>
            </a:extLst>
          </p:cNvPr>
          <p:cNvSpPr txBox="1"/>
          <p:nvPr/>
        </p:nvSpPr>
        <p:spPr>
          <a:xfrm>
            <a:off x="7612934" y="1101048"/>
            <a:ext cx="1398714" cy="338554"/>
          </a:xfrm>
          <a:prstGeom prst="rect">
            <a:avLst/>
          </a:prstGeom>
          <a:noFill/>
        </p:spPr>
        <p:txBody>
          <a:bodyPr wrap="square">
            <a:spAutoFit/>
          </a:bodyPr>
          <a:lstStyle/>
          <a:p>
            <a:r>
              <a:rPr lang="fr-FR" sz="800" dirty="0">
                <a:solidFill>
                  <a:schemeClr val="tx2"/>
                </a:solidFill>
              </a:rPr>
              <a:t>50 ans ou plus : </a:t>
            </a:r>
            <a:r>
              <a:rPr lang="fr-FR" sz="800" b="1" dirty="0">
                <a:solidFill>
                  <a:srgbClr val="00B050"/>
                </a:solidFill>
              </a:rPr>
              <a:t>72%</a:t>
            </a:r>
          </a:p>
          <a:p>
            <a:r>
              <a:rPr lang="fr-FR" sz="800" dirty="0">
                <a:solidFill>
                  <a:schemeClr val="tx2"/>
                </a:solidFill>
              </a:rPr>
              <a:t>Commune rurale : </a:t>
            </a:r>
            <a:r>
              <a:rPr lang="fr-FR" sz="800" b="1" dirty="0">
                <a:solidFill>
                  <a:srgbClr val="00B050"/>
                </a:solidFill>
              </a:rPr>
              <a:t>76%</a:t>
            </a:r>
          </a:p>
        </p:txBody>
      </p:sp>
      <p:sp>
        <p:nvSpPr>
          <p:cNvPr id="8" name="ZoneTexte 7">
            <a:extLst>
              <a:ext uri="{FF2B5EF4-FFF2-40B4-BE49-F238E27FC236}">
                <a16:creationId xmlns:a16="http://schemas.microsoft.com/office/drawing/2014/main" id="{40529D41-290B-5DFA-353D-CCDE909C388A}"/>
              </a:ext>
            </a:extLst>
          </p:cNvPr>
          <p:cNvSpPr txBox="1"/>
          <p:nvPr/>
        </p:nvSpPr>
        <p:spPr>
          <a:xfrm>
            <a:off x="6349373" y="2074586"/>
            <a:ext cx="1571109" cy="338554"/>
          </a:xfrm>
          <a:prstGeom prst="rect">
            <a:avLst/>
          </a:prstGeom>
          <a:noFill/>
        </p:spPr>
        <p:txBody>
          <a:bodyPr wrap="square">
            <a:spAutoFit/>
          </a:bodyPr>
          <a:lstStyle/>
          <a:p>
            <a:r>
              <a:rPr lang="fr-FR" sz="800" dirty="0">
                <a:solidFill>
                  <a:schemeClr val="tx2"/>
                </a:solidFill>
              </a:rPr>
              <a:t>50 ans ou plus : </a:t>
            </a:r>
            <a:r>
              <a:rPr lang="fr-FR" sz="800" b="1" dirty="0">
                <a:solidFill>
                  <a:srgbClr val="00B050"/>
                </a:solidFill>
              </a:rPr>
              <a:t>45%</a:t>
            </a:r>
          </a:p>
          <a:p>
            <a:r>
              <a:rPr lang="fr-FR" sz="800" dirty="0">
                <a:solidFill>
                  <a:schemeClr val="tx2"/>
                </a:solidFill>
              </a:rPr>
              <a:t>Catégories aisées : </a:t>
            </a:r>
            <a:r>
              <a:rPr lang="fr-FR" sz="800" b="1" dirty="0">
                <a:solidFill>
                  <a:srgbClr val="00B050"/>
                </a:solidFill>
              </a:rPr>
              <a:t>47%</a:t>
            </a:r>
          </a:p>
        </p:txBody>
      </p:sp>
      <p:sp>
        <p:nvSpPr>
          <p:cNvPr id="10" name="ZoneTexte 9">
            <a:extLst>
              <a:ext uri="{FF2B5EF4-FFF2-40B4-BE49-F238E27FC236}">
                <a16:creationId xmlns:a16="http://schemas.microsoft.com/office/drawing/2014/main" id="{BE6DFAAA-7C3C-4B5D-92D5-0BFF3D1A8515}"/>
              </a:ext>
            </a:extLst>
          </p:cNvPr>
          <p:cNvSpPr txBox="1"/>
          <p:nvPr/>
        </p:nvSpPr>
        <p:spPr>
          <a:xfrm>
            <a:off x="5544947" y="2711232"/>
            <a:ext cx="1728963" cy="338554"/>
          </a:xfrm>
          <a:prstGeom prst="rect">
            <a:avLst/>
          </a:prstGeom>
          <a:noFill/>
        </p:spPr>
        <p:txBody>
          <a:bodyPr wrap="square">
            <a:spAutoFit/>
          </a:bodyPr>
          <a:lstStyle/>
          <a:p>
            <a:r>
              <a:rPr lang="fr-FR" sz="800" dirty="0">
                <a:solidFill>
                  <a:schemeClr val="tx2"/>
                </a:solidFill>
              </a:rPr>
              <a:t>Homme : </a:t>
            </a:r>
            <a:r>
              <a:rPr lang="fr-FR" sz="800" b="1" dirty="0">
                <a:solidFill>
                  <a:srgbClr val="00B050"/>
                </a:solidFill>
              </a:rPr>
              <a:t>23%</a:t>
            </a:r>
            <a:r>
              <a:rPr lang="fr-FR" sz="800" dirty="0">
                <a:solidFill>
                  <a:schemeClr val="tx2"/>
                </a:solidFill>
              </a:rPr>
              <a:t>  /  Actifs : </a:t>
            </a:r>
            <a:r>
              <a:rPr lang="fr-FR" sz="800" b="1" dirty="0">
                <a:solidFill>
                  <a:srgbClr val="00B050"/>
                </a:solidFill>
              </a:rPr>
              <a:t>23%</a:t>
            </a:r>
          </a:p>
          <a:p>
            <a:r>
              <a:rPr lang="fr-FR" sz="800" dirty="0">
                <a:solidFill>
                  <a:schemeClr val="tx2"/>
                </a:solidFill>
              </a:rPr>
              <a:t>50 ans ou plus : </a:t>
            </a:r>
            <a:r>
              <a:rPr lang="fr-FR" sz="800" b="1" dirty="0">
                <a:solidFill>
                  <a:srgbClr val="FF0000"/>
                </a:solidFill>
              </a:rPr>
              <a:t>17%</a:t>
            </a:r>
          </a:p>
        </p:txBody>
      </p:sp>
      <p:sp>
        <p:nvSpPr>
          <p:cNvPr id="14" name="ZoneTexte 13">
            <a:extLst>
              <a:ext uri="{FF2B5EF4-FFF2-40B4-BE49-F238E27FC236}">
                <a16:creationId xmlns:a16="http://schemas.microsoft.com/office/drawing/2014/main" id="{0C70BEC3-F928-CE0F-0E46-1BF74AEA98CB}"/>
              </a:ext>
            </a:extLst>
          </p:cNvPr>
          <p:cNvSpPr txBox="1"/>
          <p:nvPr/>
        </p:nvSpPr>
        <p:spPr>
          <a:xfrm>
            <a:off x="4867734" y="3364188"/>
            <a:ext cx="1728963" cy="338554"/>
          </a:xfrm>
          <a:prstGeom prst="rect">
            <a:avLst/>
          </a:prstGeom>
          <a:noFill/>
        </p:spPr>
        <p:txBody>
          <a:bodyPr wrap="square">
            <a:spAutoFit/>
          </a:bodyPr>
          <a:lstStyle/>
          <a:p>
            <a:r>
              <a:rPr lang="fr-FR" sz="800" dirty="0">
                <a:solidFill>
                  <a:schemeClr val="tx2"/>
                </a:solidFill>
              </a:rPr>
              <a:t>Moins de 35 ans : </a:t>
            </a:r>
            <a:r>
              <a:rPr lang="fr-FR" sz="800" b="1" dirty="0">
                <a:solidFill>
                  <a:srgbClr val="00B050"/>
                </a:solidFill>
              </a:rPr>
              <a:t>15%</a:t>
            </a:r>
          </a:p>
          <a:p>
            <a:r>
              <a:rPr lang="fr-FR" sz="800" dirty="0">
                <a:solidFill>
                  <a:schemeClr val="tx2"/>
                </a:solidFill>
              </a:rPr>
              <a:t>Actifs : </a:t>
            </a:r>
            <a:r>
              <a:rPr lang="fr-FR" sz="800" b="1" dirty="0">
                <a:solidFill>
                  <a:srgbClr val="00B050"/>
                </a:solidFill>
              </a:rPr>
              <a:t>9%</a:t>
            </a:r>
          </a:p>
        </p:txBody>
      </p:sp>
      <p:sp>
        <p:nvSpPr>
          <p:cNvPr id="11" name="Rectangle : coins arrondis 10">
            <a:extLst>
              <a:ext uri="{FF2B5EF4-FFF2-40B4-BE49-F238E27FC236}">
                <a16:creationId xmlns:a16="http://schemas.microsoft.com/office/drawing/2014/main" id="{16E0402F-8730-5E7F-9410-3464149E68BC}"/>
              </a:ext>
            </a:extLst>
          </p:cNvPr>
          <p:cNvSpPr/>
          <p:nvPr/>
        </p:nvSpPr>
        <p:spPr>
          <a:xfrm>
            <a:off x="424543" y="1149566"/>
            <a:ext cx="8526952" cy="94049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C2925C48-BDD8-99A7-F1C5-71D3B9A5BD25}"/>
              </a:ext>
            </a:extLst>
          </p:cNvPr>
          <p:cNvSpPr txBox="1"/>
          <p:nvPr/>
        </p:nvSpPr>
        <p:spPr>
          <a:xfrm>
            <a:off x="7045105" y="1300280"/>
            <a:ext cx="603925" cy="261610"/>
          </a:xfrm>
          <a:prstGeom prst="rect">
            <a:avLst/>
          </a:prstGeom>
          <a:noFill/>
        </p:spPr>
        <p:txBody>
          <a:bodyPr wrap="square" rtlCol="0">
            <a:spAutoFit/>
          </a:bodyPr>
          <a:lstStyle/>
          <a:p>
            <a:pPr algn="ctr"/>
            <a:r>
              <a:rPr lang="fr-FR" sz="1000" dirty="0">
                <a:solidFill>
                  <a:srgbClr val="00B050"/>
                </a:solidFill>
                <a:sym typeface="Wingdings" panose="05000000000000000000" pitchFamily="2" charset="2"/>
              </a:rPr>
              <a:t></a:t>
            </a:r>
            <a:r>
              <a:rPr lang="fr-FR" sz="1050" dirty="0"/>
              <a:t> </a:t>
            </a:r>
            <a:r>
              <a:rPr lang="fr-FR" sz="900" dirty="0">
                <a:solidFill>
                  <a:schemeClr val="bg1">
                    <a:lumMod val="65000"/>
                  </a:schemeClr>
                </a:solidFill>
              </a:rPr>
              <a:t>+10</a:t>
            </a:r>
            <a:endParaRPr lang="fr-FR" sz="1050" dirty="0">
              <a:solidFill>
                <a:schemeClr val="bg1">
                  <a:lumMod val="65000"/>
                </a:schemeClr>
              </a:solidFill>
            </a:endParaRPr>
          </a:p>
        </p:txBody>
      </p:sp>
      <p:sp>
        <p:nvSpPr>
          <p:cNvPr id="12" name="ZoneTexte 11">
            <a:extLst>
              <a:ext uri="{FF2B5EF4-FFF2-40B4-BE49-F238E27FC236}">
                <a16:creationId xmlns:a16="http://schemas.microsoft.com/office/drawing/2014/main" id="{0776871E-A49B-5B2D-861C-816FBF3D14CF}"/>
              </a:ext>
            </a:extLst>
          </p:cNvPr>
          <p:cNvSpPr txBox="1"/>
          <p:nvPr/>
        </p:nvSpPr>
        <p:spPr>
          <a:xfrm>
            <a:off x="5781147" y="2246809"/>
            <a:ext cx="603925" cy="261610"/>
          </a:xfrm>
          <a:prstGeom prst="rect">
            <a:avLst/>
          </a:prstGeom>
          <a:noFill/>
        </p:spPr>
        <p:txBody>
          <a:bodyPr wrap="square" rtlCol="0">
            <a:spAutoFit/>
          </a:bodyPr>
          <a:lstStyle/>
          <a:p>
            <a:pPr algn="ctr"/>
            <a:r>
              <a:rPr lang="fr-FR" sz="1000" dirty="0">
                <a:solidFill>
                  <a:srgbClr val="00B050"/>
                </a:solidFill>
                <a:sym typeface="Wingdings" panose="05000000000000000000" pitchFamily="2" charset="2"/>
              </a:rPr>
              <a:t></a:t>
            </a:r>
            <a:r>
              <a:rPr lang="fr-FR" sz="1050" dirty="0"/>
              <a:t> </a:t>
            </a:r>
            <a:r>
              <a:rPr lang="fr-FR" sz="900" dirty="0">
                <a:solidFill>
                  <a:schemeClr val="bg1">
                    <a:lumMod val="65000"/>
                  </a:schemeClr>
                </a:solidFill>
              </a:rPr>
              <a:t>+6</a:t>
            </a:r>
            <a:endParaRPr lang="fr-FR" sz="1050" dirty="0">
              <a:solidFill>
                <a:schemeClr val="bg1">
                  <a:lumMod val="65000"/>
                </a:schemeClr>
              </a:solidFill>
            </a:endParaRPr>
          </a:p>
        </p:txBody>
      </p:sp>
      <p:sp>
        <p:nvSpPr>
          <p:cNvPr id="16" name="ZoneTexte 15">
            <a:extLst>
              <a:ext uri="{FF2B5EF4-FFF2-40B4-BE49-F238E27FC236}">
                <a16:creationId xmlns:a16="http://schemas.microsoft.com/office/drawing/2014/main" id="{19DC88FA-5961-8613-F885-1EB0AA3642F4}"/>
              </a:ext>
            </a:extLst>
          </p:cNvPr>
          <p:cNvSpPr txBox="1"/>
          <p:nvPr/>
        </p:nvSpPr>
        <p:spPr>
          <a:xfrm>
            <a:off x="4960005" y="3204094"/>
            <a:ext cx="603925" cy="261610"/>
          </a:xfrm>
          <a:prstGeom prst="rect">
            <a:avLst/>
          </a:prstGeom>
          <a:noFill/>
        </p:spPr>
        <p:txBody>
          <a:bodyPr wrap="square" rtlCol="0">
            <a:spAutoFit/>
          </a:bodyPr>
          <a:lstStyle/>
          <a:p>
            <a:pPr algn="ctr"/>
            <a:r>
              <a:rPr lang="fr-FR" sz="1000" dirty="0">
                <a:solidFill>
                  <a:srgbClr val="FF0000"/>
                </a:solidFill>
                <a:sym typeface="Wingdings" panose="05000000000000000000" pitchFamily="2" charset="2"/>
              </a:rPr>
              <a:t></a:t>
            </a:r>
            <a:r>
              <a:rPr lang="fr-FR" sz="1050" dirty="0"/>
              <a:t> </a:t>
            </a:r>
            <a:r>
              <a:rPr lang="fr-FR" sz="900" dirty="0">
                <a:solidFill>
                  <a:schemeClr val="bg1">
                    <a:lumMod val="65000"/>
                  </a:schemeClr>
                </a:solidFill>
              </a:rPr>
              <a:t>-5</a:t>
            </a:r>
            <a:endParaRPr lang="fr-FR" sz="1050" dirty="0">
              <a:solidFill>
                <a:schemeClr val="bg1">
                  <a:lumMod val="65000"/>
                </a:schemeClr>
              </a:solidFill>
            </a:endParaRPr>
          </a:p>
        </p:txBody>
      </p:sp>
      <p:sp>
        <p:nvSpPr>
          <p:cNvPr id="18" name="ZoneTexte 17">
            <a:extLst>
              <a:ext uri="{FF2B5EF4-FFF2-40B4-BE49-F238E27FC236}">
                <a16:creationId xmlns:a16="http://schemas.microsoft.com/office/drawing/2014/main" id="{5D88B95B-321A-B4D2-E4DC-34BEF3C66743}"/>
              </a:ext>
            </a:extLst>
          </p:cNvPr>
          <p:cNvSpPr txBox="1"/>
          <p:nvPr/>
        </p:nvSpPr>
        <p:spPr>
          <a:xfrm>
            <a:off x="5344345" y="2547711"/>
            <a:ext cx="603925" cy="261610"/>
          </a:xfrm>
          <a:prstGeom prst="rect">
            <a:avLst/>
          </a:prstGeom>
          <a:noFill/>
        </p:spPr>
        <p:txBody>
          <a:bodyPr wrap="square" rtlCol="0">
            <a:spAutoFit/>
          </a:bodyPr>
          <a:lstStyle/>
          <a:p>
            <a:pPr algn="ctr"/>
            <a:r>
              <a:rPr lang="fr-FR" sz="1000" dirty="0">
                <a:solidFill>
                  <a:srgbClr val="FF0000"/>
                </a:solidFill>
                <a:sym typeface="Wingdings" panose="05000000000000000000" pitchFamily="2" charset="2"/>
              </a:rPr>
              <a:t></a:t>
            </a:r>
            <a:r>
              <a:rPr lang="fr-FR" sz="1050" dirty="0"/>
              <a:t> </a:t>
            </a:r>
            <a:r>
              <a:rPr lang="fr-FR" sz="900" dirty="0">
                <a:solidFill>
                  <a:schemeClr val="bg1">
                    <a:lumMod val="65000"/>
                  </a:schemeClr>
                </a:solidFill>
              </a:rPr>
              <a:t>-11</a:t>
            </a:r>
            <a:endParaRPr lang="fr-FR" sz="1050" dirty="0">
              <a:solidFill>
                <a:schemeClr val="bg1">
                  <a:lumMod val="65000"/>
                </a:schemeClr>
              </a:solidFill>
            </a:endParaRPr>
          </a:p>
        </p:txBody>
      </p:sp>
      <p:sp>
        <p:nvSpPr>
          <p:cNvPr id="20" name="ZoneTexte 19">
            <a:extLst>
              <a:ext uri="{FF2B5EF4-FFF2-40B4-BE49-F238E27FC236}">
                <a16:creationId xmlns:a16="http://schemas.microsoft.com/office/drawing/2014/main" id="{4AC853AB-74E9-5E05-7409-1A4C96313094}"/>
              </a:ext>
            </a:extLst>
          </p:cNvPr>
          <p:cNvSpPr txBox="1"/>
          <p:nvPr/>
        </p:nvSpPr>
        <p:spPr>
          <a:xfrm>
            <a:off x="986590" y="2594257"/>
            <a:ext cx="3178898" cy="230832"/>
          </a:xfrm>
          <a:prstGeom prst="rect">
            <a:avLst/>
          </a:prstGeom>
          <a:noFill/>
        </p:spPr>
        <p:txBody>
          <a:bodyPr wrap="square" rtlCol="0">
            <a:spAutoFit/>
          </a:bodyPr>
          <a:lstStyle/>
          <a:p>
            <a:pPr algn="ctr"/>
            <a:r>
              <a:rPr lang="fr-FR" sz="900" dirty="0">
                <a:solidFill>
                  <a:schemeClr val="bg1">
                    <a:lumMod val="65000"/>
                  </a:schemeClr>
                </a:solidFill>
              </a:rPr>
              <a:t>*En 2022, « améliorer votre bien-être et votre santé »</a:t>
            </a:r>
            <a:endParaRPr lang="fr-FR" sz="1050" dirty="0">
              <a:solidFill>
                <a:schemeClr val="bg1">
                  <a:lumMod val="65000"/>
                </a:schemeClr>
              </a:solidFill>
            </a:endParaRPr>
          </a:p>
        </p:txBody>
      </p:sp>
      <p:sp>
        <p:nvSpPr>
          <p:cNvPr id="22" name="ZoneTexte 21">
            <a:extLst>
              <a:ext uri="{FF2B5EF4-FFF2-40B4-BE49-F238E27FC236}">
                <a16:creationId xmlns:a16="http://schemas.microsoft.com/office/drawing/2014/main" id="{ED290F2D-D4DA-0465-B97D-CDEBE637FE01}"/>
              </a:ext>
            </a:extLst>
          </p:cNvPr>
          <p:cNvSpPr txBox="1"/>
          <p:nvPr/>
        </p:nvSpPr>
        <p:spPr>
          <a:xfrm>
            <a:off x="4349389" y="3533465"/>
            <a:ext cx="603925" cy="261610"/>
          </a:xfrm>
          <a:prstGeom prst="rect">
            <a:avLst/>
          </a:prstGeom>
          <a:noFill/>
        </p:spPr>
        <p:txBody>
          <a:bodyPr wrap="square" rtlCol="0">
            <a:spAutoFit/>
          </a:bodyPr>
          <a:lstStyle/>
          <a:p>
            <a:pPr algn="ctr"/>
            <a:r>
              <a:rPr lang="fr-FR" sz="1000" dirty="0">
                <a:solidFill>
                  <a:schemeClr val="bg1">
                    <a:lumMod val="65000"/>
                  </a:schemeClr>
                </a:solidFill>
                <a:sym typeface="Wingdings" panose="05000000000000000000" pitchFamily="2" charset="2"/>
              </a:rPr>
              <a:t></a:t>
            </a:r>
            <a:r>
              <a:rPr lang="fr-FR" sz="1050" dirty="0"/>
              <a:t> </a:t>
            </a:r>
            <a:r>
              <a:rPr lang="fr-FR" sz="900" dirty="0">
                <a:solidFill>
                  <a:schemeClr val="bg1">
                    <a:lumMod val="65000"/>
                  </a:schemeClr>
                </a:solidFill>
              </a:rPr>
              <a:t>-3</a:t>
            </a:r>
            <a:endParaRPr lang="fr-FR" sz="1050" dirty="0">
              <a:solidFill>
                <a:schemeClr val="bg1">
                  <a:lumMod val="65000"/>
                </a:schemeClr>
              </a:solidFill>
            </a:endParaRPr>
          </a:p>
        </p:txBody>
      </p:sp>
      <p:sp>
        <p:nvSpPr>
          <p:cNvPr id="23" name="ZoneTexte 22">
            <a:extLst>
              <a:ext uri="{FF2B5EF4-FFF2-40B4-BE49-F238E27FC236}">
                <a16:creationId xmlns:a16="http://schemas.microsoft.com/office/drawing/2014/main" id="{70BFEF66-80BE-ABC1-90D8-231855FB6433}"/>
              </a:ext>
            </a:extLst>
          </p:cNvPr>
          <p:cNvSpPr txBox="1"/>
          <p:nvPr/>
        </p:nvSpPr>
        <p:spPr>
          <a:xfrm>
            <a:off x="6357708" y="1915471"/>
            <a:ext cx="603925" cy="261610"/>
          </a:xfrm>
          <a:prstGeom prst="rect">
            <a:avLst/>
          </a:prstGeom>
          <a:noFill/>
        </p:spPr>
        <p:txBody>
          <a:bodyPr wrap="square" rtlCol="0">
            <a:spAutoFit/>
          </a:bodyPr>
          <a:lstStyle/>
          <a:p>
            <a:pPr algn="ctr"/>
            <a:r>
              <a:rPr lang="fr-FR" sz="1000" dirty="0">
                <a:solidFill>
                  <a:schemeClr val="bg1">
                    <a:lumMod val="65000"/>
                  </a:schemeClr>
                </a:solidFill>
                <a:sym typeface="Wingdings" panose="05000000000000000000" pitchFamily="2" charset="2"/>
              </a:rPr>
              <a:t></a:t>
            </a:r>
            <a:r>
              <a:rPr lang="fr-FR" sz="1050" dirty="0"/>
              <a:t> </a:t>
            </a:r>
            <a:r>
              <a:rPr lang="fr-FR" sz="900" dirty="0">
                <a:solidFill>
                  <a:schemeClr val="bg1">
                    <a:lumMod val="65000"/>
                  </a:schemeClr>
                </a:solidFill>
              </a:rPr>
              <a:t>+3</a:t>
            </a:r>
            <a:endParaRPr lang="fr-FR" sz="1050" dirty="0">
              <a:solidFill>
                <a:schemeClr val="bg1">
                  <a:lumMod val="65000"/>
                </a:schemeClr>
              </a:solidFill>
            </a:endParaRPr>
          </a:p>
        </p:txBody>
      </p:sp>
      <p:sp>
        <p:nvSpPr>
          <p:cNvPr id="24" name="ZoneTexte 23">
            <a:extLst>
              <a:ext uri="{FF2B5EF4-FFF2-40B4-BE49-F238E27FC236}">
                <a16:creationId xmlns:a16="http://schemas.microsoft.com/office/drawing/2014/main" id="{43E32D58-81C6-1CB6-ED1F-520143467A8D}"/>
              </a:ext>
            </a:extLst>
          </p:cNvPr>
          <p:cNvSpPr txBox="1"/>
          <p:nvPr/>
        </p:nvSpPr>
        <p:spPr>
          <a:xfrm>
            <a:off x="6441180" y="1599462"/>
            <a:ext cx="603925" cy="215444"/>
          </a:xfrm>
          <a:prstGeom prst="rect">
            <a:avLst/>
          </a:prstGeom>
          <a:noFill/>
        </p:spPr>
        <p:txBody>
          <a:bodyPr wrap="square" rtlCol="0">
            <a:spAutoFit/>
          </a:bodyPr>
          <a:lstStyle/>
          <a:p>
            <a:pPr algn="ctr"/>
            <a:r>
              <a:rPr lang="fr-FR" sz="800" i="1" dirty="0">
                <a:solidFill>
                  <a:schemeClr val="bg1">
                    <a:lumMod val="65000"/>
                  </a:schemeClr>
                </a:solidFill>
              </a:rPr>
              <a:t>New</a:t>
            </a:r>
            <a:endParaRPr lang="fr-FR" sz="1000" i="1" dirty="0">
              <a:solidFill>
                <a:schemeClr val="bg1">
                  <a:lumMod val="65000"/>
                </a:schemeClr>
              </a:solidFill>
            </a:endParaRPr>
          </a:p>
        </p:txBody>
      </p:sp>
      <p:sp>
        <p:nvSpPr>
          <p:cNvPr id="25" name="ZoneTexte 24">
            <a:extLst>
              <a:ext uri="{FF2B5EF4-FFF2-40B4-BE49-F238E27FC236}">
                <a16:creationId xmlns:a16="http://schemas.microsoft.com/office/drawing/2014/main" id="{703B3A7A-90D0-56A7-3C28-7473FC52B73B}"/>
              </a:ext>
            </a:extLst>
          </p:cNvPr>
          <p:cNvSpPr txBox="1"/>
          <p:nvPr/>
        </p:nvSpPr>
        <p:spPr>
          <a:xfrm>
            <a:off x="4389880" y="2914853"/>
            <a:ext cx="1657828" cy="200055"/>
          </a:xfrm>
          <a:prstGeom prst="rect">
            <a:avLst/>
          </a:prstGeom>
          <a:noFill/>
        </p:spPr>
        <p:txBody>
          <a:bodyPr wrap="square" rtlCol="0">
            <a:spAutoFit/>
          </a:bodyPr>
          <a:lstStyle/>
          <a:p>
            <a:pPr algn="ctr"/>
            <a:r>
              <a:rPr lang="fr-FR" sz="700" i="1" dirty="0">
                <a:solidFill>
                  <a:schemeClr val="bg1">
                    <a:lumMod val="65000"/>
                  </a:schemeClr>
                </a:solidFill>
              </a:rPr>
              <a:t>2 items en 2022 : 18% et 18%</a:t>
            </a:r>
            <a:endParaRPr lang="fr-FR" sz="900" i="1" dirty="0">
              <a:solidFill>
                <a:schemeClr val="bg1">
                  <a:lumMod val="65000"/>
                </a:schemeClr>
              </a:solidFill>
            </a:endParaRPr>
          </a:p>
        </p:txBody>
      </p:sp>
      <p:sp>
        <p:nvSpPr>
          <p:cNvPr id="27" name="ZoneTexte 26">
            <a:extLst>
              <a:ext uri="{FF2B5EF4-FFF2-40B4-BE49-F238E27FC236}">
                <a16:creationId xmlns:a16="http://schemas.microsoft.com/office/drawing/2014/main" id="{1EDF8A29-8B28-8939-DF9B-EEEA75C54171}"/>
              </a:ext>
            </a:extLst>
          </p:cNvPr>
          <p:cNvSpPr txBox="1"/>
          <p:nvPr/>
        </p:nvSpPr>
        <p:spPr>
          <a:xfrm>
            <a:off x="6621693" y="4796897"/>
            <a:ext cx="2053069" cy="253916"/>
          </a:xfrm>
          <a:prstGeom prst="rect">
            <a:avLst/>
          </a:prstGeom>
          <a:noFill/>
        </p:spPr>
        <p:txBody>
          <a:bodyPr wrap="square" rtlCol="0">
            <a:spAutoFit/>
          </a:bodyPr>
          <a:lstStyle/>
          <a:p>
            <a:pPr algn="ctr"/>
            <a:r>
              <a:rPr lang="fr-FR" sz="900" dirty="0">
                <a:solidFill>
                  <a:srgbClr val="00B050"/>
                </a:solidFill>
                <a:sym typeface="Wingdings" panose="05000000000000000000" pitchFamily="2" charset="2"/>
              </a:rPr>
              <a:t></a:t>
            </a:r>
            <a:r>
              <a:rPr lang="fr-FR" sz="1000" dirty="0">
                <a:solidFill>
                  <a:srgbClr val="FF0000"/>
                </a:solidFill>
                <a:sym typeface="Wingdings" panose="05000000000000000000" pitchFamily="2" charset="2"/>
              </a:rPr>
              <a:t> </a:t>
            </a:r>
            <a:r>
              <a:rPr lang="fr-FR" sz="1000" dirty="0"/>
              <a:t> </a:t>
            </a:r>
            <a:r>
              <a:rPr lang="fr-FR" sz="800" dirty="0">
                <a:solidFill>
                  <a:schemeClr val="bg1">
                    <a:lumMod val="65000"/>
                  </a:schemeClr>
                </a:solidFill>
              </a:rPr>
              <a:t>Evolution par rapport à 2022</a:t>
            </a:r>
            <a:endParaRPr lang="fr-FR" sz="1000" dirty="0">
              <a:solidFill>
                <a:schemeClr val="bg1">
                  <a:lumMod val="65000"/>
                </a:schemeClr>
              </a:solidFill>
            </a:endParaRPr>
          </a:p>
        </p:txBody>
      </p:sp>
    </p:spTree>
    <p:extLst>
      <p:ext uri="{BB962C8B-B14F-4D97-AF65-F5344CB8AC3E}">
        <p14:creationId xmlns:p14="http://schemas.microsoft.com/office/powerpoint/2010/main" val="3953879752"/>
      </p:ext>
    </p:extLst>
  </p:cSld>
  <p:clrMapOvr>
    <a:masterClrMapping/>
  </p:clrMapOvr>
  <p:transition/>
</p:sld>
</file>

<file path=ppt/theme/theme1.xml><?xml version="1.0" encoding="utf-8"?>
<a:theme xmlns:a="http://schemas.openxmlformats.org/drawingml/2006/main" name="3_Template_CSA_2016">
  <a:themeElements>
    <a:clrScheme name="CSA_PALETTE_2021">
      <a:dk1>
        <a:srgbClr val="000000"/>
      </a:dk1>
      <a:lt1>
        <a:srgbClr val="FFFFFF"/>
      </a:lt1>
      <a:dk2>
        <a:srgbClr val="000000"/>
      </a:dk2>
      <a:lt2>
        <a:srgbClr val="FEFFFE"/>
      </a:lt2>
      <a:accent1>
        <a:srgbClr val="326BDE"/>
      </a:accent1>
      <a:accent2>
        <a:srgbClr val="F7E156"/>
      </a:accent2>
      <a:accent3>
        <a:srgbClr val="FFC000"/>
      </a:accent3>
      <a:accent4>
        <a:srgbClr val="FC8374"/>
      </a:accent4>
      <a:accent5>
        <a:srgbClr val="99A9C1"/>
      </a:accent5>
      <a:accent6>
        <a:srgbClr val="7E8385"/>
      </a:accent6>
      <a:hlink>
        <a:srgbClr val="0563C1"/>
      </a:hlink>
      <a:folHlink>
        <a:srgbClr val="7E838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emplate_CSA_2016">
  <a:themeElements>
    <a:clrScheme name="CSA_PALETTE_2021">
      <a:dk1>
        <a:srgbClr val="000000"/>
      </a:dk1>
      <a:lt1>
        <a:srgbClr val="FFFFFF"/>
      </a:lt1>
      <a:dk2>
        <a:srgbClr val="000000"/>
      </a:dk2>
      <a:lt2>
        <a:srgbClr val="FEFFFE"/>
      </a:lt2>
      <a:accent1>
        <a:srgbClr val="326BDE"/>
      </a:accent1>
      <a:accent2>
        <a:srgbClr val="F7E156"/>
      </a:accent2>
      <a:accent3>
        <a:srgbClr val="FFC000"/>
      </a:accent3>
      <a:accent4>
        <a:srgbClr val="FC8374"/>
      </a:accent4>
      <a:accent5>
        <a:srgbClr val="99A9C1"/>
      </a:accent5>
      <a:accent6>
        <a:srgbClr val="7E8385"/>
      </a:accent6>
      <a:hlink>
        <a:srgbClr val="0563C1"/>
      </a:hlink>
      <a:folHlink>
        <a:srgbClr val="7E838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Template_CSA_2016">
  <a:themeElements>
    <a:clrScheme name="CSA_PALETTE_2021">
      <a:dk1>
        <a:srgbClr val="000000"/>
      </a:dk1>
      <a:lt1>
        <a:srgbClr val="FFFFFF"/>
      </a:lt1>
      <a:dk2>
        <a:srgbClr val="000000"/>
      </a:dk2>
      <a:lt2>
        <a:srgbClr val="FEFFFE"/>
      </a:lt2>
      <a:accent1>
        <a:srgbClr val="326BDE"/>
      </a:accent1>
      <a:accent2>
        <a:srgbClr val="F7E156"/>
      </a:accent2>
      <a:accent3>
        <a:srgbClr val="FFC000"/>
      </a:accent3>
      <a:accent4>
        <a:srgbClr val="FC8374"/>
      </a:accent4>
      <a:accent5>
        <a:srgbClr val="99A9C1"/>
      </a:accent5>
      <a:accent6>
        <a:srgbClr val="7E8385"/>
      </a:accent6>
      <a:hlink>
        <a:srgbClr val="0563C1"/>
      </a:hlink>
      <a:folHlink>
        <a:srgbClr val="7E838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Template_CSA_2016">
  <a:themeElements>
    <a:clrScheme name="CSA_PALETTE_2021">
      <a:dk1>
        <a:srgbClr val="000000"/>
      </a:dk1>
      <a:lt1>
        <a:srgbClr val="FFFFFF"/>
      </a:lt1>
      <a:dk2>
        <a:srgbClr val="000000"/>
      </a:dk2>
      <a:lt2>
        <a:srgbClr val="FEFFFE"/>
      </a:lt2>
      <a:accent1>
        <a:srgbClr val="326BDE"/>
      </a:accent1>
      <a:accent2>
        <a:srgbClr val="F7E156"/>
      </a:accent2>
      <a:accent3>
        <a:srgbClr val="FFC000"/>
      </a:accent3>
      <a:accent4>
        <a:srgbClr val="FC8374"/>
      </a:accent4>
      <a:accent5>
        <a:srgbClr val="99A9C1"/>
      </a:accent5>
      <a:accent6>
        <a:srgbClr val="7E8385"/>
      </a:accent6>
      <a:hlink>
        <a:srgbClr val="0563C1"/>
      </a:hlink>
      <a:folHlink>
        <a:srgbClr val="7E838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Template_CSA_2016</Template>
  <TotalTime>27403</TotalTime>
  <Words>3683</Words>
  <Application>Microsoft Office PowerPoint</Application>
  <PresentationFormat>Affichage à l'écran (16:9)</PresentationFormat>
  <Paragraphs>547</Paragraphs>
  <Slides>30</Slides>
  <Notes>16</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30</vt:i4>
      </vt:variant>
    </vt:vector>
  </HeadingPairs>
  <TitlesOfParts>
    <vt:vector size="39" baseType="lpstr">
      <vt:lpstr>Arial</vt:lpstr>
      <vt:lpstr>Calibri</vt:lpstr>
      <vt:lpstr>Century Gothic</vt:lpstr>
      <vt:lpstr>Lucida Grande</vt:lpstr>
      <vt:lpstr>Verdana</vt:lpstr>
      <vt:lpstr>3_Template_CSA_2016</vt:lpstr>
      <vt:lpstr>2_Template_CSA_2016</vt:lpstr>
      <vt:lpstr>6_Template_CSA_2016</vt:lpstr>
      <vt:lpstr>4_Template_CSA_2016</vt:lpstr>
      <vt:lpstr>Présentation PowerPoint</vt:lpstr>
      <vt:lpstr>Méthodologie</vt:lpstr>
      <vt:lpstr>Une large notoriété de l’économie circulaire…mais une familiarité plus ténue</vt:lpstr>
      <vt:lpstr>Une économie qui fait parler d’elle, mais une familiarité réelle limitée Des Français qui ont dans leur grande majorité déjà entendu parler de l’économie circulaire, sans pour autant être très familiers avec le sujet</vt:lpstr>
      <vt:lpstr>Une consommation aux effets plutôt délétères sur l’environnement…mais avant de préserver l’environnement, il s’agit de préserver son porte-monnaie</vt:lpstr>
      <vt:lpstr>De l’aveu des consommateurs, une consommation peu responsable d’un point de vue environnemental Une majorité de Français perçoivent un impact négatif de leur consommation sur l’environnement, notamment les plus jeunes et les CSP+</vt:lpstr>
      <vt:lpstr>Payer plus pour être plus responsable ? Oui, mais avec parcimonie. Près de la moitié des Français se montrent réticents à l’idée de payer plus cher pour un produit plus durable. Les jeunes sont les plus susceptibles d’accepter une telle différence de prix</vt:lpstr>
      <vt:lpstr>Des produits issus de l’économie circulaire en cohérence avec la définition d’une consommation responsable, où la modération prend une place encore accrue… </vt:lpstr>
      <vt:lpstr>Réduire sa consommation, 1er point d’attention pour une consommation durable En France, la « chasse anti-gaspi » s’éleve au premier rang des sujets d’attention dans ses achats, bien plus encore qu’en 2022 (+10pts)</vt:lpstr>
      <vt:lpstr>Un recours à l’économie circulaire largement répandu Répondant à ces préoccupations, plus de la moitié des Français déclarent avoir eu recours à l’économie circulaire (surtout les plus jeunes et les CSP+, plus familiers de ce concept)</vt:lpstr>
      <vt:lpstr>Mais une implication des marques qui demeure insuffisante Pour les Français, les entreprises semblent encore loin de s’être approprié le sujet de l’économie circulaire, y compris pour les jeunes dont le jugement est pourtant plus favorable</vt:lpstr>
      <vt:lpstr>L’habillement &amp; la tech, têtes de gondoles de l’économie circulaire En France, la voie de l’économie circulaire est surtout choisie pour l’habillement, les loisirs et l’ameublement alors qu’elle est oubliée dans les domaines du sport, de l’automobile et des bijoux</vt:lpstr>
      <vt:lpstr>Des dimensions de l’économie circulaire très variées selon les types de produits Pour les Français, le reconditionné est privilégié pour l’électronique alors que le marché de l’occasion semble porteur pour l’habillement, le sport, les loisirs et les jouets, notamment aux yeux des moins de 35 ans</vt:lpstr>
      <vt:lpstr>L’économie circulaire, un choix de consommation dont les bénéfices sont tangibles pour les foyers, comme pour les sociétés</vt:lpstr>
      <vt:lpstr>L’occasion ou le reconditionné, alliés des budgets restreints Une bonne solution pour faire face aux baisses de budget aux yeux des Français, notamment des plus jeunes</vt:lpstr>
      <vt:lpstr>L’économie circulaire, l’alliance des sobriétés économique et écologique En France, où le sujet du pouvoir d’achat demeure brûlant, l’économie circulaire est avant tout vue comme un moyen de mieux gérer son budget, et ce depuis toujours, bien que la vocation écologique soit très présente</vt:lpstr>
      <vt:lpstr>Des gains financiers tangibles, mais mesurés dans la pratique Si l’économie réalisée paraît faible pour la majorité des Français concernés, 1 sur 3 ayant eu recours à l’économie circulaire estiment toutefois avoir été nettement gagnants sur le plan financier, notamment les plus jeunes</vt:lpstr>
      <vt:lpstr>L’économie circulaire, le choix d’une consommation raisonnable, et raisonnée Pour les Français, le recours à l’économie circulaire se fait pour plusieurs raisons : en tête, la quête de prix moins élevés et de produits de qualité tout en respectant l’environnement</vt:lpstr>
      <vt:lpstr>Un potentiel de développement certain…mais un point d’attention sur le prix qui reste un critère phare s’agissant des produits issus de l’économie circulaire</vt:lpstr>
      <vt:lpstr>Un potentiel de développement porté par l’habillement &amp; la tech En France, la majorité n’ont pas l’intention de changer leurs habitudes afin de privilégier l’achat de produits issus de l’économie circulaire, même si les foyers avec enfants pourraient y avoir recours plus souvent à l’avenir</vt:lpstr>
      <vt:lpstr>Mais le prix demeure au cœur des points d’attention  Au contraire, des prix trop proches du neuf serait le principal frein de l’ensemble des Français pour choisir la voie de l’économie circulaire</vt:lpstr>
      <vt:lpstr>Et à l’égard du prix, des perceptions mitigées vis-à-vis de leur évolution Une majorité de Français estime que les prix des produits issus de l’économie circulaire ont augmenté au cours de l’année passée…</vt:lpstr>
      <vt:lpstr>Informer et rassurer, deux clés incontournables pour le développement de l’économie circulaire</vt:lpstr>
      <vt:lpstr>Une disponibilité de produits issus de l’économie circulaire en magasin « classique » qui rassure En France, les produits issus de l’économie circulaire seraient mieux reçus dans les boutiques physiques classiques, notamment par les CSP+. </vt:lpstr>
      <vt:lpstr>Une information à développer sur la qualité des produits : traçabilité &amp; garanties Les Français, notamment les plus âgés, souhaiteraient avoir plus d’informations concernant la traçabilité et les garanties mais aussi une meilleure visibilité des produits issus de l’économie circulaire pour les aider à y avoir recours</vt:lpstr>
      <vt:lpstr>Quelle place des nouvelles modalités de paiement dans cette nouvelle économie ?</vt:lpstr>
      <vt:lpstr>Le paiement comptant reste le premier réflexe Les Français utilisent peu de moyens de paiement alternatifs au paiement comptant. Les plus aisés sont plus familiers de la carte à débit différé et les CSP+ peuvent davantage se permettre de piocher dans leur épargne</vt:lpstr>
      <vt:lpstr>Une manière de payer identique entre économie circulaire et achats quotidiens Les Français privilégient le paiement comptant pour leurs achats en économie circulaire. Les plus jeunes ont une pratique plus diversifiée</vt:lpstr>
      <vt:lpstr>Mais un paiement fractionné qui pourrait être une incitation efficace à l’achat de produits issus de l’économie circulaire  En France, une modalité de paiement largement incitative à plus consommer de façon responsable, notamment pour les plus modestes et les plus jeunes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matthieu.bastiere</dc:creator>
  <cp:lastModifiedBy>Maxime Duval</cp:lastModifiedBy>
  <cp:revision>2958</cp:revision>
  <cp:lastPrinted>2019-10-11T12:50:10Z</cp:lastPrinted>
  <dcterms:created xsi:type="dcterms:W3CDTF">2016-01-28T14:10:10Z</dcterms:created>
  <dcterms:modified xsi:type="dcterms:W3CDTF">2023-09-22T11:26:06Z</dcterms:modified>
</cp:coreProperties>
</file>